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87" r:id="rId4"/>
  </p:sldMasterIdLst>
  <p:notesMasterIdLst>
    <p:notesMasterId r:id="rId29"/>
  </p:notesMasterIdLst>
  <p:handoutMasterIdLst>
    <p:handoutMasterId r:id="rId30"/>
  </p:handoutMasterIdLst>
  <p:sldIdLst>
    <p:sldId id="278" r:id="rId5"/>
    <p:sldId id="386" r:id="rId6"/>
    <p:sldId id="340" r:id="rId7"/>
    <p:sldId id="341" r:id="rId8"/>
    <p:sldId id="364" r:id="rId9"/>
    <p:sldId id="357" r:id="rId10"/>
    <p:sldId id="358" r:id="rId11"/>
    <p:sldId id="359" r:id="rId12"/>
    <p:sldId id="360" r:id="rId13"/>
    <p:sldId id="361" r:id="rId14"/>
    <p:sldId id="362" r:id="rId15"/>
    <p:sldId id="363" r:id="rId16"/>
    <p:sldId id="365" r:id="rId17"/>
    <p:sldId id="368" r:id="rId18"/>
    <p:sldId id="381" r:id="rId19"/>
    <p:sldId id="385" r:id="rId20"/>
    <p:sldId id="380" r:id="rId21"/>
    <p:sldId id="382" r:id="rId22"/>
    <p:sldId id="387" r:id="rId23"/>
    <p:sldId id="388" r:id="rId24"/>
    <p:sldId id="370" r:id="rId25"/>
    <p:sldId id="383" r:id="rId26"/>
    <p:sldId id="384" r:id="rId27"/>
    <p:sldId id="310" r:id="rId28"/>
  </p:sldIdLst>
  <p:sldSz cx="9906000" cy="6858000" type="A4"/>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0377" autoAdjust="0"/>
  </p:normalViewPr>
  <p:slideViewPr>
    <p:cSldViewPr snapToGrid="0">
      <p:cViewPr varScale="1">
        <p:scale>
          <a:sx n="73" d="100"/>
          <a:sy n="73" d="100"/>
        </p:scale>
        <p:origin x="486" y="7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slideMaster" Target="slideMasters/slideMaster2.xml" Id="rId3" /><Relationship Type="http://schemas.openxmlformats.org/officeDocument/2006/relationships/slide" Target="slides/slide17.xml" Id="rId21" /><Relationship Type="http://schemas.openxmlformats.org/officeDocument/2006/relationships/tableStyles" Target="tableStyles.xml" Id="rId34"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theme" Target="theme/theme1.xml" Id="rId33" /><Relationship Type="http://schemas.openxmlformats.org/officeDocument/2006/relationships/slideMaster" Target="slideMasters/slideMaster1.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notesMaster" Target="notesMasters/notesMaster1.xml" Id="rId29"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viewProps" Target="viewProps.xml" Id="rId32"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presProps" Target="presProps.xml" Id="rId31" /><Relationship Type="http://schemas.openxmlformats.org/officeDocument/2006/relationships/slideMaster" Target="slideMasters/slideMaster3.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handoutMaster" Target="handoutMasters/handoutMaster1.xml" Id="rId30" /><Relationship Type="http://schemas.openxmlformats.org/officeDocument/2006/relationships/slide" Target="slides/slide4.xml" Id="rId8" /><Relationship Type="http://schemas.openxmlformats.org/officeDocument/2006/relationships/customXml" Target="/customXML/item2.xml" Id="R7e952c72" /><Relationship Type="http://schemas.openxmlformats.org/officeDocument/2006/relationships/customXml" Target="/customXML/item3.xml" Id="R800b391f"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BE853-0F2B-4233-88AA-981B48BF1D6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CF43569-5938-43EF-93BB-3EB6B83A4732}">
      <dgm:prSet phldrT="[Text]"/>
      <dgm:spPr/>
      <dgm:t>
        <a:bodyPr/>
        <a:lstStyle/>
        <a:p>
          <a:r>
            <a:rPr lang="en-US" dirty="0" smtClean="0"/>
            <a:t>Sponsor</a:t>
          </a:r>
          <a:endParaRPr lang="en-US" dirty="0"/>
        </a:p>
      </dgm:t>
    </dgm:pt>
    <dgm:pt modelId="{54896C1F-D747-4774-AB60-9F4791B2AF11}" type="parTrans" cxnId="{25D878D2-7C6B-493C-9AA9-8A3D48505A65}">
      <dgm:prSet/>
      <dgm:spPr/>
      <dgm:t>
        <a:bodyPr/>
        <a:lstStyle/>
        <a:p>
          <a:endParaRPr lang="en-US"/>
        </a:p>
      </dgm:t>
    </dgm:pt>
    <dgm:pt modelId="{EEBE4B47-752E-455E-94B3-32746CEBCA84}" type="sibTrans" cxnId="{25D878D2-7C6B-493C-9AA9-8A3D48505A65}">
      <dgm:prSet/>
      <dgm:spPr/>
      <dgm:t>
        <a:bodyPr/>
        <a:lstStyle/>
        <a:p>
          <a:endParaRPr lang="en-US"/>
        </a:p>
      </dgm:t>
    </dgm:pt>
    <dgm:pt modelId="{37A8B0F6-A21D-42B8-B68E-5F56B2665403}">
      <dgm:prSet phldrT="[Text]" custT="1"/>
      <dgm:spPr/>
      <dgm:t>
        <a:bodyPr/>
        <a:lstStyle/>
        <a:p>
          <a:r>
            <a:rPr lang="en-US" sz="1400" dirty="0" smtClean="0"/>
            <a:t>Author of the trust</a:t>
          </a:r>
          <a:endParaRPr lang="en-US" sz="1400" dirty="0"/>
        </a:p>
      </dgm:t>
    </dgm:pt>
    <dgm:pt modelId="{3E50AF1B-85F2-44C2-AA9D-CCC8CA97A28F}" type="parTrans" cxnId="{E1BF4C45-710D-4A91-AE5D-C9E1FAAA31E7}">
      <dgm:prSet/>
      <dgm:spPr/>
      <dgm:t>
        <a:bodyPr/>
        <a:lstStyle/>
        <a:p>
          <a:endParaRPr lang="en-US"/>
        </a:p>
      </dgm:t>
    </dgm:pt>
    <dgm:pt modelId="{5A77A154-420A-4E89-9564-F395DE760A4B}" type="sibTrans" cxnId="{E1BF4C45-710D-4A91-AE5D-C9E1FAAA31E7}">
      <dgm:prSet/>
      <dgm:spPr/>
      <dgm:t>
        <a:bodyPr/>
        <a:lstStyle/>
        <a:p>
          <a:endParaRPr lang="en-US"/>
        </a:p>
      </dgm:t>
    </dgm:pt>
    <dgm:pt modelId="{9EF12A26-8BFE-43DB-9236-CDF415866404}">
      <dgm:prSet phldrT="[Text]"/>
      <dgm:spPr/>
      <dgm:t>
        <a:bodyPr/>
        <a:lstStyle/>
        <a:p>
          <a:r>
            <a:rPr lang="en-US" dirty="0" smtClean="0"/>
            <a:t>Trustee</a:t>
          </a:r>
          <a:endParaRPr lang="en-US" dirty="0"/>
        </a:p>
      </dgm:t>
    </dgm:pt>
    <dgm:pt modelId="{F48AF4A7-8AE2-45A4-A960-084B8BDBFAFB}" type="parTrans" cxnId="{398FE15D-6F50-438C-808A-186779049187}">
      <dgm:prSet/>
      <dgm:spPr/>
      <dgm:t>
        <a:bodyPr/>
        <a:lstStyle/>
        <a:p>
          <a:endParaRPr lang="en-US"/>
        </a:p>
      </dgm:t>
    </dgm:pt>
    <dgm:pt modelId="{38C90EF1-CF70-4451-A7C3-3AEC7939E1B8}" type="sibTrans" cxnId="{398FE15D-6F50-438C-808A-186779049187}">
      <dgm:prSet/>
      <dgm:spPr/>
      <dgm:t>
        <a:bodyPr/>
        <a:lstStyle/>
        <a:p>
          <a:endParaRPr lang="en-US"/>
        </a:p>
      </dgm:t>
    </dgm:pt>
    <dgm:pt modelId="{96CA1196-979D-4264-9D13-3BED6D2A3029}">
      <dgm:prSet phldrT="[Text]"/>
      <dgm:spPr/>
      <dgm:t>
        <a:bodyPr/>
        <a:lstStyle/>
        <a:p>
          <a:r>
            <a:rPr lang="en-US" dirty="0" smtClean="0"/>
            <a:t>Investment Manager</a:t>
          </a:r>
          <a:endParaRPr lang="en-US" dirty="0"/>
        </a:p>
      </dgm:t>
    </dgm:pt>
    <dgm:pt modelId="{7FCC01E6-4AEC-4254-890A-1A5C3AA2C590}" type="sibTrans" cxnId="{60752F22-7D62-4325-9EB0-7FB329CBB727}">
      <dgm:prSet/>
      <dgm:spPr/>
      <dgm:t>
        <a:bodyPr/>
        <a:lstStyle/>
        <a:p>
          <a:endParaRPr lang="en-US"/>
        </a:p>
      </dgm:t>
    </dgm:pt>
    <dgm:pt modelId="{46F25FAE-7D57-4EFF-BC95-31B501418BC0}" type="parTrans" cxnId="{60752F22-7D62-4325-9EB0-7FB329CBB727}">
      <dgm:prSet/>
      <dgm:spPr/>
      <dgm:t>
        <a:bodyPr/>
        <a:lstStyle/>
        <a:p>
          <a:endParaRPr lang="en-US"/>
        </a:p>
      </dgm:t>
    </dgm:pt>
    <dgm:pt modelId="{D1E01F28-822C-44B5-99C5-B7A872C24D41}">
      <dgm:prSet phldrT="[Text]"/>
      <dgm:spPr/>
      <dgm:t>
        <a:bodyPr/>
        <a:lstStyle/>
        <a:p>
          <a:r>
            <a:rPr lang="en-US" dirty="0" smtClean="0"/>
            <a:t>Project Manager</a:t>
          </a:r>
          <a:endParaRPr lang="en-US" dirty="0"/>
        </a:p>
      </dgm:t>
    </dgm:pt>
    <dgm:pt modelId="{3855C7E3-4487-435E-AA73-9ABB5E2B8F12}" type="parTrans" cxnId="{960E984C-B177-4876-BF22-54AC7C9A4891}">
      <dgm:prSet/>
      <dgm:spPr/>
      <dgm:t>
        <a:bodyPr/>
        <a:lstStyle/>
        <a:p>
          <a:endParaRPr lang="en-US"/>
        </a:p>
      </dgm:t>
    </dgm:pt>
    <dgm:pt modelId="{558C942E-D0CC-4595-8284-B0309E688A61}" type="sibTrans" cxnId="{960E984C-B177-4876-BF22-54AC7C9A4891}">
      <dgm:prSet/>
      <dgm:spPr/>
      <dgm:t>
        <a:bodyPr/>
        <a:lstStyle/>
        <a:p>
          <a:endParaRPr lang="en-US"/>
        </a:p>
      </dgm:t>
    </dgm:pt>
    <dgm:pt modelId="{DF099074-6107-49CC-AC44-D8297FEB798D}">
      <dgm:prSet custT="1"/>
      <dgm:spPr/>
      <dgm:t>
        <a:bodyPr/>
        <a:lstStyle/>
        <a:p>
          <a:r>
            <a:rPr lang="en-US" sz="1400" dirty="0" smtClean="0"/>
            <a:t>Independent debenture trustee registered with SEBI and responsible for holding the </a:t>
          </a:r>
          <a:r>
            <a:rPr lang="en-US" sz="1400" dirty="0" err="1" smtClean="0"/>
            <a:t>InvIT</a:t>
          </a:r>
          <a:r>
            <a:rPr lang="en-US" sz="1400" dirty="0" smtClean="0"/>
            <a:t> assets in trust for, and for the benefit of, the unit holders of the </a:t>
          </a:r>
          <a:r>
            <a:rPr lang="en-US" sz="1400" dirty="0" err="1" smtClean="0"/>
            <a:t>InvIT</a:t>
          </a:r>
          <a:endParaRPr lang="en-US" sz="1400" dirty="0"/>
        </a:p>
      </dgm:t>
    </dgm:pt>
    <dgm:pt modelId="{EA0835EC-E25E-4AAD-B267-8F6136EB1DDD}" type="parTrans" cxnId="{D89089CF-CFC1-451D-B7A0-6AEBE55E69F7}">
      <dgm:prSet/>
      <dgm:spPr/>
      <dgm:t>
        <a:bodyPr/>
        <a:lstStyle/>
        <a:p>
          <a:endParaRPr lang="en-US"/>
        </a:p>
      </dgm:t>
    </dgm:pt>
    <dgm:pt modelId="{ABAAFDE1-F24B-4D0A-ABF1-A105A535DCE0}" type="sibTrans" cxnId="{D89089CF-CFC1-451D-B7A0-6AEBE55E69F7}">
      <dgm:prSet/>
      <dgm:spPr/>
      <dgm:t>
        <a:bodyPr/>
        <a:lstStyle/>
        <a:p>
          <a:endParaRPr lang="en-US"/>
        </a:p>
      </dgm:t>
    </dgm:pt>
    <dgm:pt modelId="{752F0BAA-34A2-4385-B853-F1A64C54693F}">
      <dgm:prSet custT="1"/>
      <dgm:spPr/>
      <dgm:t>
        <a:bodyPr/>
        <a:lstStyle/>
        <a:p>
          <a:r>
            <a:rPr lang="en-US" sz="1400" dirty="0" smtClean="0"/>
            <a:t>Oversees some of the activities of the project manager (and the investment manager</a:t>
          </a:r>
          <a:endParaRPr lang="en-US" sz="1400" dirty="0"/>
        </a:p>
      </dgm:t>
    </dgm:pt>
    <dgm:pt modelId="{779B2241-99E1-41EC-967E-FD67B87FA75F}" type="parTrans" cxnId="{4BB1D893-EBA8-4B83-8C2C-4876D79192F6}">
      <dgm:prSet/>
      <dgm:spPr/>
      <dgm:t>
        <a:bodyPr/>
        <a:lstStyle/>
        <a:p>
          <a:endParaRPr lang="en-US"/>
        </a:p>
      </dgm:t>
    </dgm:pt>
    <dgm:pt modelId="{A299145B-1181-411B-B85B-725D670229C0}" type="sibTrans" cxnId="{4BB1D893-EBA8-4B83-8C2C-4876D79192F6}">
      <dgm:prSet/>
      <dgm:spPr/>
      <dgm:t>
        <a:bodyPr/>
        <a:lstStyle/>
        <a:p>
          <a:endParaRPr lang="en-US"/>
        </a:p>
      </dgm:t>
    </dgm:pt>
    <dgm:pt modelId="{0F71D73E-ED31-4EB9-AB0F-F0A47821367C}">
      <dgm:prSet phldrT="[Text]" custT="1"/>
      <dgm:spPr/>
      <dgm:t>
        <a:bodyPr/>
        <a:lstStyle/>
        <a:p>
          <a:r>
            <a:rPr lang="en-IN" sz="1400" spc="-5" dirty="0" smtClean="0">
              <a:solidFill>
                <a:schemeClr val="tx1"/>
              </a:solidFill>
              <a:latin typeface="Arial" panose="020B0604020202020204" pitchFamily="34" charset="0"/>
              <a:cs typeface="Arial" panose="020B0604020202020204" pitchFamily="34" charset="0"/>
            </a:rPr>
            <a:t>Responsible for the day-to-day management of the </a:t>
          </a:r>
          <a:r>
            <a:rPr lang="en-IN" sz="1400" spc="-5" dirty="0" err="1" smtClean="0">
              <a:solidFill>
                <a:schemeClr val="tx1"/>
              </a:solidFill>
              <a:latin typeface="Arial" panose="020B0604020202020204" pitchFamily="34" charset="0"/>
              <a:cs typeface="Arial" panose="020B0604020202020204" pitchFamily="34" charset="0"/>
            </a:rPr>
            <a:t>InvIT</a:t>
          </a:r>
          <a:r>
            <a:rPr lang="en-IN" sz="1400" spc="-5" dirty="0" smtClean="0">
              <a:solidFill>
                <a:schemeClr val="tx1"/>
              </a:solidFill>
              <a:latin typeface="Arial" panose="020B0604020202020204" pitchFamily="34" charset="0"/>
              <a:cs typeface="Arial" panose="020B0604020202020204" pitchFamily="34" charset="0"/>
            </a:rPr>
            <a:t> and its activities</a:t>
          </a:r>
          <a:endParaRPr lang="en-US" sz="1400" dirty="0">
            <a:solidFill>
              <a:schemeClr val="tx1"/>
            </a:solidFill>
          </a:endParaRPr>
        </a:p>
      </dgm:t>
    </dgm:pt>
    <dgm:pt modelId="{972B4D69-FB45-4F10-96EC-00A969191532}" type="parTrans" cxnId="{99542756-B886-4ABE-BA7B-275C1148C9D8}">
      <dgm:prSet/>
      <dgm:spPr/>
      <dgm:t>
        <a:bodyPr/>
        <a:lstStyle/>
        <a:p>
          <a:endParaRPr lang="en-US"/>
        </a:p>
      </dgm:t>
    </dgm:pt>
    <dgm:pt modelId="{5DF7188A-03BA-4322-884A-D5AABF13F997}" type="sibTrans" cxnId="{99542756-B886-4ABE-BA7B-275C1148C9D8}">
      <dgm:prSet/>
      <dgm:spPr/>
      <dgm:t>
        <a:bodyPr/>
        <a:lstStyle/>
        <a:p>
          <a:endParaRPr lang="en-US"/>
        </a:p>
      </dgm:t>
    </dgm:pt>
    <dgm:pt modelId="{FF09634E-1137-45A2-8CF1-BAB3BBD1470E}">
      <dgm:prSet phldrT="[Text]" custT="1"/>
      <dgm:spPr/>
      <dgm:t>
        <a:bodyPr/>
        <a:lstStyle/>
        <a:p>
          <a:r>
            <a:rPr lang="en-IN" sz="1400" spc="-5" dirty="0" smtClean="0">
              <a:solidFill>
                <a:schemeClr val="tx1"/>
              </a:solidFill>
              <a:latin typeface="Arial" panose="020B0604020202020204" pitchFamily="34" charset="0"/>
              <a:cs typeface="Arial" panose="020B0604020202020204" pitchFamily="34" charset="0"/>
            </a:rPr>
            <a:t>Makes investment decisions</a:t>
          </a:r>
          <a:endParaRPr lang="en-US" sz="1400" dirty="0">
            <a:solidFill>
              <a:schemeClr val="tx1"/>
            </a:solidFill>
          </a:endParaRPr>
        </a:p>
      </dgm:t>
    </dgm:pt>
    <dgm:pt modelId="{70683747-4331-4417-B87F-1A5AEA8510F9}" type="parTrans" cxnId="{22D409F5-85E9-49F0-9618-CF416ED1D1C1}">
      <dgm:prSet/>
      <dgm:spPr/>
      <dgm:t>
        <a:bodyPr/>
        <a:lstStyle/>
        <a:p>
          <a:endParaRPr lang="en-US"/>
        </a:p>
      </dgm:t>
    </dgm:pt>
    <dgm:pt modelId="{77F07275-368A-4790-A267-B33F790A2069}" type="sibTrans" cxnId="{22D409F5-85E9-49F0-9618-CF416ED1D1C1}">
      <dgm:prSet/>
      <dgm:spPr/>
      <dgm:t>
        <a:bodyPr/>
        <a:lstStyle/>
        <a:p>
          <a:endParaRPr lang="en-US"/>
        </a:p>
      </dgm:t>
    </dgm:pt>
    <dgm:pt modelId="{75DCE9E5-8DB6-46E5-A72F-1DBF6DA26D00}">
      <dgm:prSet phldrT="[Text]"/>
      <dgm:spPr/>
      <dgm:t>
        <a:bodyPr/>
        <a:lstStyle/>
        <a:p>
          <a:r>
            <a:rPr lang="en-US" dirty="0" smtClean="0"/>
            <a:t>Responsible for the execution and management of the project assets held by the </a:t>
          </a:r>
          <a:r>
            <a:rPr lang="en-US" dirty="0" err="1" smtClean="0"/>
            <a:t>InvIT</a:t>
          </a:r>
          <a:endParaRPr lang="en-US" dirty="0"/>
        </a:p>
      </dgm:t>
    </dgm:pt>
    <dgm:pt modelId="{61AC3BDC-099C-4C58-B1F8-994044600DC7}" type="parTrans" cxnId="{909D3632-4E1B-47AF-9C14-3D3D55A3BE7E}">
      <dgm:prSet/>
      <dgm:spPr/>
      <dgm:t>
        <a:bodyPr/>
        <a:lstStyle/>
        <a:p>
          <a:endParaRPr lang="en-US"/>
        </a:p>
      </dgm:t>
    </dgm:pt>
    <dgm:pt modelId="{270D816F-9923-43E6-BFBF-EF8EA26C9419}" type="sibTrans" cxnId="{909D3632-4E1B-47AF-9C14-3D3D55A3BE7E}">
      <dgm:prSet/>
      <dgm:spPr/>
      <dgm:t>
        <a:bodyPr/>
        <a:lstStyle/>
        <a:p>
          <a:endParaRPr lang="en-US"/>
        </a:p>
      </dgm:t>
    </dgm:pt>
    <dgm:pt modelId="{CA3B7FBD-E8D2-4045-B551-414F72090CB1}">
      <dgm:prSet phldrT="[Text]"/>
      <dgm:spPr/>
      <dgm:t>
        <a:bodyPr/>
        <a:lstStyle/>
        <a:p>
          <a:r>
            <a:rPr lang="en-US" dirty="0" smtClean="0"/>
            <a:t>Undertakes operation and management of the </a:t>
          </a:r>
          <a:r>
            <a:rPr lang="en-US" dirty="0" err="1" smtClean="0"/>
            <a:t>InvIT</a:t>
          </a:r>
          <a:endParaRPr lang="en-US" dirty="0"/>
        </a:p>
      </dgm:t>
    </dgm:pt>
    <dgm:pt modelId="{E7879FAF-032F-4DE7-BEF9-2A151314B1F2}" type="parTrans" cxnId="{5B4FC79C-6B01-4CF7-A02F-B03C1F7D3C88}">
      <dgm:prSet/>
      <dgm:spPr/>
      <dgm:t>
        <a:bodyPr/>
        <a:lstStyle/>
        <a:p>
          <a:endParaRPr lang="en-US"/>
        </a:p>
      </dgm:t>
    </dgm:pt>
    <dgm:pt modelId="{CE6D8B06-8425-4C04-A378-C407523AE49A}" type="sibTrans" cxnId="{5B4FC79C-6B01-4CF7-A02F-B03C1F7D3C88}">
      <dgm:prSet/>
      <dgm:spPr/>
      <dgm:t>
        <a:bodyPr/>
        <a:lstStyle/>
        <a:p>
          <a:endParaRPr lang="en-US"/>
        </a:p>
      </dgm:t>
    </dgm:pt>
    <dgm:pt modelId="{4BCBB592-82DD-46BD-ACBB-57691E3168FA}">
      <dgm:prSet phldrT="[Text]" custT="1"/>
      <dgm:spPr/>
      <dgm:t>
        <a:bodyPr/>
        <a:lstStyle/>
        <a:p>
          <a:r>
            <a:rPr lang="en-US" sz="1400" dirty="0" smtClean="0"/>
            <a:t>Required to hold at least 15% of the total </a:t>
          </a:r>
          <a:r>
            <a:rPr lang="en-US" sz="1400" dirty="0" err="1" smtClean="0"/>
            <a:t>InvIT</a:t>
          </a:r>
          <a:r>
            <a:rPr lang="en-US" sz="1400" dirty="0" smtClean="0"/>
            <a:t> units for a period of 3 years from the date of listing of such units</a:t>
          </a:r>
          <a:endParaRPr lang="en-US" sz="1400" dirty="0"/>
        </a:p>
      </dgm:t>
    </dgm:pt>
    <dgm:pt modelId="{8D5F0012-F764-4A21-8155-5FD9E2A66924}" type="parTrans" cxnId="{11B084C3-3524-44F6-A3BF-E39F8F901BEE}">
      <dgm:prSet/>
      <dgm:spPr/>
      <dgm:t>
        <a:bodyPr/>
        <a:lstStyle/>
        <a:p>
          <a:endParaRPr lang="en-US"/>
        </a:p>
      </dgm:t>
    </dgm:pt>
    <dgm:pt modelId="{CE2E597E-EE39-41AA-8D90-39A6C1317539}" type="sibTrans" cxnId="{11B084C3-3524-44F6-A3BF-E39F8F901BEE}">
      <dgm:prSet/>
      <dgm:spPr/>
      <dgm:t>
        <a:bodyPr/>
        <a:lstStyle/>
        <a:p>
          <a:endParaRPr lang="en-US"/>
        </a:p>
      </dgm:t>
    </dgm:pt>
    <dgm:pt modelId="{5CB17E57-B0CC-47E7-9B7B-A42BA675B4B1}">
      <dgm:prSet phldrT="[Text]" custT="1"/>
      <dgm:spPr/>
      <dgm:t>
        <a:bodyPr/>
        <a:lstStyle/>
        <a:p>
          <a:r>
            <a:rPr lang="en-IN" sz="1400" spc="-5" dirty="0" smtClean="0">
              <a:solidFill>
                <a:schemeClr val="tx1"/>
              </a:solidFill>
              <a:latin typeface="Arial" panose="020B0604020202020204" pitchFamily="34" charset="0"/>
              <a:cs typeface="Arial" panose="020B0604020202020204" pitchFamily="34" charset="0"/>
            </a:rPr>
            <a:t>Ensures </a:t>
          </a:r>
          <a:r>
            <a:rPr lang="en-IN" sz="1400" spc="-5" dirty="0" err="1" smtClean="0">
              <a:solidFill>
                <a:schemeClr val="tx1"/>
              </a:solidFill>
              <a:latin typeface="Arial" panose="020B0604020202020204" pitchFamily="34" charset="0"/>
              <a:cs typeface="Arial" panose="020B0604020202020204" pitchFamily="34" charset="0"/>
            </a:rPr>
            <a:t>redressal</a:t>
          </a:r>
          <a:r>
            <a:rPr lang="en-IN" sz="1400" spc="-5" dirty="0" smtClean="0">
              <a:solidFill>
                <a:schemeClr val="tx1"/>
              </a:solidFill>
              <a:latin typeface="Arial" panose="020B0604020202020204" pitchFamily="34" charset="0"/>
              <a:cs typeface="Arial" panose="020B0604020202020204" pitchFamily="34" charset="0"/>
            </a:rPr>
            <a:t> of investor grievances</a:t>
          </a:r>
          <a:endParaRPr lang="en-US" sz="1400" dirty="0">
            <a:solidFill>
              <a:schemeClr val="tx1"/>
            </a:solidFill>
          </a:endParaRPr>
        </a:p>
      </dgm:t>
    </dgm:pt>
    <dgm:pt modelId="{D08AE311-3577-427C-BE2A-907562291DE1}" type="parTrans" cxnId="{167D5536-21D5-4230-A6EB-8CAB80085178}">
      <dgm:prSet/>
      <dgm:spPr/>
      <dgm:t>
        <a:bodyPr/>
        <a:lstStyle/>
        <a:p>
          <a:endParaRPr lang="en-US"/>
        </a:p>
      </dgm:t>
    </dgm:pt>
    <dgm:pt modelId="{92FCD0FC-DDDF-4D0B-8160-3952EEEB997B}" type="sibTrans" cxnId="{167D5536-21D5-4230-A6EB-8CAB80085178}">
      <dgm:prSet/>
      <dgm:spPr/>
      <dgm:t>
        <a:bodyPr/>
        <a:lstStyle/>
        <a:p>
          <a:endParaRPr lang="en-US"/>
        </a:p>
      </dgm:t>
    </dgm:pt>
    <dgm:pt modelId="{78C894DE-43C4-458C-BEAB-AED1EAA7A175}">
      <dgm:prSet phldrT="[Text]"/>
      <dgm:spPr/>
      <dgm:t>
        <a:bodyPr/>
        <a:lstStyle/>
        <a:p>
          <a:r>
            <a:rPr lang="en-US" dirty="0" smtClean="0"/>
            <a:t>Oversees projects operations / maintenance / construction</a:t>
          </a:r>
          <a:endParaRPr lang="en-US" dirty="0"/>
        </a:p>
      </dgm:t>
    </dgm:pt>
    <dgm:pt modelId="{4469EB56-7FE9-4B75-BD5E-8D2E0A3A18B6}" type="parTrans" cxnId="{520F1547-DAAC-403D-B261-21E563B8FF84}">
      <dgm:prSet/>
      <dgm:spPr/>
      <dgm:t>
        <a:bodyPr/>
        <a:lstStyle/>
        <a:p>
          <a:endParaRPr lang="en-US"/>
        </a:p>
      </dgm:t>
    </dgm:pt>
    <dgm:pt modelId="{936AE8E9-6E1C-41AA-8D61-F42015DDE78F}" type="sibTrans" cxnId="{520F1547-DAAC-403D-B261-21E563B8FF84}">
      <dgm:prSet/>
      <dgm:spPr/>
      <dgm:t>
        <a:bodyPr/>
        <a:lstStyle/>
        <a:p>
          <a:endParaRPr lang="en-US"/>
        </a:p>
      </dgm:t>
    </dgm:pt>
    <dgm:pt modelId="{DB16F3CB-EA90-4192-9C9B-AB3007660130}" type="pres">
      <dgm:prSet presAssocID="{A40BE853-0F2B-4233-88AA-981B48BF1D68}" presName="Name0" presStyleCnt="0">
        <dgm:presLayoutVars>
          <dgm:dir/>
          <dgm:animLvl val="lvl"/>
          <dgm:resizeHandles val="exact"/>
        </dgm:presLayoutVars>
      </dgm:prSet>
      <dgm:spPr/>
      <dgm:t>
        <a:bodyPr/>
        <a:lstStyle/>
        <a:p>
          <a:endParaRPr lang="en-US"/>
        </a:p>
      </dgm:t>
    </dgm:pt>
    <dgm:pt modelId="{0ED59F05-31BD-4165-8CEA-735B5BA4E8AB}" type="pres">
      <dgm:prSet presAssocID="{BCF43569-5938-43EF-93BB-3EB6B83A4732}" presName="linNode" presStyleCnt="0"/>
      <dgm:spPr/>
    </dgm:pt>
    <dgm:pt modelId="{F81DE1AD-EC56-4E79-8838-80AB9E8F012B}" type="pres">
      <dgm:prSet presAssocID="{BCF43569-5938-43EF-93BB-3EB6B83A4732}" presName="parentText" presStyleLbl="node1" presStyleIdx="0" presStyleCnt="4">
        <dgm:presLayoutVars>
          <dgm:chMax val="1"/>
          <dgm:bulletEnabled val="1"/>
        </dgm:presLayoutVars>
      </dgm:prSet>
      <dgm:spPr/>
      <dgm:t>
        <a:bodyPr/>
        <a:lstStyle/>
        <a:p>
          <a:endParaRPr lang="en-US"/>
        </a:p>
      </dgm:t>
    </dgm:pt>
    <dgm:pt modelId="{5C82587C-0BCD-4915-9DA1-19A497573789}" type="pres">
      <dgm:prSet presAssocID="{BCF43569-5938-43EF-93BB-3EB6B83A4732}" presName="descendantText" presStyleLbl="alignAccFollowNode1" presStyleIdx="0" presStyleCnt="4">
        <dgm:presLayoutVars>
          <dgm:bulletEnabled val="1"/>
        </dgm:presLayoutVars>
      </dgm:prSet>
      <dgm:spPr/>
      <dgm:t>
        <a:bodyPr/>
        <a:lstStyle/>
        <a:p>
          <a:endParaRPr lang="en-US"/>
        </a:p>
      </dgm:t>
    </dgm:pt>
    <dgm:pt modelId="{E4AAE3F3-86B2-40F1-B379-EB097860D6F3}" type="pres">
      <dgm:prSet presAssocID="{EEBE4B47-752E-455E-94B3-32746CEBCA84}" presName="sp" presStyleCnt="0"/>
      <dgm:spPr/>
    </dgm:pt>
    <dgm:pt modelId="{12C66844-E62C-45E9-8081-9E39ECA86D53}" type="pres">
      <dgm:prSet presAssocID="{9EF12A26-8BFE-43DB-9236-CDF415866404}" presName="linNode" presStyleCnt="0"/>
      <dgm:spPr/>
    </dgm:pt>
    <dgm:pt modelId="{2F71D690-6893-4878-A376-79E916AFE9E8}" type="pres">
      <dgm:prSet presAssocID="{9EF12A26-8BFE-43DB-9236-CDF415866404}" presName="parentText" presStyleLbl="node1" presStyleIdx="1" presStyleCnt="4">
        <dgm:presLayoutVars>
          <dgm:chMax val="1"/>
          <dgm:bulletEnabled val="1"/>
        </dgm:presLayoutVars>
      </dgm:prSet>
      <dgm:spPr/>
      <dgm:t>
        <a:bodyPr/>
        <a:lstStyle/>
        <a:p>
          <a:endParaRPr lang="en-US"/>
        </a:p>
      </dgm:t>
    </dgm:pt>
    <dgm:pt modelId="{15FF481C-9152-4D7B-BCBD-E8E3F04150BA}" type="pres">
      <dgm:prSet presAssocID="{9EF12A26-8BFE-43DB-9236-CDF415866404}" presName="descendantText" presStyleLbl="alignAccFollowNode1" presStyleIdx="1" presStyleCnt="4">
        <dgm:presLayoutVars>
          <dgm:bulletEnabled val="1"/>
        </dgm:presLayoutVars>
      </dgm:prSet>
      <dgm:spPr/>
      <dgm:t>
        <a:bodyPr/>
        <a:lstStyle/>
        <a:p>
          <a:endParaRPr lang="en-US"/>
        </a:p>
      </dgm:t>
    </dgm:pt>
    <dgm:pt modelId="{FBE4AA48-4236-43AE-A5A1-CD29E493DB54}" type="pres">
      <dgm:prSet presAssocID="{38C90EF1-CF70-4451-A7C3-3AEC7939E1B8}" presName="sp" presStyleCnt="0"/>
      <dgm:spPr/>
    </dgm:pt>
    <dgm:pt modelId="{76E53A29-118F-4F16-B281-3C9E6AEFFC34}" type="pres">
      <dgm:prSet presAssocID="{96CA1196-979D-4264-9D13-3BED6D2A3029}" presName="linNode" presStyleCnt="0"/>
      <dgm:spPr/>
    </dgm:pt>
    <dgm:pt modelId="{D5B6D6A6-C4CE-4759-AC22-0A14CA17B141}" type="pres">
      <dgm:prSet presAssocID="{96CA1196-979D-4264-9D13-3BED6D2A3029}" presName="parentText" presStyleLbl="node1" presStyleIdx="2" presStyleCnt="4">
        <dgm:presLayoutVars>
          <dgm:chMax val="1"/>
          <dgm:bulletEnabled val="1"/>
        </dgm:presLayoutVars>
      </dgm:prSet>
      <dgm:spPr/>
      <dgm:t>
        <a:bodyPr/>
        <a:lstStyle/>
        <a:p>
          <a:endParaRPr lang="en-US"/>
        </a:p>
      </dgm:t>
    </dgm:pt>
    <dgm:pt modelId="{9784D62C-68BF-4732-9551-E5A5EBF6A289}" type="pres">
      <dgm:prSet presAssocID="{96CA1196-979D-4264-9D13-3BED6D2A3029}" presName="descendantText" presStyleLbl="alignAccFollowNode1" presStyleIdx="2" presStyleCnt="4">
        <dgm:presLayoutVars>
          <dgm:bulletEnabled val="1"/>
        </dgm:presLayoutVars>
      </dgm:prSet>
      <dgm:spPr/>
      <dgm:t>
        <a:bodyPr/>
        <a:lstStyle/>
        <a:p>
          <a:endParaRPr lang="en-US"/>
        </a:p>
      </dgm:t>
    </dgm:pt>
    <dgm:pt modelId="{3D84991B-3796-46AC-AA7A-1A6094EF9B92}" type="pres">
      <dgm:prSet presAssocID="{7FCC01E6-4AEC-4254-890A-1A5C3AA2C590}" presName="sp" presStyleCnt="0"/>
      <dgm:spPr/>
    </dgm:pt>
    <dgm:pt modelId="{C4FE18B4-21C7-43C3-A250-8875F89CA0F6}" type="pres">
      <dgm:prSet presAssocID="{D1E01F28-822C-44B5-99C5-B7A872C24D41}" presName="linNode" presStyleCnt="0"/>
      <dgm:spPr/>
    </dgm:pt>
    <dgm:pt modelId="{2666F44F-5D7C-43AE-91C0-B03DBB008D5F}" type="pres">
      <dgm:prSet presAssocID="{D1E01F28-822C-44B5-99C5-B7A872C24D41}" presName="parentText" presStyleLbl="node1" presStyleIdx="3" presStyleCnt="4">
        <dgm:presLayoutVars>
          <dgm:chMax val="1"/>
          <dgm:bulletEnabled val="1"/>
        </dgm:presLayoutVars>
      </dgm:prSet>
      <dgm:spPr/>
      <dgm:t>
        <a:bodyPr/>
        <a:lstStyle/>
        <a:p>
          <a:endParaRPr lang="en-US"/>
        </a:p>
      </dgm:t>
    </dgm:pt>
    <dgm:pt modelId="{D1276688-83E5-47BB-9E8B-4E9CB3B5F0B3}" type="pres">
      <dgm:prSet presAssocID="{D1E01F28-822C-44B5-99C5-B7A872C24D41}" presName="descendantText" presStyleLbl="alignAccFollowNode1" presStyleIdx="3" presStyleCnt="4">
        <dgm:presLayoutVars>
          <dgm:bulletEnabled val="1"/>
        </dgm:presLayoutVars>
      </dgm:prSet>
      <dgm:spPr/>
      <dgm:t>
        <a:bodyPr/>
        <a:lstStyle/>
        <a:p>
          <a:endParaRPr lang="en-US"/>
        </a:p>
      </dgm:t>
    </dgm:pt>
  </dgm:ptLst>
  <dgm:cxnLst>
    <dgm:cxn modelId="{960E984C-B177-4876-BF22-54AC7C9A4891}" srcId="{A40BE853-0F2B-4233-88AA-981B48BF1D68}" destId="{D1E01F28-822C-44B5-99C5-B7A872C24D41}" srcOrd="3" destOrd="0" parTransId="{3855C7E3-4487-435E-AA73-9ABB5E2B8F12}" sibTransId="{558C942E-D0CC-4595-8284-B0309E688A61}"/>
    <dgm:cxn modelId="{D22CA624-08E3-4EB1-961F-A71CAA5E51F3}" type="presOf" srcId="{A40BE853-0F2B-4233-88AA-981B48BF1D68}" destId="{DB16F3CB-EA90-4192-9C9B-AB3007660130}" srcOrd="0" destOrd="0" presId="urn:microsoft.com/office/officeart/2005/8/layout/vList5"/>
    <dgm:cxn modelId="{607B6189-DB7B-42A1-93BB-3156AA76425B}" type="presOf" srcId="{DF099074-6107-49CC-AC44-D8297FEB798D}" destId="{15FF481C-9152-4D7B-BCBD-E8E3F04150BA}" srcOrd="0" destOrd="0" presId="urn:microsoft.com/office/officeart/2005/8/layout/vList5"/>
    <dgm:cxn modelId="{521E2746-5F85-42FA-B199-D39F2D956B7B}" type="presOf" srcId="{BCF43569-5938-43EF-93BB-3EB6B83A4732}" destId="{F81DE1AD-EC56-4E79-8838-80AB9E8F012B}" srcOrd="0" destOrd="0" presId="urn:microsoft.com/office/officeart/2005/8/layout/vList5"/>
    <dgm:cxn modelId="{D55E833A-A706-403D-994E-13D4491D3F91}" type="presOf" srcId="{96CA1196-979D-4264-9D13-3BED6D2A3029}" destId="{D5B6D6A6-C4CE-4759-AC22-0A14CA17B141}" srcOrd="0" destOrd="0" presId="urn:microsoft.com/office/officeart/2005/8/layout/vList5"/>
    <dgm:cxn modelId="{E14034F5-2FAA-4666-98A7-C9D34A8D588E}" type="presOf" srcId="{752F0BAA-34A2-4385-B853-F1A64C54693F}" destId="{15FF481C-9152-4D7B-BCBD-E8E3F04150BA}" srcOrd="0" destOrd="1" presId="urn:microsoft.com/office/officeart/2005/8/layout/vList5"/>
    <dgm:cxn modelId="{398FE15D-6F50-438C-808A-186779049187}" srcId="{A40BE853-0F2B-4233-88AA-981B48BF1D68}" destId="{9EF12A26-8BFE-43DB-9236-CDF415866404}" srcOrd="1" destOrd="0" parTransId="{F48AF4A7-8AE2-45A4-A960-084B8BDBFAFB}" sibTransId="{38C90EF1-CF70-4451-A7C3-3AEC7939E1B8}"/>
    <dgm:cxn modelId="{4328CFA4-369B-4C2F-8A72-CC35858A1519}" type="presOf" srcId="{5CB17E57-B0CC-47E7-9B7B-A42BA675B4B1}" destId="{9784D62C-68BF-4732-9551-E5A5EBF6A289}" srcOrd="0" destOrd="2" presId="urn:microsoft.com/office/officeart/2005/8/layout/vList5"/>
    <dgm:cxn modelId="{909D3632-4E1B-47AF-9C14-3D3D55A3BE7E}" srcId="{D1E01F28-822C-44B5-99C5-B7A872C24D41}" destId="{75DCE9E5-8DB6-46E5-A72F-1DBF6DA26D00}" srcOrd="0" destOrd="0" parTransId="{61AC3BDC-099C-4C58-B1F8-994044600DC7}" sibTransId="{270D816F-9923-43E6-BFBF-EF8EA26C9419}"/>
    <dgm:cxn modelId="{C40AE216-7C7F-48E5-B104-18C672B145F4}" type="presOf" srcId="{78C894DE-43C4-458C-BEAB-AED1EAA7A175}" destId="{D1276688-83E5-47BB-9E8B-4E9CB3B5F0B3}" srcOrd="0" destOrd="2" presId="urn:microsoft.com/office/officeart/2005/8/layout/vList5"/>
    <dgm:cxn modelId="{9DB1B94F-40F2-4765-971E-BFE8A31EA1BC}" type="presOf" srcId="{4BCBB592-82DD-46BD-ACBB-57691E3168FA}" destId="{5C82587C-0BCD-4915-9DA1-19A497573789}" srcOrd="0" destOrd="1" presId="urn:microsoft.com/office/officeart/2005/8/layout/vList5"/>
    <dgm:cxn modelId="{25D878D2-7C6B-493C-9AA9-8A3D48505A65}" srcId="{A40BE853-0F2B-4233-88AA-981B48BF1D68}" destId="{BCF43569-5938-43EF-93BB-3EB6B83A4732}" srcOrd="0" destOrd="0" parTransId="{54896C1F-D747-4774-AB60-9F4791B2AF11}" sibTransId="{EEBE4B47-752E-455E-94B3-32746CEBCA84}"/>
    <dgm:cxn modelId="{99542756-B886-4ABE-BA7B-275C1148C9D8}" srcId="{96CA1196-979D-4264-9D13-3BED6D2A3029}" destId="{0F71D73E-ED31-4EB9-AB0F-F0A47821367C}" srcOrd="0" destOrd="0" parTransId="{972B4D69-FB45-4F10-96EC-00A969191532}" sibTransId="{5DF7188A-03BA-4322-884A-D5AABF13F997}"/>
    <dgm:cxn modelId="{2500105E-3B13-43AE-8E91-7C2BE2C7B072}" type="presOf" srcId="{75DCE9E5-8DB6-46E5-A72F-1DBF6DA26D00}" destId="{D1276688-83E5-47BB-9E8B-4E9CB3B5F0B3}" srcOrd="0" destOrd="0" presId="urn:microsoft.com/office/officeart/2005/8/layout/vList5"/>
    <dgm:cxn modelId="{D17150C8-D77D-4204-9217-2C0E49236863}" type="presOf" srcId="{37A8B0F6-A21D-42B8-B68E-5F56B2665403}" destId="{5C82587C-0BCD-4915-9DA1-19A497573789}" srcOrd="0" destOrd="0" presId="urn:microsoft.com/office/officeart/2005/8/layout/vList5"/>
    <dgm:cxn modelId="{11B084C3-3524-44F6-A3BF-E39F8F901BEE}" srcId="{BCF43569-5938-43EF-93BB-3EB6B83A4732}" destId="{4BCBB592-82DD-46BD-ACBB-57691E3168FA}" srcOrd="1" destOrd="0" parTransId="{8D5F0012-F764-4A21-8155-5FD9E2A66924}" sibTransId="{CE2E597E-EE39-41AA-8D90-39A6C1317539}"/>
    <dgm:cxn modelId="{60752F22-7D62-4325-9EB0-7FB329CBB727}" srcId="{A40BE853-0F2B-4233-88AA-981B48BF1D68}" destId="{96CA1196-979D-4264-9D13-3BED6D2A3029}" srcOrd="2" destOrd="0" parTransId="{46F25FAE-7D57-4EFF-BC95-31B501418BC0}" sibTransId="{7FCC01E6-4AEC-4254-890A-1A5C3AA2C590}"/>
    <dgm:cxn modelId="{D89089CF-CFC1-451D-B7A0-6AEBE55E69F7}" srcId="{9EF12A26-8BFE-43DB-9236-CDF415866404}" destId="{DF099074-6107-49CC-AC44-D8297FEB798D}" srcOrd="0" destOrd="0" parTransId="{EA0835EC-E25E-4AAD-B267-8F6136EB1DDD}" sibTransId="{ABAAFDE1-F24B-4D0A-ABF1-A105A535DCE0}"/>
    <dgm:cxn modelId="{4485603D-AA1E-4368-8ADE-F9DEDCC069BD}" type="presOf" srcId="{0F71D73E-ED31-4EB9-AB0F-F0A47821367C}" destId="{9784D62C-68BF-4732-9551-E5A5EBF6A289}" srcOrd="0" destOrd="0" presId="urn:microsoft.com/office/officeart/2005/8/layout/vList5"/>
    <dgm:cxn modelId="{22D409F5-85E9-49F0-9618-CF416ED1D1C1}" srcId="{96CA1196-979D-4264-9D13-3BED6D2A3029}" destId="{FF09634E-1137-45A2-8CF1-BAB3BBD1470E}" srcOrd="1" destOrd="0" parTransId="{70683747-4331-4417-B87F-1A5AEA8510F9}" sibTransId="{77F07275-368A-4790-A267-B33F790A2069}"/>
    <dgm:cxn modelId="{42D9D4F4-28BC-47EF-92F9-8246AE34D096}" type="presOf" srcId="{FF09634E-1137-45A2-8CF1-BAB3BBD1470E}" destId="{9784D62C-68BF-4732-9551-E5A5EBF6A289}" srcOrd="0" destOrd="1" presId="urn:microsoft.com/office/officeart/2005/8/layout/vList5"/>
    <dgm:cxn modelId="{5B4FC79C-6B01-4CF7-A02F-B03C1F7D3C88}" srcId="{D1E01F28-822C-44B5-99C5-B7A872C24D41}" destId="{CA3B7FBD-E8D2-4045-B551-414F72090CB1}" srcOrd="1" destOrd="0" parTransId="{E7879FAF-032F-4DE7-BEF9-2A151314B1F2}" sibTransId="{CE6D8B06-8425-4C04-A378-C407523AE49A}"/>
    <dgm:cxn modelId="{520F1547-DAAC-403D-B261-21E563B8FF84}" srcId="{D1E01F28-822C-44B5-99C5-B7A872C24D41}" destId="{78C894DE-43C4-458C-BEAB-AED1EAA7A175}" srcOrd="2" destOrd="0" parTransId="{4469EB56-7FE9-4B75-BD5E-8D2E0A3A18B6}" sibTransId="{936AE8E9-6E1C-41AA-8D61-F42015DDE78F}"/>
    <dgm:cxn modelId="{167D5536-21D5-4230-A6EB-8CAB80085178}" srcId="{96CA1196-979D-4264-9D13-3BED6D2A3029}" destId="{5CB17E57-B0CC-47E7-9B7B-A42BA675B4B1}" srcOrd="2" destOrd="0" parTransId="{D08AE311-3577-427C-BE2A-907562291DE1}" sibTransId="{92FCD0FC-DDDF-4D0B-8160-3952EEEB997B}"/>
    <dgm:cxn modelId="{D456A3D2-3013-43FF-9E57-3C23B6BF395F}" type="presOf" srcId="{9EF12A26-8BFE-43DB-9236-CDF415866404}" destId="{2F71D690-6893-4878-A376-79E916AFE9E8}" srcOrd="0" destOrd="0" presId="urn:microsoft.com/office/officeart/2005/8/layout/vList5"/>
    <dgm:cxn modelId="{4BB1D893-EBA8-4B83-8C2C-4876D79192F6}" srcId="{9EF12A26-8BFE-43DB-9236-CDF415866404}" destId="{752F0BAA-34A2-4385-B853-F1A64C54693F}" srcOrd="1" destOrd="0" parTransId="{779B2241-99E1-41EC-967E-FD67B87FA75F}" sibTransId="{A299145B-1181-411B-B85B-725D670229C0}"/>
    <dgm:cxn modelId="{B0EC4DB7-F0BF-4E15-9C04-EDB506F2C027}" type="presOf" srcId="{D1E01F28-822C-44B5-99C5-B7A872C24D41}" destId="{2666F44F-5D7C-43AE-91C0-B03DBB008D5F}" srcOrd="0" destOrd="0" presId="urn:microsoft.com/office/officeart/2005/8/layout/vList5"/>
    <dgm:cxn modelId="{E0055383-1079-457D-832A-B9F12D4BDE7E}" type="presOf" srcId="{CA3B7FBD-E8D2-4045-B551-414F72090CB1}" destId="{D1276688-83E5-47BB-9E8B-4E9CB3B5F0B3}" srcOrd="0" destOrd="1" presId="urn:microsoft.com/office/officeart/2005/8/layout/vList5"/>
    <dgm:cxn modelId="{E1BF4C45-710D-4A91-AE5D-C9E1FAAA31E7}" srcId="{BCF43569-5938-43EF-93BB-3EB6B83A4732}" destId="{37A8B0F6-A21D-42B8-B68E-5F56B2665403}" srcOrd="0" destOrd="0" parTransId="{3E50AF1B-85F2-44C2-AA9D-CCC8CA97A28F}" sibTransId="{5A77A154-420A-4E89-9564-F395DE760A4B}"/>
    <dgm:cxn modelId="{B369B03D-3336-4DB8-8FE2-F2B51E472AE1}" type="presParOf" srcId="{DB16F3CB-EA90-4192-9C9B-AB3007660130}" destId="{0ED59F05-31BD-4165-8CEA-735B5BA4E8AB}" srcOrd="0" destOrd="0" presId="urn:microsoft.com/office/officeart/2005/8/layout/vList5"/>
    <dgm:cxn modelId="{2674D5A7-254F-4372-B855-5F510DE4D73A}" type="presParOf" srcId="{0ED59F05-31BD-4165-8CEA-735B5BA4E8AB}" destId="{F81DE1AD-EC56-4E79-8838-80AB9E8F012B}" srcOrd="0" destOrd="0" presId="urn:microsoft.com/office/officeart/2005/8/layout/vList5"/>
    <dgm:cxn modelId="{F2878420-D368-467D-9F5F-312A14F91A45}" type="presParOf" srcId="{0ED59F05-31BD-4165-8CEA-735B5BA4E8AB}" destId="{5C82587C-0BCD-4915-9DA1-19A497573789}" srcOrd="1" destOrd="0" presId="urn:microsoft.com/office/officeart/2005/8/layout/vList5"/>
    <dgm:cxn modelId="{4FD7BAE4-D361-4F05-8C40-0EBE1113C486}" type="presParOf" srcId="{DB16F3CB-EA90-4192-9C9B-AB3007660130}" destId="{E4AAE3F3-86B2-40F1-B379-EB097860D6F3}" srcOrd="1" destOrd="0" presId="urn:microsoft.com/office/officeart/2005/8/layout/vList5"/>
    <dgm:cxn modelId="{28345E2D-90E1-4979-A288-6316D1427C3F}" type="presParOf" srcId="{DB16F3CB-EA90-4192-9C9B-AB3007660130}" destId="{12C66844-E62C-45E9-8081-9E39ECA86D53}" srcOrd="2" destOrd="0" presId="urn:microsoft.com/office/officeart/2005/8/layout/vList5"/>
    <dgm:cxn modelId="{6D1686C8-E995-4C98-8FBF-10D24F42F6FA}" type="presParOf" srcId="{12C66844-E62C-45E9-8081-9E39ECA86D53}" destId="{2F71D690-6893-4878-A376-79E916AFE9E8}" srcOrd="0" destOrd="0" presId="urn:microsoft.com/office/officeart/2005/8/layout/vList5"/>
    <dgm:cxn modelId="{A98AA483-00B3-4781-BFAD-ED59EF3E1900}" type="presParOf" srcId="{12C66844-E62C-45E9-8081-9E39ECA86D53}" destId="{15FF481C-9152-4D7B-BCBD-E8E3F04150BA}" srcOrd="1" destOrd="0" presId="urn:microsoft.com/office/officeart/2005/8/layout/vList5"/>
    <dgm:cxn modelId="{DB3DD05F-2056-4243-A357-20F99579EEC4}" type="presParOf" srcId="{DB16F3CB-EA90-4192-9C9B-AB3007660130}" destId="{FBE4AA48-4236-43AE-A5A1-CD29E493DB54}" srcOrd="3" destOrd="0" presId="urn:microsoft.com/office/officeart/2005/8/layout/vList5"/>
    <dgm:cxn modelId="{D17C3E6B-BBA5-4B94-A84A-688D7ACA9C66}" type="presParOf" srcId="{DB16F3CB-EA90-4192-9C9B-AB3007660130}" destId="{76E53A29-118F-4F16-B281-3C9E6AEFFC34}" srcOrd="4" destOrd="0" presId="urn:microsoft.com/office/officeart/2005/8/layout/vList5"/>
    <dgm:cxn modelId="{A9C1C4A4-AF77-4AF3-A87E-884443911CBD}" type="presParOf" srcId="{76E53A29-118F-4F16-B281-3C9E6AEFFC34}" destId="{D5B6D6A6-C4CE-4759-AC22-0A14CA17B141}" srcOrd="0" destOrd="0" presId="urn:microsoft.com/office/officeart/2005/8/layout/vList5"/>
    <dgm:cxn modelId="{FF9197AC-AF2E-4A11-A315-A34757C88E2B}" type="presParOf" srcId="{76E53A29-118F-4F16-B281-3C9E6AEFFC34}" destId="{9784D62C-68BF-4732-9551-E5A5EBF6A289}" srcOrd="1" destOrd="0" presId="urn:microsoft.com/office/officeart/2005/8/layout/vList5"/>
    <dgm:cxn modelId="{E163D399-1327-450A-9557-18C6ACA719F1}" type="presParOf" srcId="{DB16F3CB-EA90-4192-9C9B-AB3007660130}" destId="{3D84991B-3796-46AC-AA7A-1A6094EF9B92}" srcOrd="5" destOrd="0" presId="urn:microsoft.com/office/officeart/2005/8/layout/vList5"/>
    <dgm:cxn modelId="{B7545F2D-0CBB-40D8-8262-0FF6F553D3DC}" type="presParOf" srcId="{DB16F3CB-EA90-4192-9C9B-AB3007660130}" destId="{C4FE18B4-21C7-43C3-A250-8875F89CA0F6}" srcOrd="6" destOrd="0" presId="urn:microsoft.com/office/officeart/2005/8/layout/vList5"/>
    <dgm:cxn modelId="{72EEE138-2648-496B-8A44-E3990F237A18}" type="presParOf" srcId="{C4FE18B4-21C7-43C3-A250-8875F89CA0F6}" destId="{2666F44F-5D7C-43AE-91C0-B03DBB008D5F}" srcOrd="0" destOrd="0" presId="urn:microsoft.com/office/officeart/2005/8/layout/vList5"/>
    <dgm:cxn modelId="{1618289F-04E4-4A78-983F-B54C1F95B8AF}" type="presParOf" srcId="{C4FE18B4-21C7-43C3-A250-8875F89CA0F6}" destId="{D1276688-83E5-47BB-9E8B-4E9CB3B5F0B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FF3AAC-1A8C-4C71-835F-81994CCC159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4EB3CC8-7B40-4BCC-82D2-5D2EEF16A5B8}">
      <dgm:prSet phldrT="[Text]"/>
      <dgm:spPr>
        <a:solidFill>
          <a:schemeClr val="accent4">
            <a:lumMod val="75000"/>
          </a:schemeClr>
        </a:solidFill>
        <a:ln>
          <a:solidFill>
            <a:schemeClr val="tx1"/>
          </a:solidFill>
        </a:ln>
      </dgm:spPr>
      <dgm:t>
        <a:bodyPr/>
        <a:lstStyle/>
        <a:p>
          <a:r>
            <a:rPr lang="en-US" b="1" dirty="0" smtClean="0"/>
            <a:t>Publicly offered listed </a:t>
          </a:r>
          <a:r>
            <a:rPr lang="en-US" b="1" dirty="0" err="1" smtClean="0"/>
            <a:t>InvITs</a:t>
          </a:r>
          <a:endParaRPr lang="en-US" b="1" dirty="0" smtClean="0"/>
        </a:p>
        <a:p>
          <a:endParaRPr lang="en-US" b="1" dirty="0" smtClean="0"/>
        </a:p>
        <a:p>
          <a:r>
            <a:rPr lang="en-US" dirty="0" smtClean="0"/>
            <a:t>- Units offered to public (min 20 investors)</a:t>
          </a:r>
        </a:p>
        <a:p>
          <a:r>
            <a:rPr lang="en-US" dirty="0" smtClean="0"/>
            <a:t>- Minimum investment and trading lot – </a:t>
          </a:r>
          <a:r>
            <a:rPr lang="en-US" dirty="0" err="1" smtClean="0"/>
            <a:t>Rs</a:t>
          </a:r>
          <a:r>
            <a:rPr lang="en-US" dirty="0" smtClean="0"/>
            <a:t>. 1 lakh</a:t>
          </a:r>
          <a:endParaRPr lang="en-US" dirty="0"/>
        </a:p>
      </dgm:t>
    </dgm:pt>
    <dgm:pt modelId="{6AEC9EAB-0224-4FA0-9DAF-FF6B6EACAA63}" type="parTrans" cxnId="{BB3A0431-DD1B-443D-B226-79313D7A796D}">
      <dgm:prSet/>
      <dgm:spPr/>
      <dgm:t>
        <a:bodyPr/>
        <a:lstStyle/>
        <a:p>
          <a:endParaRPr lang="en-US"/>
        </a:p>
      </dgm:t>
    </dgm:pt>
    <dgm:pt modelId="{76A7D78C-C96C-41CE-844A-9BDE4A0B9B28}" type="sibTrans" cxnId="{BB3A0431-DD1B-443D-B226-79313D7A796D}">
      <dgm:prSet/>
      <dgm:spPr/>
      <dgm:t>
        <a:bodyPr/>
        <a:lstStyle/>
        <a:p>
          <a:endParaRPr lang="en-US"/>
        </a:p>
      </dgm:t>
    </dgm:pt>
    <dgm:pt modelId="{2B928965-C824-4178-8440-31A2F0230C77}">
      <dgm:prSet phldrT="[Text]"/>
      <dgm:spPr>
        <a:solidFill>
          <a:schemeClr val="accent4">
            <a:lumMod val="75000"/>
          </a:schemeClr>
        </a:solidFill>
        <a:ln>
          <a:solidFill>
            <a:schemeClr val="tx1"/>
          </a:solidFill>
        </a:ln>
      </dgm:spPr>
      <dgm:t>
        <a:bodyPr/>
        <a:lstStyle/>
        <a:p>
          <a:r>
            <a:rPr lang="en-US" b="1" dirty="0" smtClean="0"/>
            <a:t>Privately placed listed </a:t>
          </a:r>
          <a:r>
            <a:rPr lang="en-US" b="1" dirty="0" err="1" smtClean="0"/>
            <a:t>InvITs</a:t>
          </a:r>
          <a:endParaRPr lang="en-US" b="1" dirty="0" smtClean="0"/>
        </a:p>
        <a:p>
          <a:endParaRPr lang="en-US" b="1" dirty="0" smtClean="0"/>
        </a:p>
        <a:p>
          <a:r>
            <a:rPr lang="en-US" dirty="0" smtClean="0"/>
            <a:t>- Only to institutional investors (min 5, max 1000 investors)</a:t>
          </a:r>
        </a:p>
        <a:p>
          <a:r>
            <a:rPr lang="en-US" dirty="0" smtClean="0"/>
            <a:t>- Minimum investment (</a:t>
          </a:r>
          <a:r>
            <a:rPr lang="en-US" dirty="0" err="1" smtClean="0"/>
            <a:t>Rs</a:t>
          </a:r>
          <a:r>
            <a:rPr lang="en-US" dirty="0" smtClean="0"/>
            <a:t>. 1 crore/ 25 crore) and trading lot (</a:t>
          </a:r>
          <a:r>
            <a:rPr lang="en-US" dirty="0" err="1" smtClean="0"/>
            <a:t>Rs</a:t>
          </a:r>
          <a:r>
            <a:rPr lang="en-US" dirty="0" smtClean="0"/>
            <a:t>. 1 crore/ 2 crore)</a:t>
          </a:r>
          <a:endParaRPr lang="en-US" dirty="0"/>
        </a:p>
      </dgm:t>
    </dgm:pt>
    <dgm:pt modelId="{17F6E4E1-D084-4DB9-8E26-6636590E1187}" type="parTrans" cxnId="{AC831A0E-4B23-4E4D-84C2-17C90FCF5231}">
      <dgm:prSet/>
      <dgm:spPr/>
      <dgm:t>
        <a:bodyPr/>
        <a:lstStyle/>
        <a:p>
          <a:endParaRPr lang="en-US"/>
        </a:p>
      </dgm:t>
    </dgm:pt>
    <dgm:pt modelId="{BFAC471E-A7C6-472A-A062-33EAC526F818}" type="sibTrans" cxnId="{AC831A0E-4B23-4E4D-84C2-17C90FCF5231}">
      <dgm:prSet/>
      <dgm:spPr/>
      <dgm:t>
        <a:bodyPr/>
        <a:lstStyle/>
        <a:p>
          <a:endParaRPr lang="en-US"/>
        </a:p>
      </dgm:t>
    </dgm:pt>
    <dgm:pt modelId="{C4757708-4BA0-459A-AFCC-8339F51A0D6A}">
      <dgm:prSet phldrT="[Text]"/>
      <dgm:spPr>
        <a:solidFill>
          <a:schemeClr val="accent4">
            <a:lumMod val="75000"/>
          </a:schemeClr>
        </a:solidFill>
        <a:ln>
          <a:solidFill>
            <a:schemeClr val="tx1"/>
          </a:solidFill>
        </a:ln>
      </dgm:spPr>
      <dgm:t>
        <a:bodyPr/>
        <a:lstStyle/>
        <a:p>
          <a:r>
            <a:rPr lang="en-US" b="1" dirty="0" smtClean="0"/>
            <a:t>Privately placed unlisted </a:t>
          </a:r>
          <a:r>
            <a:rPr lang="en-US" b="1" dirty="0" err="1" smtClean="0"/>
            <a:t>InvITs</a:t>
          </a:r>
          <a:endParaRPr lang="en-US" b="1" dirty="0" smtClean="0"/>
        </a:p>
        <a:p>
          <a:endParaRPr lang="en-US" b="1" dirty="0" smtClean="0"/>
        </a:p>
        <a:p>
          <a:r>
            <a:rPr lang="en-US" dirty="0" smtClean="0"/>
            <a:t>- Only to institutional investors (max 1000 investors)</a:t>
          </a:r>
        </a:p>
        <a:p>
          <a:r>
            <a:rPr lang="en-US" dirty="0" smtClean="0"/>
            <a:t>- Minimum investment (</a:t>
          </a:r>
          <a:r>
            <a:rPr lang="en-US" dirty="0" err="1" smtClean="0"/>
            <a:t>Rs</a:t>
          </a:r>
          <a:r>
            <a:rPr lang="en-US" dirty="0" smtClean="0"/>
            <a:t>. 1 crore)</a:t>
          </a:r>
          <a:endParaRPr lang="en-US" dirty="0"/>
        </a:p>
      </dgm:t>
    </dgm:pt>
    <dgm:pt modelId="{4912ED50-8B52-4383-A274-BB1184E51521}" type="parTrans" cxnId="{012E453B-C1D2-4851-96AD-647F87D2DF44}">
      <dgm:prSet/>
      <dgm:spPr/>
      <dgm:t>
        <a:bodyPr/>
        <a:lstStyle/>
        <a:p>
          <a:endParaRPr lang="en-US"/>
        </a:p>
      </dgm:t>
    </dgm:pt>
    <dgm:pt modelId="{26B94BAB-395A-4E1E-B480-A6E0EAD4BD39}" type="sibTrans" cxnId="{012E453B-C1D2-4851-96AD-647F87D2DF44}">
      <dgm:prSet/>
      <dgm:spPr/>
      <dgm:t>
        <a:bodyPr/>
        <a:lstStyle/>
        <a:p>
          <a:endParaRPr lang="en-US"/>
        </a:p>
      </dgm:t>
    </dgm:pt>
    <dgm:pt modelId="{3AD26BFB-2CCC-46D2-B9F9-415DB32DDDB4}" type="pres">
      <dgm:prSet presAssocID="{FEFF3AAC-1A8C-4C71-835F-81994CCC159C}" presName="diagram" presStyleCnt="0">
        <dgm:presLayoutVars>
          <dgm:dir/>
          <dgm:resizeHandles val="exact"/>
        </dgm:presLayoutVars>
      </dgm:prSet>
      <dgm:spPr/>
    </dgm:pt>
    <dgm:pt modelId="{5F90CD70-C771-45EA-BFF1-C9901EF0E8BF}" type="pres">
      <dgm:prSet presAssocID="{D4EB3CC8-7B40-4BCC-82D2-5D2EEF16A5B8}" presName="node" presStyleLbl="node1" presStyleIdx="0" presStyleCnt="3" custScaleX="109183">
        <dgm:presLayoutVars>
          <dgm:bulletEnabled val="1"/>
        </dgm:presLayoutVars>
      </dgm:prSet>
      <dgm:spPr>
        <a:prstGeom prst="roundRect">
          <a:avLst/>
        </a:prstGeom>
      </dgm:spPr>
      <dgm:t>
        <a:bodyPr/>
        <a:lstStyle/>
        <a:p>
          <a:endParaRPr lang="en-US"/>
        </a:p>
      </dgm:t>
    </dgm:pt>
    <dgm:pt modelId="{B0F3CAA4-94A9-4793-B0EB-9587AE2B7208}" type="pres">
      <dgm:prSet presAssocID="{76A7D78C-C96C-41CE-844A-9BDE4A0B9B28}" presName="sibTrans" presStyleCnt="0"/>
      <dgm:spPr/>
    </dgm:pt>
    <dgm:pt modelId="{D5704925-7158-417F-A5A4-DD149314ACEC}" type="pres">
      <dgm:prSet presAssocID="{2B928965-C824-4178-8440-31A2F0230C77}" presName="node" presStyleLbl="node1" presStyleIdx="1" presStyleCnt="3" custScaleX="115435">
        <dgm:presLayoutVars>
          <dgm:bulletEnabled val="1"/>
        </dgm:presLayoutVars>
      </dgm:prSet>
      <dgm:spPr>
        <a:prstGeom prst="roundRect">
          <a:avLst/>
        </a:prstGeom>
      </dgm:spPr>
      <dgm:t>
        <a:bodyPr/>
        <a:lstStyle/>
        <a:p>
          <a:endParaRPr lang="en-US"/>
        </a:p>
      </dgm:t>
    </dgm:pt>
    <dgm:pt modelId="{619DDEB1-F455-4B92-ADF8-2199A0ADCD90}" type="pres">
      <dgm:prSet presAssocID="{BFAC471E-A7C6-472A-A062-33EAC526F818}" presName="sibTrans" presStyleCnt="0"/>
      <dgm:spPr/>
    </dgm:pt>
    <dgm:pt modelId="{EFBB6CCA-62A9-4051-AE05-BA2BFC1D6917}" type="pres">
      <dgm:prSet presAssocID="{C4757708-4BA0-459A-AFCC-8339F51A0D6A}" presName="node" presStyleLbl="node1" presStyleIdx="2" presStyleCnt="3" custScaleX="114222">
        <dgm:presLayoutVars>
          <dgm:bulletEnabled val="1"/>
        </dgm:presLayoutVars>
      </dgm:prSet>
      <dgm:spPr>
        <a:prstGeom prst="roundRect">
          <a:avLst/>
        </a:prstGeom>
      </dgm:spPr>
      <dgm:t>
        <a:bodyPr/>
        <a:lstStyle/>
        <a:p>
          <a:endParaRPr lang="en-US"/>
        </a:p>
      </dgm:t>
    </dgm:pt>
  </dgm:ptLst>
  <dgm:cxnLst>
    <dgm:cxn modelId="{80769FB8-2491-4CB6-9AFF-9433A8D79701}" type="presOf" srcId="{2B928965-C824-4178-8440-31A2F0230C77}" destId="{D5704925-7158-417F-A5A4-DD149314ACEC}" srcOrd="0" destOrd="0" presId="urn:microsoft.com/office/officeart/2005/8/layout/default"/>
    <dgm:cxn modelId="{AC831A0E-4B23-4E4D-84C2-17C90FCF5231}" srcId="{FEFF3AAC-1A8C-4C71-835F-81994CCC159C}" destId="{2B928965-C824-4178-8440-31A2F0230C77}" srcOrd="1" destOrd="0" parTransId="{17F6E4E1-D084-4DB9-8E26-6636590E1187}" sibTransId="{BFAC471E-A7C6-472A-A062-33EAC526F818}"/>
    <dgm:cxn modelId="{739BDA1F-EE7B-4EAD-B3F1-C4CAF941B0FB}" type="presOf" srcId="{FEFF3AAC-1A8C-4C71-835F-81994CCC159C}" destId="{3AD26BFB-2CCC-46D2-B9F9-415DB32DDDB4}" srcOrd="0" destOrd="0" presId="urn:microsoft.com/office/officeart/2005/8/layout/default"/>
    <dgm:cxn modelId="{BE74E677-4F1B-496F-898F-0341594B9DDB}" type="presOf" srcId="{C4757708-4BA0-459A-AFCC-8339F51A0D6A}" destId="{EFBB6CCA-62A9-4051-AE05-BA2BFC1D6917}" srcOrd="0" destOrd="0" presId="urn:microsoft.com/office/officeart/2005/8/layout/default"/>
    <dgm:cxn modelId="{012E453B-C1D2-4851-96AD-647F87D2DF44}" srcId="{FEFF3AAC-1A8C-4C71-835F-81994CCC159C}" destId="{C4757708-4BA0-459A-AFCC-8339F51A0D6A}" srcOrd="2" destOrd="0" parTransId="{4912ED50-8B52-4383-A274-BB1184E51521}" sibTransId="{26B94BAB-395A-4E1E-B480-A6E0EAD4BD39}"/>
    <dgm:cxn modelId="{035881FF-F5BF-4D5B-9470-39CE398426C9}" type="presOf" srcId="{D4EB3CC8-7B40-4BCC-82D2-5D2EEF16A5B8}" destId="{5F90CD70-C771-45EA-BFF1-C9901EF0E8BF}" srcOrd="0" destOrd="0" presId="urn:microsoft.com/office/officeart/2005/8/layout/default"/>
    <dgm:cxn modelId="{BB3A0431-DD1B-443D-B226-79313D7A796D}" srcId="{FEFF3AAC-1A8C-4C71-835F-81994CCC159C}" destId="{D4EB3CC8-7B40-4BCC-82D2-5D2EEF16A5B8}" srcOrd="0" destOrd="0" parTransId="{6AEC9EAB-0224-4FA0-9DAF-FF6B6EACAA63}" sibTransId="{76A7D78C-C96C-41CE-844A-9BDE4A0B9B28}"/>
    <dgm:cxn modelId="{C0661908-FA68-4B7D-9921-B566BD3A4EC9}" type="presParOf" srcId="{3AD26BFB-2CCC-46D2-B9F9-415DB32DDDB4}" destId="{5F90CD70-C771-45EA-BFF1-C9901EF0E8BF}" srcOrd="0" destOrd="0" presId="urn:microsoft.com/office/officeart/2005/8/layout/default"/>
    <dgm:cxn modelId="{03531800-8C03-4A34-9A00-B9A1D8D980D2}" type="presParOf" srcId="{3AD26BFB-2CCC-46D2-B9F9-415DB32DDDB4}" destId="{B0F3CAA4-94A9-4793-B0EB-9587AE2B7208}" srcOrd="1" destOrd="0" presId="urn:microsoft.com/office/officeart/2005/8/layout/default"/>
    <dgm:cxn modelId="{7E392EDD-D3FE-458E-9D20-0CCC84DEBCE4}" type="presParOf" srcId="{3AD26BFB-2CCC-46D2-B9F9-415DB32DDDB4}" destId="{D5704925-7158-417F-A5A4-DD149314ACEC}" srcOrd="2" destOrd="0" presId="urn:microsoft.com/office/officeart/2005/8/layout/default"/>
    <dgm:cxn modelId="{112558BF-E3C8-49A6-928F-D3F546F4A652}" type="presParOf" srcId="{3AD26BFB-2CCC-46D2-B9F9-415DB32DDDB4}" destId="{619DDEB1-F455-4B92-ADF8-2199A0ADCD90}" srcOrd="3" destOrd="0" presId="urn:microsoft.com/office/officeart/2005/8/layout/default"/>
    <dgm:cxn modelId="{C4C77B42-4EF7-4E15-82B5-932096925932}" type="presParOf" srcId="{3AD26BFB-2CCC-46D2-B9F9-415DB32DDDB4}" destId="{EFBB6CCA-62A9-4051-AE05-BA2BFC1D6917}"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2587C-0BCD-4915-9DA1-19A497573789}">
      <dsp:nvSpPr>
        <dsp:cNvPr id="0" name=""/>
        <dsp:cNvSpPr/>
      </dsp:nvSpPr>
      <dsp:spPr>
        <a:xfrm rot="5400000">
          <a:off x="5770505" y="-2322063"/>
          <a:ext cx="1002966" cy="5903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Author of the trust</a:t>
          </a:r>
          <a:endParaRPr lang="en-US" sz="1400" kern="1200" dirty="0"/>
        </a:p>
        <a:p>
          <a:pPr marL="114300" lvl="1" indent="-114300" algn="l" defTabSz="622300">
            <a:lnSpc>
              <a:spcPct val="90000"/>
            </a:lnSpc>
            <a:spcBef>
              <a:spcPct val="0"/>
            </a:spcBef>
            <a:spcAft>
              <a:spcPct val="15000"/>
            </a:spcAft>
            <a:buChar char="••"/>
          </a:pPr>
          <a:r>
            <a:rPr lang="en-US" sz="1400" kern="1200" dirty="0" smtClean="0"/>
            <a:t>Required to hold at least 15% of the total </a:t>
          </a:r>
          <a:r>
            <a:rPr lang="en-US" sz="1400" kern="1200" dirty="0" err="1" smtClean="0"/>
            <a:t>InvIT</a:t>
          </a:r>
          <a:r>
            <a:rPr lang="en-US" sz="1400" kern="1200" dirty="0" smtClean="0"/>
            <a:t> units for a period of 3 years from the date of listing of such units</a:t>
          </a:r>
          <a:endParaRPr lang="en-US" sz="1400" kern="1200" dirty="0"/>
        </a:p>
      </dsp:txBody>
      <dsp:txXfrm rot="-5400000">
        <a:off x="3320465" y="176938"/>
        <a:ext cx="5854087" cy="905044"/>
      </dsp:txXfrm>
    </dsp:sp>
    <dsp:sp modelId="{F81DE1AD-EC56-4E79-8838-80AB9E8F012B}">
      <dsp:nvSpPr>
        <dsp:cNvPr id="0" name=""/>
        <dsp:cNvSpPr/>
      </dsp:nvSpPr>
      <dsp:spPr>
        <a:xfrm>
          <a:off x="0" y="2606"/>
          <a:ext cx="3320464" cy="1253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Sponsor</a:t>
          </a:r>
          <a:endParaRPr lang="en-US" sz="3700" kern="1200" dirty="0"/>
        </a:p>
      </dsp:txBody>
      <dsp:txXfrm>
        <a:off x="61201" y="63807"/>
        <a:ext cx="3198062" cy="1131306"/>
      </dsp:txXfrm>
    </dsp:sp>
    <dsp:sp modelId="{15FF481C-9152-4D7B-BCBD-E8E3F04150BA}">
      <dsp:nvSpPr>
        <dsp:cNvPr id="0" name=""/>
        <dsp:cNvSpPr/>
      </dsp:nvSpPr>
      <dsp:spPr>
        <a:xfrm rot="5400000">
          <a:off x="5770505" y="-1005669"/>
          <a:ext cx="1002966" cy="5903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Independent debenture trustee registered with SEBI and responsible for holding the </a:t>
          </a:r>
          <a:r>
            <a:rPr lang="en-US" sz="1400" kern="1200" dirty="0" err="1" smtClean="0"/>
            <a:t>InvIT</a:t>
          </a:r>
          <a:r>
            <a:rPr lang="en-US" sz="1400" kern="1200" dirty="0" smtClean="0"/>
            <a:t> assets in trust for, and for the benefit of, the unit holders of the </a:t>
          </a:r>
          <a:r>
            <a:rPr lang="en-US" sz="1400" kern="1200" dirty="0" err="1" smtClean="0"/>
            <a:t>InvIT</a:t>
          </a:r>
          <a:endParaRPr lang="en-US" sz="1400" kern="1200" dirty="0"/>
        </a:p>
        <a:p>
          <a:pPr marL="114300" lvl="1" indent="-114300" algn="l" defTabSz="622300">
            <a:lnSpc>
              <a:spcPct val="90000"/>
            </a:lnSpc>
            <a:spcBef>
              <a:spcPct val="0"/>
            </a:spcBef>
            <a:spcAft>
              <a:spcPct val="15000"/>
            </a:spcAft>
            <a:buChar char="••"/>
          </a:pPr>
          <a:r>
            <a:rPr lang="en-US" sz="1400" kern="1200" dirty="0" smtClean="0"/>
            <a:t>Oversees some of the activities of the project manager (and the investment manager</a:t>
          </a:r>
          <a:endParaRPr lang="en-US" sz="1400" kern="1200" dirty="0"/>
        </a:p>
      </dsp:txBody>
      <dsp:txXfrm rot="-5400000">
        <a:off x="3320465" y="1493332"/>
        <a:ext cx="5854087" cy="905044"/>
      </dsp:txXfrm>
    </dsp:sp>
    <dsp:sp modelId="{2F71D690-6893-4878-A376-79E916AFE9E8}">
      <dsp:nvSpPr>
        <dsp:cNvPr id="0" name=""/>
        <dsp:cNvSpPr/>
      </dsp:nvSpPr>
      <dsp:spPr>
        <a:xfrm>
          <a:off x="0" y="1319000"/>
          <a:ext cx="3320464" cy="1253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Trustee</a:t>
          </a:r>
          <a:endParaRPr lang="en-US" sz="3700" kern="1200" dirty="0"/>
        </a:p>
      </dsp:txBody>
      <dsp:txXfrm>
        <a:off x="61201" y="1380201"/>
        <a:ext cx="3198062" cy="1131306"/>
      </dsp:txXfrm>
    </dsp:sp>
    <dsp:sp modelId="{9784D62C-68BF-4732-9551-E5A5EBF6A289}">
      <dsp:nvSpPr>
        <dsp:cNvPr id="0" name=""/>
        <dsp:cNvSpPr/>
      </dsp:nvSpPr>
      <dsp:spPr>
        <a:xfrm rot="5400000">
          <a:off x="5770505" y="310724"/>
          <a:ext cx="1002966" cy="5903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114300" lvl="1" indent="-114300" algn="l" defTabSz="622300">
            <a:lnSpc>
              <a:spcPct val="90000"/>
            </a:lnSpc>
            <a:spcBef>
              <a:spcPct val="0"/>
            </a:spcBef>
            <a:spcAft>
              <a:spcPct val="15000"/>
            </a:spcAft>
            <a:buChar char="••"/>
          </a:pPr>
          <a:r>
            <a:rPr lang="en-IN" sz="1400" kern="1200" spc="-5" dirty="0" smtClean="0">
              <a:solidFill>
                <a:schemeClr val="tx1"/>
              </a:solidFill>
              <a:latin typeface="Arial" panose="020B0604020202020204" pitchFamily="34" charset="0"/>
              <a:cs typeface="Arial" panose="020B0604020202020204" pitchFamily="34" charset="0"/>
            </a:rPr>
            <a:t>Responsible for the day-to-day management of the </a:t>
          </a:r>
          <a:r>
            <a:rPr lang="en-IN" sz="1400" kern="1200" spc="-5" dirty="0" err="1" smtClean="0">
              <a:solidFill>
                <a:schemeClr val="tx1"/>
              </a:solidFill>
              <a:latin typeface="Arial" panose="020B0604020202020204" pitchFamily="34" charset="0"/>
              <a:cs typeface="Arial" panose="020B0604020202020204" pitchFamily="34" charset="0"/>
            </a:rPr>
            <a:t>InvIT</a:t>
          </a:r>
          <a:r>
            <a:rPr lang="en-IN" sz="1400" kern="1200" spc="-5" dirty="0" smtClean="0">
              <a:solidFill>
                <a:schemeClr val="tx1"/>
              </a:solidFill>
              <a:latin typeface="Arial" panose="020B0604020202020204" pitchFamily="34" charset="0"/>
              <a:cs typeface="Arial" panose="020B0604020202020204" pitchFamily="34" charset="0"/>
            </a:rPr>
            <a:t> and its activities</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IN" sz="1400" kern="1200" spc="-5" dirty="0" smtClean="0">
              <a:solidFill>
                <a:schemeClr val="tx1"/>
              </a:solidFill>
              <a:latin typeface="Arial" panose="020B0604020202020204" pitchFamily="34" charset="0"/>
              <a:cs typeface="Arial" panose="020B0604020202020204" pitchFamily="34" charset="0"/>
            </a:rPr>
            <a:t>Makes investment decisions</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IN" sz="1400" kern="1200" spc="-5" dirty="0" smtClean="0">
              <a:solidFill>
                <a:schemeClr val="tx1"/>
              </a:solidFill>
              <a:latin typeface="Arial" panose="020B0604020202020204" pitchFamily="34" charset="0"/>
              <a:cs typeface="Arial" panose="020B0604020202020204" pitchFamily="34" charset="0"/>
            </a:rPr>
            <a:t>Ensures </a:t>
          </a:r>
          <a:r>
            <a:rPr lang="en-IN" sz="1400" kern="1200" spc="-5" dirty="0" err="1" smtClean="0">
              <a:solidFill>
                <a:schemeClr val="tx1"/>
              </a:solidFill>
              <a:latin typeface="Arial" panose="020B0604020202020204" pitchFamily="34" charset="0"/>
              <a:cs typeface="Arial" panose="020B0604020202020204" pitchFamily="34" charset="0"/>
            </a:rPr>
            <a:t>redressal</a:t>
          </a:r>
          <a:r>
            <a:rPr lang="en-IN" sz="1400" kern="1200" spc="-5" dirty="0" smtClean="0">
              <a:solidFill>
                <a:schemeClr val="tx1"/>
              </a:solidFill>
              <a:latin typeface="Arial" panose="020B0604020202020204" pitchFamily="34" charset="0"/>
              <a:cs typeface="Arial" panose="020B0604020202020204" pitchFamily="34" charset="0"/>
            </a:rPr>
            <a:t> of investor grievances</a:t>
          </a:r>
          <a:endParaRPr lang="en-US" sz="1400" kern="1200" dirty="0">
            <a:solidFill>
              <a:schemeClr val="tx1"/>
            </a:solidFill>
          </a:endParaRPr>
        </a:p>
      </dsp:txBody>
      <dsp:txXfrm rot="-5400000">
        <a:off x="3320465" y="2809726"/>
        <a:ext cx="5854087" cy="905044"/>
      </dsp:txXfrm>
    </dsp:sp>
    <dsp:sp modelId="{D5B6D6A6-C4CE-4759-AC22-0A14CA17B141}">
      <dsp:nvSpPr>
        <dsp:cNvPr id="0" name=""/>
        <dsp:cNvSpPr/>
      </dsp:nvSpPr>
      <dsp:spPr>
        <a:xfrm>
          <a:off x="0" y="2635394"/>
          <a:ext cx="3320464" cy="1253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Investment Manager</a:t>
          </a:r>
          <a:endParaRPr lang="en-US" sz="3700" kern="1200" dirty="0"/>
        </a:p>
      </dsp:txBody>
      <dsp:txXfrm>
        <a:off x="61201" y="2696595"/>
        <a:ext cx="3198062" cy="1131306"/>
      </dsp:txXfrm>
    </dsp:sp>
    <dsp:sp modelId="{D1276688-83E5-47BB-9E8B-4E9CB3B5F0B3}">
      <dsp:nvSpPr>
        <dsp:cNvPr id="0" name=""/>
        <dsp:cNvSpPr/>
      </dsp:nvSpPr>
      <dsp:spPr>
        <a:xfrm rot="5400000">
          <a:off x="5770505" y="1627118"/>
          <a:ext cx="1002966" cy="59030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Responsible for the execution and management of the project assets held by the </a:t>
          </a:r>
          <a:r>
            <a:rPr lang="en-US" sz="1400" kern="1200" dirty="0" err="1" smtClean="0"/>
            <a:t>InvIT</a:t>
          </a:r>
          <a:endParaRPr lang="en-US" sz="1400" kern="1200" dirty="0"/>
        </a:p>
        <a:p>
          <a:pPr marL="114300" lvl="1" indent="-114300" algn="l" defTabSz="622300">
            <a:lnSpc>
              <a:spcPct val="90000"/>
            </a:lnSpc>
            <a:spcBef>
              <a:spcPct val="0"/>
            </a:spcBef>
            <a:spcAft>
              <a:spcPct val="15000"/>
            </a:spcAft>
            <a:buChar char="••"/>
          </a:pPr>
          <a:r>
            <a:rPr lang="en-US" sz="1400" kern="1200" dirty="0" smtClean="0"/>
            <a:t>Undertakes operation and management of the </a:t>
          </a:r>
          <a:r>
            <a:rPr lang="en-US" sz="1400" kern="1200" dirty="0" err="1" smtClean="0"/>
            <a:t>InvIT</a:t>
          </a:r>
          <a:endParaRPr lang="en-US" sz="1400" kern="1200" dirty="0"/>
        </a:p>
        <a:p>
          <a:pPr marL="114300" lvl="1" indent="-114300" algn="l" defTabSz="622300">
            <a:lnSpc>
              <a:spcPct val="90000"/>
            </a:lnSpc>
            <a:spcBef>
              <a:spcPct val="0"/>
            </a:spcBef>
            <a:spcAft>
              <a:spcPct val="15000"/>
            </a:spcAft>
            <a:buChar char="••"/>
          </a:pPr>
          <a:r>
            <a:rPr lang="en-US" sz="1400" kern="1200" dirty="0" smtClean="0"/>
            <a:t>Oversees projects operations / maintenance / construction</a:t>
          </a:r>
          <a:endParaRPr lang="en-US" sz="1400" kern="1200" dirty="0"/>
        </a:p>
      </dsp:txBody>
      <dsp:txXfrm rot="-5400000">
        <a:off x="3320465" y="4126120"/>
        <a:ext cx="5854087" cy="905044"/>
      </dsp:txXfrm>
    </dsp:sp>
    <dsp:sp modelId="{2666F44F-5D7C-43AE-91C0-B03DBB008D5F}">
      <dsp:nvSpPr>
        <dsp:cNvPr id="0" name=""/>
        <dsp:cNvSpPr/>
      </dsp:nvSpPr>
      <dsp:spPr>
        <a:xfrm>
          <a:off x="0" y="3951788"/>
          <a:ext cx="3320464" cy="12537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smtClean="0"/>
            <a:t>Project Manager</a:t>
          </a:r>
          <a:endParaRPr lang="en-US" sz="3700" kern="1200" dirty="0"/>
        </a:p>
      </dsp:txBody>
      <dsp:txXfrm>
        <a:off x="61201" y="4012989"/>
        <a:ext cx="3198062" cy="1131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0CD70-C771-45EA-BFF1-C9901EF0E8BF}">
      <dsp:nvSpPr>
        <dsp:cNvPr id="0" name=""/>
        <dsp:cNvSpPr/>
      </dsp:nvSpPr>
      <dsp:spPr>
        <a:xfrm>
          <a:off x="659361" y="992"/>
          <a:ext cx="3640939" cy="2000827"/>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Publicly offered listed </a:t>
          </a:r>
          <a:r>
            <a:rPr lang="en-US" sz="1500" b="1" kern="1200" dirty="0" err="1" smtClean="0"/>
            <a:t>InvITs</a:t>
          </a:r>
          <a:endParaRPr lang="en-US" sz="1500" b="1" kern="1200" dirty="0" smtClean="0"/>
        </a:p>
        <a:p>
          <a:pPr lvl="0" algn="ctr" defTabSz="666750">
            <a:lnSpc>
              <a:spcPct val="90000"/>
            </a:lnSpc>
            <a:spcBef>
              <a:spcPct val="0"/>
            </a:spcBef>
            <a:spcAft>
              <a:spcPct val="35000"/>
            </a:spcAft>
          </a:pPr>
          <a:endParaRPr lang="en-US" sz="1500" b="1" kern="1200" dirty="0" smtClean="0"/>
        </a:p>
        <a:p>
          <a:pPr lvl="0" algn="ctr" defTabSz="666750">
            <a:lnSpc>
              <a:spcPct val="90000"/>
            </a:lnSpc>
            <a:spcBef>
              <a:spcPct val="0"/>
            </a:spcBef>
            <a:spcAft>
              <a:spcPct val="35000"/>
            </a:spcAft>
          </a:pPr>
          <a:r>
            <a:rPr lang="en-US" sz="1500" kern="1200" dirty="0" smtClean="0"/>
            <a:t>- Units offered to public (min 20 investors)</a:t>
          </a:r>
        </a:p>
        <a:p>
          <a:pPr lvl="0" algn="ctr" defTabSz="666750">
            <a:lnSpc>
              <a:spcPct val="90000"/>
            </a:lnSpc>
            <a:spcBef>
              <a:spcPct val="0"/>
            </a:spcBef>
            <a:spcAft>
              <a:spcPct val="35000"/>
            </a:spcAft>
          </a:pPr>
          <a:r>
            <a:rPr lang="en-US" sz="1500" kern="1200" dirty="0" smtClean="0"/>
            <a:t>- Minimum investment and trading lot – </a:t>
          </a:r>
          <a:r>
            <a:rPr lang="en-US" sz="1500" kern="1200" dirty="0" err="1" smtClean="0"/>
            <a:t>Rs</a:t>
          </a:r>
          <a:r>
            <a:rPr lang="en-US" sz="1500" kern="1200" dirty="0" smtClean="0"/>
            <a:t>. 1 lakh</a:t>
          </a:r>
          <a:endParaRPr lang="en-US" sz="1500" kern="1200" dirty="0"/>
        </a:p>
      </dsp:txBody>
      <dsp:txXfrm>
        <a:off x="757033" y="98664"/>
        <a:ext cx="3445595" cy="1805483"/>
      </dsp:txXfrm>
    </dsp:sp>
    <dsp:sp modelId="{D5704925-7158-417F-A5A4-DD149314ACEC}">
      <dsp:nvSpPr>
        <dsp:cNvPr id="0" name=""/>
        <dsp:cNvSpPr/>
      </dsp:nvSpPr>
      <dsp:spPr>
        <a:xfrm>
          <a:off x="4633772" y="992"/>
          <a:ext cx="3849426" cy="2000827"/>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Privately placed listed </a:t>
          </a:r>
          <a:r>
            <a:rPr lang="en-US" sz="1500" b="1" kern="1200" dirty="0" err="1" smtClean="0"/>
            <a:t>InvITs</a:t>
          </a:r>
          <a:endParaRPr lang="en-US" sz="1500" b="1" kern="1200" dirty="0" smtClean="0"/>
        </a:p>
        <a:p>
          <a:pPr lvl="0" algn="ctr" defTabSz="666750">
            <a:lnSpc>
              <a:spcPct val="90000"/>
            </a:lnSpc>
            <a:spcBef>
              <a:spcPct val="0"/>
            </a:spcBef>
            <a:spcAft>
              <a:spcPct val="35000"/>
            </a:spcAft>
          </a:pPr>
          <a:endParaRPr lang="en-US" sz="1500" b="1" kern="1200" dirty="0" smtClean="0"/>
        </a:p>
        <a:p>
          <a:pPr lvl="0" algn="ctr" defTabSz="666750">
            <a:lnSpc>
              <a:spcPct val="90000"/>
            </a:lnSpc>
            <a:spcBef>
              <a:spcPct val="0"/>
            </a:spcBef>
            <a:spcAft>
              <a:spcPct val="35000"/>
            </a:spcAft>
          </a:pPr>
          <a:r>
            <a:rPr lang="en-US" sz="1500" kern="1200" dirty="0" smtClean="0"/>
            <a:t>- Only to institutional investors (min 5, max 1000 investors)</a:t>
          </a:r>
        </a:p>
        <a:p>
          <a:pPr lvl="0" algn="ctr" defTabSz="666750">
            <a:lnSpc>
              <a:spcPct val="90000"/>
            </a:lnSpc>
            <a:spcBef>
              <a:spcPct val="0"/>
            </a:spcBef>
            <a:spcAft>
              <a:spcPct val="35000"/>
            </a:spcAft>
          </a:pPr>
          <a:r>
            <a:rPr lang="en-US" sz="1500" kern="1200" dirty="0" smtClean="0"/>
            <a:t>- Minimum investment (</a:t>
          </a:r>
          <a:r>
            <a:rPr lang="en-US" sz="1500" kern="1200" dirty="0" err="1" smtClean="0"/>
            <a:t>Rs</a:t>
          </a:r>
          <a:r>
            <a:rPr lang="en-US" sz="1500" kern="1200" dirty="0" smtClean="0"/>
            <a:t>. 1 crore/ 25 crore) and trading lot (</a:t>
          </a:r>
          <a:r>
            <a:rPr lang="en-US" sz="1500" kern="1200" dirty="0" err="1" smtClean="0"/>
            <a:t>Rs</a:t>
          </a:r>
          <a:r>
            <a:rPr lang="en-US" sz="1500" kern="1200" dirty="0" smtClean="0"/>
            <a:t>. 1 crore/ 2 crore)</a:t>
          </a:r>
          <a:endParaRPr lang="en-US" sz="1500" kern="1200" dirty="0"/>
        </a:p>
      </dsp:txBody>
      <dsp:txXfrm>
        <a:off x="4731444" y="98664"/>
        <a:ext cx="3654082" cy="1805483"/>
      </dsp:txXfrm>
    </dsp:sp>
    <dsp:sp modelId="{EFBB6CCA-62A9-4051-AE05-BA2BFC1D6917}">
      <dsp:nvSpPr>
        <dsp:cNvPr id="0" name=""/>
        <dsp:cNvSpPr/>
      </dsp:nvSpPr>
      <dsp:spPr>
        <a:xfrm>
          <a:off x="2666792" y="2335291"/>
          <a:ext cx="3808975" cy="2000827"/>
        </a:xfrm>
        <a:prstGeom prst="roundRect">
          <a:avLst/>
        </a:prstGeom>
        <a:solidFill>
          <a:schemeClr val="accent4">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Privately placed unlisted </a:t>
          </a:r>
          <a:r>
            <a:rPr lang="en-US" sz="1500" b="1" kern="1200" dirty="0" err="1" smtClean="0"/>
            <a:t>InvITs</a:t>
          </a:r>
          <a:endParaRPr lang="en-US" sz="1500" b="1" kern="1200" dirty="0" smtClean="0"/>
        </a:p>
        <a:p>
          <a:pPr lvl="0" algn="ctr" defTabSz="666750">
            <a:lnSpc>
              <a:spcPct val="90000"/>
            </a:lnSpc>
            <a:spcBef>
              <a:spcPct val="0"/>
            </a:spcBef>
            <a:spcAft>
              <a:spcPct val="35000"/>
            </a:spcAft>
          </a:pPr>
          <a:endParaRPr lang="en-US" sz="1500" b="1" kern="1200" dirty="0" smtClean="0"/>
        </a:p>
        <a:p>
          <a:pPr lvl="0" algn="ctr" defTabSz="666750">
            <a:lnSpc>
              <a:spcPct val="90000"/>
            </a:lnSpc>
            <a:spcBef>
              <a:spcPct val="0"/>
            </a:spcBef>
            <a:spcAft>
              <a:spcPct val="35000"/>
            </a:spcAft>
          </a:pPr>
          <a:r>
            <a:rPr lang="en-US" sz="1500" kern="1200" dirty="0" smtClean="0"/>
            <a:t>- Only to institutional investors (max 1000 investors)</a:t>
          </a:r>
        </a:p>
        <a:p>
          <a:pPr lvl="0" algn="ctr" defTabSz="666750">
            <a:lnSpc>
              <a:spcPct val="90000"/>
            </a:lnSpc>
            <a:spcBef>
              <a:spcPct val="0"/>
            </a:spcBef>
            <a:spcAft>
              <a:spcPct val="35000"/>
            </a:spcAft>
          </a:pPr>
          <a:r>
            <a:rPr lang="en-US" sz="1500" kern="1200" dirty="0" smtClean="0"/>
            <a:t>- Minimum investment (</a:t>
          </a:r>
          <a:r>
            <a:rPr lang="en-US" sz="1500" kern="1200" dirty="0" err="1" smtClean="0"/>
            <a:t>Rs</a:t>
          </a:r>
          <a:r>
            <a:rPr lang="en-US" sz="1500" kern="1200" dirty="0" smtClean="0"/>
            <a:t>. 1 crore)</a:t>
          </a:r>
          <a:endParaRPr lang="en-US" sz="1500" kern="1200" dirty="0"/>
        </a:p>
      </dsp:txBody>
      <dsp:txXfrm>
        <a:off x="2764464" y="2432963"/>
        <a:ext cx="3613631" cy="180548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949" cy="49841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sz="quarter" idx="1"/>
          </p:nvPr>
        </p:nvSpPr>
        <p:spPr>
          <a:xfrm>
            <a:off x="3848125" y="1"/>
            <a:ext cx="2944949" cy="498413"/>
          </a:xfrm>
          <a:prstGeom prst="rect">
            <a:avLst/>
          </a:prstGeom>
        </p:spPr>
        <p:txBody>
          <a:bodyPr vert="horz" lIns="83796" tIns="41898" rIns="83796" bIns="41898" rtlCol="0"/>
          <a:lstStyle>
            <a:lvl1pPr algn="r">
              <a:defRPr sz="1100"/>
            </a:lvl1pPr>
          </a:lstStyle>
          <a:p>
            <a:fld id="{8DC73E4E-73B0-476C-869D-FA5483EE700D}" type="datetimeFigureOut">
              <a:rPr lang="en-IN" smtClean="0"/>
              <a:t>16/12/2020</a:t>
            </a:fld>
            <a:endParaRPr lang="en-IN"/>
          </a:p>
        </p:txBody>
      </p:sp>
      <p:sp>
        <p:nvSpPr>
          <p:cNvPr id="4" name="Footer Placeholder 3"/>
          <p:cNvSpPr>
            <a:spLocks noGrp="1"/>
          </p:cNvSpPr>
          <p:nvPr>
            <p:ph type="ftr" sz="quarter" idx="2"/>
          </p:nvPr>
        </p:nvSpPr>
        <p:spPr>
          <a:xfrm>
            <a:off x="0" y="9432987"/>
            <a:ext cx="2944949" cy="498413"/>
          </a:xfrm>
          <a:prstGeom prst="rect">
            <a:avLst/>
          </a:prstGeom>
        </p:spPr>
        <p:txBody>
          <a:bodyPr vert="horz" lIns="83796" tIns="41898" rIns="83796" bIns="41898" rtlCol="0" anchor="b"/>
          <a:lstStyle>
            <a:lvl1pPr algn="l">
              <a:defRPr sz="1100"/>
            </a:lvl1pPr>
          </a:lstStyle>
          <a:p>
            <a:endParaRPr lang="en-IN"/>
          </a:p>
        </p:txBody>
      </p:sp>
      <p:sp>
        <p:nvSpPr>
          <p:cNvPr id="5" name="Slide Number Placeholder 4"/>
          <p:cNvSpPr>
            <a:spLocks noGrp="1"/>
          </p:cNvSpPr>
          <p:nvPr>
            <p:ph type="sldNum" sz="quarter" idx="3"/>
          </p:nvPr>
        </p:nvSpPr>
        <p:spPr>
          <a:xfrm>
            <a:off x="3848125" y="9432987"/>
            <a:ext cx="2944949" cy="498413"/>
          </a:xfrm>
          <a:prstGeom prst="rect">
            <a:avLst/>
          </a:prstGeom>
        </p:spPr>
        <p:txBody>
          <a:bodyPr vert="horz" lIns="83796" tIns="41898" rIns="83796" bIns="41898" rtlCol="0" anchor="b"/>
          <a:lstStyle>
            <a:lvl1pPr algn="r">
              <a:defRPr sz="1100"/>
            </a:lvl1pPr>
          </a:lstStyle>
          <a:p>
            <a:fld id="{44C30701-AEB4-4B7D-A6DB-A44757E8EA88}" type="slidenum">
              <a:rPr lang="en-IN" smtClean="0"/>
              <a:t>‹#›</a:t>
            </a:fld>
            <a:endParaRPr lang="en-IN"/>
          </a:p>
        </p:txBody>
      </p:sp>
    </p:spTree>
    <p:extLst>
      <p:ext uri="{BB962C8B-B14F-4D97-AF65-F5344CB8AC3E}">
        <p14:creationId xmlns:p14="http://schemas.microsoft.com/office/powerpoint/2010/main" val="250523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949" cy="498413"/>
          </a:xfrm>
          <a:prstGeom prst="rect">
            <a:avLst/>
          </a:prstGeom>
        </p:spPr>
        <p:txBody>
          <a:bodyPr vert="horz" lIns="83796" tIns="41898" rIns="83796" bIns="41898" rtlCol="0"/>
          <a:lstStyle>
            <a:lvl1pPr algn="l">
              <a:defRPr sz="1100"/>
            </a:lvl1pPr>
          </a:lstStyle>
          <a:p>
            <a:endParaRPr lang="en-IN"/>
          </a:p>
        </p:txBody>
      </p:sp>
      <p:sp>
        <p:nvSpPr>
          <p:cNvPr id="3" name="Date Placeholder 2"/>
          <p:cNvSpPr>
            <a:spLocks noGrp="1"/>
          </p:cNvSpPr>
          <p:nvPr>
            <p:ph type="dt" idx="1"/>
          </p:nvPr>
        </p:nvSpPr>
        <p:spPr>
          <a:xfrm>
            <a:off x="3848125" y="1"/>
            <a:ext cx="2944949" cy="498413"/>
          </a:xfrm>
          <a:prstGeom prst="rect">
            <a:avLst/>
          </a:prstGeom>
        </p:spPr>
        <p:txBody>
          <a:bodyPr vert="horz" lIns="83796" tIns="41898" rIns="83796" bIns="41898" rtlCol="0"/>
          <a:lstStyle>
            <a:lvl1pPr algn="r">
              <a:defRPr sz="1100"/>
            </a:lvl1pPr>
          </a:lstStyle>
          <a:p>
            <a:fld id="{42FE3ADF-BF59-4134-B99A-EDC802708E50}" type="datetimeFigureOut">
              <a:rPr lang="en-IN" smtClean="0"/>
              <a:t>16/12/2020</a:t>
            </a:fld>
            <a:endParaRPr lang="en-IN"/>
          </a:p>
        </p:txBody>
      </p:sp>
      <p:sp>
        <p:nvSpPr>
          <p:cNvPr id="4" name="Slide Image Placeholder 3"/>
          <p:cNvSpPr>
            <a:spLocks noGrp="1" noRot="1" noChangeAspect="1"/>
          </p:cNvSpPr>
          <p:nvPr>
            <p:ph type="sldImg" idx="2"/>
          </p:nvPr>
        </p:nvSpPr>
        <p:spPr>
          <a:xfrm>
            <a:off x="977900" y="1241425"/>
            <a:ext cx="4838700" cy="3351213"/>
          </a:xfrm>
          <a:prstGeom prst="rect">
            <a:avLst/>
          </a:prstGeom>
          <a:noFill/>
          <a:ln w="12700">
            <a:solidFill>
              <a:prstClr val="black"/>
            </a:solidFill>
          </a:ln>
        </p:spPr>
        <p:txBody>
          <a:bodyPr vert="horz" lIns="83796" tIns="41898" rIns="83796" bIns="41898" rtlCol="0" anchor="ctr"/>
          <a:lstStyle/>
          <a:p>
            <a:endParaRPr lang="en-IN"/>
          </a:p>
        </p:txBody>
      </p:sp>
      <p:sp>
        <p:nvSpPr>
          <p:cNvPr id="5" name="Notes Placeholder 4"/>
          <p:cNvSpPr>
            <a:spLocks noGrp="1"/>
          </p:cNvSpPr>
          <p:nvPr>
            <p:ph type="body" sz="quarter" idx="3"/>
          </p:nvPr>
        </p:nvSpPr>
        <p:spPr>
          <a:xfrm>
            <a:off x="679165" y="4779164"/>
            <a:ext cx="5436171" cy="3910627"/>
          </a:xfrm>
          <a:prstGeom prst="rect">
            <a:avLst/>
          </a:prstGeom>
        </p:spPr>
        <p:txBody>
          <a:bodyPr vert="horz" lIns="83796" tIns="41898" rIns="83796" bIns="4189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32987"/>
            <a:ext cx="2944949" cy="498413"/>
          </a:xfrm>
          <a:prstGeom prst="rect">
            <a:avLst/>
          </a:prstGeom>
        </p:spPr>
        <p:txBody>
          <a:bodyPr vert="horz" lIns="83796" tIns="41898" rIns="83796" bIns="41898" rtlCol="0" anchor="b"/>
          <a:lstStyle>
            <a:lvl1pPr algn="l">
              <a:defRPr sz="1100"/>
            </a:lvl1pPr>
          </a:lstStyle>
          <a:p>
            <a:endParaRPr lang="en-IN"/>
          </a:p>
        </p:txBody>
      </p:sp>
      <p:sp>
        <p:nvSpPr>
          <p:cNvPr id="7" name="Slide Number Placeholder 6"/>
          <p:cNvSpPr>
            <a:spLocks noGrp="1"/>
          </p:cNvSpPr>
          <p:nvPr>
            <p:ph type="sldNum" sz="quarter" idx="5"/>
          </p:nvPr>
        </p:nvSpPr>
        <p:spPr>
          <a:xfrm>
            <a:off x="3848125" y="9432987"/>
            <a:ext cx="2944949" cy="498413"/>
          </a:xfrm>
          <a:prstGeom prst="rect">
            <a:avLst/>
          </a:prstGeom>
        </p:spPr>
        <p:txBody>
          <a:bodyPr vert="horz" lIns="83796" tIns="41898" rIns="83796" bIns="41898" rtlCol="0" anchor="b"/>
          <a:lstStyle>
            <a:lvl1pPr algn="r">
              <a:defRPr sz="1100"/>
            </a:lvl1pPr>
          </a:lstStyle>
          <a:p>
            <a:fld id="{92C3979C-F96A-4366-BC2E-1CDF5905F739}" type="slidenum">
              <a:rPr lang="en-IN" smtClean="0"/>
              <a:t>‹#›</a:t>
            </a:fld>
            <a:endParaRPr lang="en-IN"/>
          </a:p>
        </p:txBody>
      </p:sp>
    </p:spTree>
    <p:extLst>
      <p:ext uri="{BB962C8B-B14F-4D97-AF65-F5344CB8AC3E}">
        <p14:creationId xmlns:p14="http://schemas.microsoft.com/office/powerpoint/2010/main" val="127786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2749550" y="471488"/>
            <a:ext cx="3422650" cy="2370137"/>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16388" name="Slide Number Placeholder 3"/>
          <p:cNvSpPr>
            <a:spLocks noGrp="1"/>
          </p:cNvSpPr>
          <p:nvPr>
            <p:ph type="sldNum" sz="quarter" idx="5"/>
          </p:nvPr>
        </p:nvSpPr>
        <p:spPr bwMode="auto">
          <a:noFill/>
          <a:ln>
            <a:miter lim="800000"/>
            <a:headEnd/>
            <a:tailEnd/>
          </a:ln>
        </p:spPr>
        <p:txBody>
          <a:bodyPr/>
          <a:lstStyle/>
          <a:p>
            <a:fld id="{7BDF3239-CC68-4A3F-8E85-34C3089E0462}" type="slidenum">
              <a:rPr lang="en-US" altLang="en-US"/>
              <a:pPr/>
              <a:t>1</a:t>
            </a:fld>
            <a:endParaRPr lang="en-US" altLang="en-US" dirty="0"/>
          </a:p>
        </p:txBody>
      </p:sp>
    </p:spTree>
    <p:extLst>
      <p:ext uri="{BB962C8B-B14F-4D97-AF65-F5344CB8AC3E}">
        <p14:creationId xmlns:p14="http://schemas.microsoft.com/office/powerpoint/2010/main" val="4158276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8"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29"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1"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32"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33"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34"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36"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7"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38"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39"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40"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41"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Rectangle 11"/>
          <p:cNvSpPr/>
          <p:nvPr userDrawn="1"/>
        </p:nvSpPr>
        <p:spPr>
          <a:xfrm>
            <a:off x="454025" y="5916614"/>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6" name="Rectangle 88"/>
          <p:cNvSpPr/>
          <p:nvPr userDrawn="1"/>
        </p:nvSpPr>
        <p:spPr>
          <a:xfrm>
            <a:off x="454025" y="59658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sp>
        <p:nvSpPr>
          <p:cNvPr id="8" name="Rectangle 103"/>
          <p:cNvSpPr/>
          <p:nvPr userDrawn="1"/>
        </p:nvSpPr>
        <p:spPr>
          <a:xfrm>
            <a:off x="454025" y="1190626"/>
            <a:ext cx="8997950" cy="136525"/>
          </a:xfrm>
          <a:prstGeom prst="rect">
            <a:avLst/>
          </a:prstGeom>
          <a:solidFill>
            <a:srgbClr val="0771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63" tIns="45683" rIns="91363" bIns="45683" anchor="ctr"/>
          <a:lstStyle/>
          <a:p>
            <a:pPr algn="ctr" eaLnBrk="1" fontAlgn="auto" hangingPunct="1">
              <a:spcBef>
                <a:spcPts val="0"/>
              </a:spcBef>
              <a:spcAft>
                <a:spcPts val="0"/>
              </a:spcAft>
              <a:defRPr/>
            </a:pPr>
            <a:endParaRPr lang="en-US" dirty="0"/>
          </a:p>
        </p:txBody>
      </p:sp>
      <p:pic>
        <p:nvPicPr>
          <p:cNvPr id="12" name="Picture 6" descr="http://www.sebi.gov.in/cms/sebi_data/gimages/press_logo.jpg"/>
          <p:cNvPicPr>
            <a:picLocks noChangeAspect="1" noChangeArrowheads="1"/>
          </p:cNvPicPr>
          <p:nvPr userDrawn="1"/>
        </p:nvPicPr>
        <p:blipFill>
          <a:blip r:embed="rId2" cstate="print"/>
          <a:srcRect/>
          <a:stretch>
            <a:fillRect/>
          </a:stretch>
        </p:blipFill>
        <p:spPr bwMode="auto">
          <a:xfrm>
            <a:off x="457201" y="228600"/>
            <a:ext cx="6400800" cy="919818"/>
          </a:xfrm>
          <a:prstGeom prst="rect">
            <a:avLst/>
          </a:prstGeom>
          <a:noFill/>
          <a:ln w="9525">
            <a:noFill/>
            <a:miter lim="800000"/>
            <a:headEnd/>
            <a:tailEnd/>
          </a:ln>
        </p:spPr>
      </p:pic>
    </p:spTree>
    <p:extLst>
      <p:ext uri="{BB962C8B-B14F-4D97-AF65-F5344CB8AC3E}">
        <p14:creationId xmlns:p14="http://schemas.microsoft.com/office/powerpoint/2010/main" val="3720941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49"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1"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3"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54"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58"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59"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60"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2"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63"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4"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6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6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68"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0"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71"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3"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74"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75"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76"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78"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79"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80"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81"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82"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83"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3" name="PlaceHolder 2"/>
          <p:cNvSpPr>
            <a:spLocks noGrp="1"/>
          </p:cNvSpPr>
          <p:nvPr>
            <p:ph type="subTitle"/>
          </p:nvPr>
        </p:nvSpPr>
        <p:spPr>
          <a:xfrm>
            <a:off x="495000" y="1604520"/>
            <a:ext cx="8914680" cy="397692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5"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37"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38"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9" name="PlaceHolder 2"/>
          <p:cNvSpPr>
            <a:spLocks noGrp="1"/>
          </p:cNvSpPr>
          <p:nvPr>
            <p:ph type="body"/>
          </p:nvPr>
        </p:nvSpPr>
        <p:spPr>
          <a:xfrm>
            <a:off x="495000" y="1604520"/>
            <a:ext cx="891468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2"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3"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4"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46"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47"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48"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0"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2"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4" name="PlaceHolder 2"/>
          <p:cNvSpPr>
            <a:spLocks noGrp="1"/>
          </p:cNvSpPr>
          <p:nvPr>
            <p:ph type="body"/>
          </p:nvPr>
        </p:nvSpPr>
        <p:spPr>
          <a:xfrm>
            <a:off x="495000" y="1604520"/>
            <a:ext cx="8914680" cy="1896840"/>
          </a:xfrm>
          <a:prstGeom prst="rect">
            <a:avLst/>
          </a:prstGeom>
        </p:spPr>
        <p:txBody>
          <a:bodyPr lIns="0" tIns="0" rIns="0" bIns="0">
            <a:normAutofit/>
          </a:bodyPr>
          <a:lstStyle/>
          <a:p>
            <a:endParaRPr lang="en-IN" sz="3200" b="0" strike="noStrike" spc="-1">
              <a:latin typeface="Arial"/>
            </a:endParaRPr>
          </a:p>
        </p:txBody>
      </p:sp>
      <p:sp>
        <p:nvSpPr>
          <p:cNvPr id="155" name="PlaceHolder 3"/>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57"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8"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159"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
        <p:nvSpPr>
          <p:cNvPr id="160" name="PlaceHolder 5"/>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2" name="PlaceHolder 2"/>
          <p:cNvSpPr>
            <a:spLocks noGrp="1"/>
          </p:cNvSpPr>
          <p:nvPr>
            <p:ph type="body"/>
          </p:nvPr>
        </p:nvSpPr>
        <p:spPr>
          <a:xfrm>
            <a:off x="4950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3" name="PlaceHolder 3"/>
          <p:cNvSpPr>
            <a:spLocks noGrp="1"/>
          </p:cNvSpPr>
          <p:nvPr>
            <p:ph type="body"/>
          </p:nvPr>
        </p:nvSpPr>
        <p:spPr>
          <a:xfrm>
            <a:off x="350928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4" name="PlaceHolder 4"/>
          <p:cNvSpPr>
            <a:spLocks noGrp="1"/>
          </p:cNvSpPr>
          <p:nvPr>
            <p:ph type="body"/>
          </p:nvPr>
        </p:nvSpPr>
        <p:spPr>
          <a:xfrm>
            <a:off x="6523200" y="1604520"/>
            <a:ext cx="2870280" cy="1896840"/>
          </a:xfrm>
          <a:prstGeom prst="rect">
            <a:avLst/>
          </a:prstGeom>
        </p:spPr>
        <p:txBody>
          <a:bodyPr lIns="0" tIns="0" rIns="0" bIns="0">
            <a:normAutofit/>
          </a:bodyPr>
          <a:lstStyle/>
          <a:p>
            <a:endParaRPr lang="en-IN" sz="3200" b="0" strike="noStrike" spc="-1">
              <a:latin typeface="Arial"/>
            </a:endParaRPr>
          </a:p>
        </p:txBody>
      </p:sp>
      <p:sp>
        <p:nvSpPr>
          <p:cNvPr id="165" name="PlaceHolder 5"/>
          <p:cNvSpPr>
            <a:spLocks noGrp="1"/>
          </p:cNvSpPr>
          <p:nvPr>
            <p:ph type="body"/>
          </p:nvPr>
        </p:nvSpPr>
        <p:spPr>
          <a:xfrm>
            <a:off x="49500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6" name="PlaceHolder 6"/>
          <p:cNvSpPr>
            <a:spLocks noGrp="1"/>
          </p:cNvSpPr>
          <p:nvPr>
            <p:ph type="body"/>
          </p:nvPr>
        </p:nvSpPr>
        <p:spPr>
          <a:xfrm>
            <a:off x="3509280" y="3682080"/>
            <a:ext cx="2870280" cy="1896840"/>
          </a:xfrm>
          <a:prstGeom prst="rect">
            <a:avLst/>
          </a:prstGeom>
        </p:spPr>
        <p:txBody>
          <a:bodyPr lIns="0" tIns="0" rIns="0" bIns="0">
            <a:normAutofit/>
          </a:bodyPr>
          <a:lstStyle/>
          <a:p>
            <a:endParaRPr lang="en-IN" sz="3200" b="0" strike="noStrike" spc="-1">
              <a:latin typeface="Arial"/>
            </a:endParaRPr>
          </a:p>
        </p:txBody>
      </p:sp>
      <p:sp>
        <p:nvSpPr>
          <p:cNvPr id="167" name="PlaceHolder 7"/>
          <p:cNvSpPr>
            <a:spLocks noGrp="1"/>
          </p:cNvSpPr>
          <p:nvPr>
            <p:ph type="body"/>
          </p:nvPr>
        </p:nvSpPr>
        <p:spPr>
          <a:xfrm>
            <a:off x="6523200" y="3682080"/>
            <a:ext cx="28702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1"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12"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95360" y="146160"/>
            <a:ext cx="7501680" cy="3494160"/>
          </a:xfrm>
          <a:prstGeom prst="rect">
            <a:avLst/>
          </a:prstGeom>
        </p:spPr>
        <p:txBody>
          <a:bodyPr lIns="0" tIns="0" rIns="0" bIns="0" anchor="ctr"/>
          <a:lstStyle/>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16"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17" name="PlaceHolder 3"/>
          <p:cNvSpPr>
            <a:spLocks noGrp="1"/>
          </p:cNvSpPr>
          <p:nvPr>
            <p:ph type="body"/>
          </p:nvPr>
        </p:nvSpPr>
        <p:spPr>
          <a:xfrm>
            <a:off x="5063040" y="1604520"/>
            <a:ext cx="4350240" cy="3976920"/>
          </a:xfrm>
          <a:prstGeom prst="rect">
            <a:avLst/>
          </a:prstGeom>
        </p:spPr>
        <p:txBody>
          <a:bodyPr lIns="0" tIns="0" rIns="0" bIns="0">
            <a:normAutofit/>
          </a:bodyPr>
          <a:lstStyle/>
          <a:p>
            <a:endParaRPr lang="en-IN" sz="3200" b="0" strike="noStrike" spc="-1">
              <a:latin typeface="Arial"/>
            </a:endParaRPr>
          </a:p>
        </p:txBody>
      </p:sp>
      <p:sp>
        <p:nvSpPr>
          <p:cNvPr id="18" name="PlaceHolder 4"/>
          <p:cNvSpPr>
            <a:spLocks noGrp="1"/>
          </p:cNvSpPr>
          <p:nvPr>
            <p:ph type="body"/>
          </p:nvPr>
        </p:nvSpPr>
        <p:spPr>
          <a:xfrm>
            <a:off x="49500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0" name="PlaceHolder 2"/>
          <p:cNvSpPr>
            <a:spLocks noGrp="1"/>
          </p:cNvSpPr>
          <p:nvPr>
            <p:ph type="body"/>
          </p:nvPr>
        </p:nvSpPr>
        <p:spPr>
          <a:xfrm>
            <a:off x="495000" y="1604520"/>
            <a:ext cx="4350240" cy="3976920"/>
          </a:xfrm>
          <a:prstGeom prst="rect">
            <a:avLst/>
          </a:prstGeom>
        </p:spPr>
        <p:txBody>
          <a:bodyPr lIns="0" tIns="0" rIns="0" bIns="0">
            <a:normAutofit/>
          </a:bodyPr>
          <a:lstStyle/>
          <a:p>
            <a:endParaRPr lang="en-IN" sz="3200" b="0" strike="noStrike" spc="-1">
              <a:latin typeface="Arial"/>
            </a:endParaRPr>
          </a:p>
        </p:txBody>
      </p:sp>
      <p:sp>
        <p:nvSpPr>
          <p:cNvPr id="21"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2" name="PlaceHolder 4"/>
          <p:cNvSpPr>
            <a:spLocks noGrp="1"/>
          </p:cNvSpPr>
          <p:nvPr>
            <p:ph type="body"/>
          </p:nvPr>
        </p:nvSpPr>
        <p:spPr>
          <a:xfrm>
            <a:off x="5063040" y="3682080"/>
            <a:ext cx="435024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95360" y="146160"/>
            <a:ext cx="7501680" cy="753480"/>
          </a:xfrm>
          <a:prstGeom prst="rect">
            <a:avLst/>
          </a:prstGeom>
        </p:spPr>
        <p:txBody>
          <a:bodyPr lIns="0" tIns="0" rIns="0" bIns="0" anchor="ctr"/>
          <a:lstStyle/>
          <a:p>
            <a:pPr algn="ctr"/>
            <a:endParaRPr lang="en-IN" sz="4400" b="0" strike="noStrike" spc="-1">
              <a:latin typeface="Arial"/>
            </a:endParaRPr>
          </a:p>
        </p:txBody>
      </p:sp>
      <p:sp>
        <p:nvSpPr>
          <p:cNvPr id="24" name="PlaceHolder 2"/>
          <p:cNvSpPr>
            <a:spLocks noGrp="1"/>
          </p:cNvSpPr>
          <p:nvPr>
            <p:ph type="body"/>
          </p:nvPr>
        </p:nvSpPr>
        <p:spPr>
          <a:xfrm>
            <a:off x="495000" y="1604520"/>
            <a:ext cx="4350240" cy="1896840"/>
          </a:xfrm>
          <a:prstGeom prst="rect">
            <a:avLst/>
          </a:prstGeom>
        </p:spPr>
        <p:txBody>
          <a:bodyPr lIns="0" tIns="0" rIns="0" bIns="0">
            <a:normAutofit/>
          </a:bodyPr>
          <a:lstStyle/>
          <a:p>
            <a:endParaRPr lang="en-IN" sz="3200" b="0" strike="noStrike" spc="-1">
              <a:latin typeface="Arial"/>
            </a:endParaRPr>
          </a:p>
        </p:txBody>
      </p:sp>
      <p:sp>
        <p:nvSpPr>
          <p:cNvPr id="25" name="PlaceHolder 3"/>
          <p:cNvSpPr>
            <a:spLocks noGrp="1"/>
          </p:cNvSpPr>
          <p:nvPr>
            <p:ph type="body"/>
          </p:nvPr>
        </p:nvSpPr>
        <p:spPr>
          <a:xfrm>
            <a:off x="5063040" y="1604520"/>
            <a:ext cx="4350240" cy="1896840"/>
          </a:xfrm>
          <a:prstGeom prst="rect">
            <a:avLst/>
          </a:prstGeom>
        </p:spPr>
        <p:txBody>
          <a:bodyPr lIns="0" tIns="0" rIns="0" bIns="0">
            <a:normAutofit/>
          </a:bodyPr>
          <a:lstStyle/>
          <a:p>
            <a:endParaRPr lang="en-IN" sz="3200" b="0" strike="noStrike" spc="-1">
              <a:latin typeface="Arial"/>
            </a:endParaRPr>
          </a:p>
        </p:txBody>
      </p:sp>
      <p:sp>
        <p:nvSpPr>
          <p:cNvPr id="26" name="PlaceHolder 4"/>
          <p:cNvSpPr>
            <a:spLocks noGrp="1"/>
          </p:cNvSpPr>
          <p:nvPr>
            <p:ph type="body"/>
          </p:nvPr>
        </p:nvSpPr>
        <p:spPr>
          <a:xfrm>
            <a:off x="495000" y="3682080"/>
            <a:ext cx="8914680" cy="1896840"/>
          </a:xfrm>
          <a:prstGeom prst="rect">
            <a:avLst/>
          </a:prstGeom>
        </p:spPr>
        <p:txBody>
          <a:bodyPr lIns="0" tIns="0" rIns="0" bIns="0">
            <a:normAutofit/>
          </a:bodyPr>
          <a:lstStyle/>
          <a:p>
            <a:endParaRPr lang="en-IN"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1"/>
          <p:cNvGrpSpPr/>
          <p:nvPr/>
        </p:nvGrpSpPr>
        <p:grpSpPr>
          <a:xfrm>
            <a:off x="263520" y="663840"/>
            <a:ext cx="9145440" cy="222120"/>
            <a:chOff x="263520" y="663840"/>
            <a:chExt cx="9145440" cy="222120"/>
          </a:xfrm>
        </p:grpSpPr>
        <p:sp>
          <p:nvSpPr>
            <p:cNvPr id="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2"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3"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5"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2" name="Group 1"/>
          <p:cNvGrpSpPr/>
          <p:nvPr/>
        </p:nvGrpSpPr>
        <p:grpSpPr>
          <a:xfrm>
            <a:off x="263520" y="663840"/>
            <a:ext cx="9145440" cy="222120"/>
            <a:chOff x="263520" y="663840"/>
            <a:chExt cx="9145440" cy="222120"/>
          </a:xfrm>
        </p:grpSpPr>
        <p:sp>
          <p:nvSpPr>
            <p:cNvPr id="43"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4"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45"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46" name="PlaceHolder 5"/>
          <p:cNvSpPr>
            <a:spLocks noGrp="1"/>
          </p:cNvSpPr>
          <p:nvPr>
            <p:ph type="title"/>
          </p:nvPr>
        </p:nvSpPr>
        <p:spPr>
          <a:xfrm>
            <a:off x="495000" y="273600"/>
            <a:ext cx="8915040" cy="1144800"/>
          </a:xfrm>
          <a:prstGeom prst="rect">
            <a:avLst/>
          </a:prstGeom>
        </p:spPr>
        <p:txBody>
          <a:bodyPr lIns="0" tIns="0" rIns="0" bIns="0" anchor="ctr"/>
          <a:lstStyle/>
          <a:p>
            <a:pPr algn="ctr"/>
            <a:r>
              <a:rPr lang="en-IN" sz="4400" b="0" strike="noStrike" spc="-1">
                <a:latin typeface="Arial"/>
              </a:rPr>
              <a:t>Click to edit the title text format</a:t>
            </a:r>
          </a:p>
        </p:txBody>
      </p:sp>
      <p:sp>
        <p:nvSpPr>
          <p:cNvPr id="47" name="PlaceHolder 6"/>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2800" b="0" strike="noStrike" spc="-1">
                <a:latin typeface="Arial"/>
              </a:rPr>
              <a:t>Second Outline Level</a:t>
            </a:r>
          </a:p>
          <a:p>
            <a:pPr marL="1296000" lvl="2" indent="-288000">
              <a:spcBef>
                <a:spcPts val="850"/>
              </a:spcBef>
              <a:buClr>
                <a:srgbClr val="000000"/>
              </a:buClr>
              <a:buSzPct val="45000"/>
              <a:buFont typeface="Wingdings" charset="2"/>
              <a:buChar char=""/>
            </a:pPr>
            <a:r>
              <a:rPr lang="en-IN" sz="2400" b="0" strike="noStrike" spc="-1">
                <a:latin typeface="Arial"/>
              </a:rPr>
              <a:t>Third Outline Level</a:t>
            </a:r>
          </a:p>
          <a:p>
            <a:pPr marL="1728000" lvl="3" indent="-216000">
              <a:spcBef>
                <a:spcPts val="567"/>
              </a:spcBef>
              <a:buClr>
                <a:srgbClr val="000000"/>
              </a:buClr>
              <a:buSzPct val="75000"/>
              <a:buFont typeface="Symbol" charset="2"/>
              <a:buChar char=""/>
            </a:pPr>
            <a:r>
              <a:rPr lang="en-IN" sz="2000" b="0" strike="noStrike" spc="-1">
                <a:latin typeface="Arial"/>
              </a:rPr>
              <a:t>Fourth Outline Level</a:t>
            </a:r>
          </a:p>
          <a:p>
            <a:pPr marL="2160000" lvl="4" indent="-216000">
              <a:spcBef>
                <a:spcPts val="283"/>
              </a:spcBef>
              <a:buClr>
                <a:srgbClr val="000000"/>
              </a:buClr>
              <a:buSzPct val="45000"/>
              <a:buFont typeface="Wingdings" charset="2"/>
              <a:buChar char=""/>
            </a:pPr>
            <a:r>
              <a:rPr lang="en-IN" sz="2000" b="0" strike="noStrike" spc="-1">
                <a:latin typeface="Arial"/>
              </a:rPr>
              <a:t>Fifth Outline Level</a:t>
            </a:r>
          </a:p>
          <a:p>
            <a:pPr marL="2592000" lvl="5" indent="-216000">
              <a:spcBef>
                <a:spcPts val="283"/>
              </a:spcBef>
              <a:buClr>
                <a:srgbClr val="000000"/>
              </a:buClr>
              <a:buSzPct val="45000"/>
              <a:buFont typeface="Wingdings" charset="2"/>
              <a:buChar char=""/>
            </a:pPr>
            <a:r>
              <a:rPr lang="en-IN" sz="2000" b="0" strike="noStrike" spc="-1">
                <a:latin typeface="Arial"/>
              </a:rPr>
              <a:t>Sixth Outline Level</a:t>
            </a:r>
          </a:p>
          <a:p>
            <a:pPr marL="3024000" lvl="6" indent="-216000">
              <a:spcBef>
                <a:spcPts val="283"/>
              </a:spcBef>
              <a:buClr>
                <a:srgbClr val="000000"/>
              </a:buClr>
              <a:buSzPct val="45000"/>
              <a:buFont typeface="Wingdings" charset="2"/>
              <a:buChar char=""/>
            </a:pPr>
            <a:r>
              <a:rPr lang="en-IN"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6" name="Group 1"/>
          <p:cNvGrpSpPr/>
          <p:nvPr/>
        </p:nvGrpSpPr>
        <p:grpSpPr>
          <a:xfrm>
            <a:off x="263520" y="663840"/>
            <a:ext cx="9145440" cy="222120"/>
            <a:chOff x="263520" y="663840"/>
            <a:chExt cx="9145440" cy="222120"/>
          </a:xfrm>
        </p:grpSpPr>
        <p:sp>
          <p:nvSpPr>
            <p:cNvPr id="127" name="Line 2"/>
            <p:cNvSpPr/>
            <p:nvPr/>
          </p:nvSpPr>
          <p:spPr>
            <a:xfrm>
              <a:off x="266400" y="885600"/>
              <a:ext cx="9142560" cy="36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28" name="CustomShape 3"/>
            <p:cNvSpPr/>
            <p:nvPr/>
          </p:nvSpPr>
          <p:spPr>
            <a:xfrm>
              <a:off x="263520" y="663840"/>
              <a:ext cx="11880" cy="11880"/>
            </a:xfrm>
            <a:prstGeom prst="rect">
              <a:avLst/>
            </a:prstGeom>
            <a:solidFill>
              <a:srgbClr val="0771B0"/>
            </a:solidFill>
            <a:ln w="12600">
              <a:noFill/>
            </a:ln>
          </p:spPr>
          <p:style>
            <a:lnRef idx="0">
              <a:scrgbClr r="0" g="0" b="0"/>
            </a:lnRef>
            <a:fillRef idx="0">
              <a:scrgbClr r="0" g="0" b="0"/>
            </a:fillRef>
            <a:effectRef idx="0">
              <a:scrgbClr r="0" g="0" b="0"/>
            </a:effectRef>
            <a:fontRef idx="minor"/>
          </p:style>
        </p:sp>
      </p:grpSp>
      <p:sp>
        <p:nvSpPr>
          <p:cNvPr id="129" name="Line 4"/>
          <p:cNvSpPr/>
          <p:nvPr/>
        </p:nvSpPr>
        <p:spPr>
          <a:xfrm>
            <a:off x="495000" y="6324480"/>
            <a:ext cx="9144000" cy="1440"/>
          </a:xfrm>
          <a:prstGeom prst="line">
            <a:avLst/>
          </a:prstGeom>
          <a:ln w="31680">
            <a:solidFill>
              <a:srgbClr val="0771B0"/>
            </a:solidFill>
            <a:round/>
          </a:ln>
        </p:spPr>
        <p:style>
          <a:lnRef idx="0">
            <a:scrgbClr r="0" g="0" b="0"/>
          </a:lnRef>
          <a:fillRef idx="0">
            <a:scrgbClr r="0" g="0" b="0"/>
          </a:fillRef>
          <a:effectRef idx="0">
            <a:scrgbClr r="0" g="0" b="0"/>
          </a:effectRef>
          <a:fontRef idx="minor"/>
        </p:style>
      </p:sp>
      <p:sp>
        <p:nvSpPr>
          <p:cNvPr id="130" name="PlaceHolder 5"/>
          <p:cNvSpPr>
            <a:spLocks noGrp="1"/>
          </p:cNvSpPr>
          <p:nvPr>
            <p:ph type="title"/>
          </p:nvPr>
        </p:nvSpPr>
        <p:spPr>
          <a:xfrm>
            <a:off x="495360" y="146160"/>
            <a:ext cx="7501680" cy="753480"/>
          </a:xfrm>
          <a:prstGeom prst="rect">
            <a:avLst/>
          </a:prstGeom>
        </p:spPr>
        <p:txBody>
          <a:bodyPr lIns="0" tIns="0" rIns="0" bIns="0" anchor="ctr"/>
          <a:lstStyle/>
          <a:p>
            <a:r>
              <a:rPr lang="en-IN" sz="1800" b="0" strike="noStrike" spc="-1">
                <a:latin typeface="Arial"/>
              </a:rPr>
              <a:t>Click to edit the title text format</a:t>
            </a:r>
          </a:p>
        </p:txBody>
      </p:sp>
      <p:sp>
        <p:nvSpPr>
          <p:cNvPr id="131" name="PlaceHolder 6"/>
          <p:cNvSpPr>
            <a:spLocks noGrp="1"/>
          </p:cNvSpPr>
          <p:nvPr>
            <p:ph type="body"/>
          </p:nvPr>
        </p:nvSpPr>
        <p:spPr>
          <a:xfrm>
            <a:off x="495000" y="1604520"/>
            <a:ext cx="89146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IN"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IN" sz="1800" b="0" strike="noStrike" spc="-1">
                <a:latin typeface="Arial"/>
              </a:rPr>
              <a:t>Second Outline Level</a:t>
            </a:r>
          </a:p>
          <a:p>
            <a:pPr marL="1296000" lvl="2" indent="-288000">
              <a:spcBef>
                <a:spcPts val="850"/>
              </a:spcBef>
              <a:buClr>
                <a:srgbClr val="000000"/>
              </a:buClr>
              <a:buSzPct val="45000"/>
              <a:buFont typeface="Wingdings" charset="2"/>
              <a:buChar char=""/>
            </a:pPr>
            <a:r>
              <a:rPr lang="en-IN" sz="1800" b="0" strike="noStrike" spc="-1">
                <a:latin typeface="Arial"/>
              </a:rPr>
              <a:t>Third Outline Level</a:t>
            </a:r>
          </a:p>
          <a:p>
            <a:pPr marL="1728000" lvl="3" indent="-216000">
              <a:spcBef>
                <a:spcPts val="567"/>
              </a:spcBef>
              <a:buClr>
                <a:srgbClr val="000000"/>
              </a:buClr>
              <a:buSzPct val="75000"/>
              <a:buFont typeface="Symbol" charset="2"/>
              <a:buChar char=""/>
            </a:pPr>
            <a:r>
              <a:rPr lang="en-IN" sz="1800" b="0" strike="noStrike" spc="-1">
                <a:latin typeface="Arial"/>
              </a:rPr>
              <a:t>Fourth Outline Level</a:t>
            </a:r>
          </a:p>
          <a:p>
            <a:pPr marL="2160000" lvl="4" indent="-216000">
              <a:spcBef>
                <a:spcPts val="283"/>
              </a:spcBef>
              <a:buClr>
                <a:srgbClr val="000000"/>
              </a:buClr>
              <a:buSzPct val="45000"/>
              <a:buFont typeface="Wingdings" charset="2"/>
              <a:buChar char=""/>
            </a:pPr>
            <a:r>
              <a:rPr lang="en-IN" sz="1800" b="0" strike="noStrike" spc="-1">
                <a:latin typeface="Arial"/>
              </a:rPr>
              <a:t>Fifth Outline Level</a:t>
            </a:r>
          </a:p>
          <a:p>
            <a:pPr marL="2592000" lvl="5" indent="-216000">
              <a:spcBef>
                <a:spcPts val="283"/>
              </a:spcBef>
              <a:buClr>
                <a:srgbClr val="000000"/>
              </a:buClr>
              <a:buSzPct val="45000"/>
              <a:buFont typeface="Wingdings" charset="2"/>
              <a:buChar char=""/>
            </a:pPr>
            <a:r>
              <a:rPr lang="en-IN" sz="1800" b="0" strike="noStrike" spc="-1">
                <a:latin typeface="Arial"/>
              </a:rPr>
              <a:t>Sixth Outline Level</a:t>
            </a:r>
          </a:p>
          <a:p>
            <a:pPr marL="3024000" lvl="6" indent="-216000">
              <a:spcBef>
                <a:spcPts val="283"/>
              </a:spcBef>
              <a:buClr>
                <a:srgbClr val="000000"/>
              </a:buClr>
              <a:buSzPct val="45000"/>
              <a:buFont typeface="Wingdings" charset="2"/>
              <a:buChar char=""/>
            </a:pPr>
            <a:r>
              <a:rPr lang="en-IN"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 Type="http://schemas.openxmlformats.org/officeDocument/2006/relationships/tags" Target="../tags/tag5.xml"/><Relationship Id="rId21" Type="http://schemas.openxmlformats.org/officeDocument/2006/relationships/tags" Target="../tags/tag23.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image" Target="../media/image3.png"/><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29" Type="http://schemas.openxmlformats.org/officeDocument/2006/relationships/tags" Target="../tags/tag31.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slideLayout" Target="../slideLayouts/slideLayout14.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tags" Target="../tags/tag33.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8"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3.png"/><Relationship Id="rId4"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png"/><Relationship Id="rId3" Type="http://schemas.openxmlformats.org/officeDocument/2006/relationships/image" Target="../media/image7.png"/><Relationship Id="rId21" Type="http://schemas.openxmlformats.org/officeDocument/2006/relationships/image" Target="../media/image25.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image" Target="../media/image6.png"/><Relationship Id="rId16" Type="http://schemas.openxmlformats.org/officeDocument/2006/relationships/image" Target="../media/image20.png"/><Relationship Id="rId20" Type="http://schemas.openxmlformats.org/officeDocument/2006/relationships/image" Target="../media/image24.png"/><Relationship Id="rId29" Type="http://schemas.openxmlformats.org/officeDocument/2006/relationships/image" Target="../media/image33.png"/><Relationship Id="rId1" Type="http://schemas.openxmlformats.org/officeDocument/2006/relationships/slideLayout" Target="../slideLayouts/slideLayout14.xml"/><Relationship Id="rId6" Type="http://schemas.openxmlformats.org/officeDocument/2006/relationships/image" Target="../media/image10.png"/><Relationship Id="rId11" Type="http://schemas.openxmlformats.org/officeDocument/2006/relationships/image" Target="../media/image15.png"/><Relationship Id="rId24" Type="http://schemas.openxmlformats.org/officeDocument/2006/relationships/image" Target="../media/image28.png"/><Relationship Id="rId5" Type="http://schemas.openxmlformats.org/officeDocument/2006/relationships/image" Target="../media/image9.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png"/><Relationship Id="rId10" Type="http://schemas.openxmlformats.org/officeDocument/2006/relationships/image" Target="../media/image14.png"/><Relationship Id="rId19" Type="http://schemas.openxmlformats.org/officeDocument/2006/relationships/image" Target="../media/image23.png"/><Relationship Id="rId31"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 Id="rId27" Type="http://schemas.openxmlformats.org/officeDocument/2006/relationships/image" Target="../media/image31.png"/><Relationship Id="rId30"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isitsebi@sebi.gov.i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images.jpg"/>
          <p:cNvPicPr>
            <a:picLocks noChangeAspect="1"/>
          </p:cNvPicPr>
          <p:nvPr/>
        </p:nvPicPr>
        <p:blipFill>
          <a:blip r:embed="rId3" cstate="print"/>
          <a:srcRect/>
          <a:stretch>
            <a:fillRect/>
          </a:stretch>
        </p:blipFill>
        <p:spPr bwMode="auto">
          <a:xfrm>
            <a:off x="457200" y="1447800"/>
            <a:ext cx="3071247" cy="4419600"/>
          </a:xfrm>
          <a:prstGeom prst="rect">
            <a:avLst/>
          </a:prstGeom>
          <a:noFill/>
          <a:ln w="9525">
            <a:noFill/>
            <a:miter lim="800000"/>
            <a:headEnd/>
            <a:tailEnd/>
          </a:ln>
        </p:spPr>
      </p:pic>
      <p:sp>
        <p:nvSpPr>
          <p:cNvPr id="2" name="TextBox 1"/>
          <p:cNvSpPr txBox="1"/>
          <p:nvPr/>
        </p:nvSpPr>
        <p:spPr>
          <a:xfrm>
            <a:off x="3952782" y="2472660"/>
            <a:ext cx="4985887" cy="2369880"/>
          </a:xfrm>
          <a:prstGeom prst="rect">
            <a:avLst/>
          </a:prstGeom>
          <a:noFill/>
        </p:spPr>
        <p:txBody>
          <a:bodyPr wrap="square" rtlCol="0">
            <a:spAutoFit/>
          </a:bodyPr>
          <a:lstStyle/>
          <a:p>
            <a:pPr algn="ctr"/>
            <a:r>
              <a:rPr lang="en-US" sz="4400" b="1" dirty="0" smtClean="0"/>
              <a:t>Introduction to</a:t>
            </a:r>
          </a:p>
          <a:p>
            <a:pPr algn="ctr"/>
            <a:r>
              <a:rPr lang="en-US" sz="4400" b="1" dirty="0" smtClean="0"/>
              <a:t>REITS and </a:t>
            </a:r>
            <a:r>
              <a:rPr lang="en-US" sz="4400" b="1" dirty="0" err="1" smtClean="0"/>
              <a:t>InvITs</a:t>
            </a:r>
            <a:endParaRPr lang="en-US" sz="5400" b="1" dirty="0" smtClean="0"/>
          </a:p>
          <a:p>
            <a:pPr algn="ctr"/>
            <a:endParaRPr lang="en-IN" sz="6000" b="1" dirty="0"/>
          </a:p>
        </p:txBody>
      </p:sp>
    </p:spTree>
    <p:extLst>
      <p:ext uri="{BB962C8B-B14F-4D97-AF65-F5344CB8AC3E}">
        <p14:creationId xmlns:p14="http://schemas.microsoft.com/office/powerpoint/2010/main" val="3396223332"/>
      </p:ext>
    </p:extLst>
  </p:cSld>
  <p:clrMapOvr>
    <a:masterClrMapping/>
  </p:clrMapOvr>
  <p:timing>
    <p:tnLst>
      <p:par>
        <p:cTn id="1" dur="indefinite" restart="never" nodeType="tmRoot"/>
      </p:par>
    </p:tnLst>
  </p:timing>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83636" y="19472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600" b="1" spc="-1" dirty="0" smtClean="0">
                <a:solidFill>
                  <a:srgbClr val="000000"/>
                </a:solidFill>
                <a:ea typeface="Arial"/>
              </a:rPr>
              <a:t>Comparative Analysis </a:t>
            </a:r>
          </a:p>
          <a:p>
            <a:pPr algn="ctr">
              <a:lnSpc>
                <a:spcPct val="93000"/>
              </a:lnSpc>
            </a:pPr>
            <a:r>
              <a:rPr lang="en-US" sz="2600" b="1" spc="-1" dirty="0" smtClean="0">
                <a:solidFill>
                  <a:srgbClr val="000000"/>
                </a:solidFill>
                <a:ea typeface="Arial"/>
              </a:rPr>
              <a:t>Vis-à-vis traditional investments</a:t>
            </a:r>
            <a:endParaRPr lang="en-US" sz="2600" b="1" spc="-1" dirty="0">
              <a:solidFill>
                <a:srgbClr val="000000"/>
              </a:solidFill>
              <a:ea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10</a:t>
            </a:r>
            <a:endParaRPr lang="en-IN" sz="1000" b="0" strike="noStrike" spc="-1" dirty="0">
              <a:latin typeface="Arial"/>
            </a:endParaRPr>
          </a:p>
        </p:txBody>
      </p:sp>
      <p:sp>
        <p:nvSpPr>
          <p:cNvPr id="7" name="Content Placeholder 3">
            <a:extLst>
              <a:ext uri="{FF2B5EF4-FFF2-40B4-BE49-F238E27FC236}">
                <a16:creationId xmlns:a16="http://schemas.microsoft.com/office/drawing/2014/main" id="{460CD681-7652-418F-9EB0-226CF1B3D1C0}"/>
              </a:ext>
            </a:extLst>
          </p:cNvPr>
          <p:cNvSpPr txBox="1">
            <a:spLocks/>
          </p:cNvSpPr>
          <p:nvPr>
            <p:custDataLst>
              <p:tags r:id="rId1"/>
            </p:custDataLst>
          </p:nvPr>
        </p:nvSpPr>
        <p:spPr bwMode="auto">
          <a:xfrm>
            <a:off x="813001" y="1323534"/>
            <a:ext cx="1245267" cy="1308927"/>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defRPr/>
            </a:pPr>
            <a:r>
              <a:rPr sz="1200" dirty="0">
                <a:solidFill>
                  <a:schemeClr val="bg1"/>
                </a:solidFill>
                <a:latin typeface="+mn-lt"/>
              </a:rPr>
              <a:t>Investment</a:t>
            </a:r>
            <a:r>
              <a:rPr lang="en-IN" sz="1200" dirty="0">
                <a:solidFill>
                  <a:schemeClr val="bg1"/>
                </a:solidFill>
                <a:latin typeface="+mn-lt"/>
              </a:rPr>
              <a:t> </a:t>
            </a:r>
            <a:r>
              <a:rPr sz="1200" dirty="0">
                <a:solidFill>
                  <a:schemeClr val="bg1"/>
                </a:solidFill>
                <a:latin typeface="+mn-lt"/>
              </a:rPr>
              <a:t>Characteristics</a:t>
            </a:r>
          </a:p>
        </p:txBody>
      </p:sp>
      <p:sp>
        <p:nvSpPr>
          <p:cNvPr id="8" name="Text Placeholder 2">
            <a:extLst>
              <a:ext uri="{FF2B5EF4-FFF2-40B4-BE49-F238E27FC236}">
                <a16:creationId xmlns:a16="http://schemas.microsoft.com/office/drawing/2014/main" id="{6F8B2D20-87D4-458D-8E68-2C9803A84071}"/>
              </a:ext>
            </a:extLst>
          </p:cNvPr>
          <p:cNvSpPr txBox="1">
            <a:spLocks/>
          </p:cNvSpPr>
          <p:nvPr>
            <p:custDataLst>
              <p:tags r:id="rId2"/>
            </p:custDataLst>
          </p:nvPr>
        </p:nvSpPr>
        <p:spPr bwMode="auto">
          <a:xfrm>
            <a:off x="2118950" y="1323534"/>
            <a:ext cx="2286000" cy="1308927"/>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Minimum lot size of 200 units</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Freely transferable listed securities</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Professionally managed</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No entry / exit load</a:t>
            </a:r>
          </a:p>
        </p:txBody>
      </p:sp>
      <p:sp>
        <p:nvSpPr>
          <p:cNvPr id="9" name="Text Placeholder 2">
            <a:extLst>
              <a:ext uri="{FF2B5EF4-FFF2-40B4-BE49-F238E27FC236}">
                <a16:creationId xmlns:a16="http://schemas.microsoft.com/office/drawing/2014/main" id="{86275261-4059-46C1-9E83-D0EBC199CABA}"/>
              </a:ext>
            </a:extLst>
          </p:cNvPr>
          <p:cNvSpPr txBox="1">
            <a:spLocks/>
          </p:cNvSpPr>
          <p:nvPr>
            <p:custDataLst>
              <p:tags r:id="rId3"/>
            </p:custDataLst>
          </p:nvPr>
        </p:nvSpPr>
        <p:spPr bwMode="auto">
          <a:xfrm>
            <a:off x="2118950" y="916618"/>
            <a:ext cx="2286000" cy="369332"/>
          </a:xfrm>
          <a:prstGeom prst="rect">
            <a:avLst/>
          </a:prstGeom>
          <a:solidFill>
            <a:srgbClr val="0098C3"/>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chemeClr val="bg1"/>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sz="1200" dirty="0">
                <a:latin typeface="+mn-lt"/>
              </a:rPr>
              <a:t>REIT Units</a:t>
            </a:r>
          </a:p>
        </p:txBody>
      </p:sp>
      <p:sp>
        <p:nvSpPr>
          <p:cNvPr id="10" name="Text Placeholder 2">
            <a:extLst>
              <a:ext uri="{FF2B5EF4-FFF2-40B4-BE49-F238E27FC236}">
                <a16:creationId xmlns:a16="http://schemas.microsoft.com/office/drawing/2014/main" id="{C8A193D3-2C8E-4F52-A952-AC3B2F7223BA}"/>
              </a:ext>
            </a:extLst>
          </p:cNvPr>
          <p:cNvSpPr txBox="1">
            <a:spLocks/>
          </p:cNvSpPr>
          <p:nvPr>
            <p:custDataLst>
              <p:tags r:id="rId4"/>
            </p:custDataLst>
          </p:nvPr>
        </p:nvSpPr>
        <p:spPr bwMode="auto">
          <a:xfrm>
            <a:off x="4465633" y="1323534"/>
            <a:ext cx="2286000" cy="1308927"/>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dirty="0">
                <a:solidFill>
                  <a:prstClr val="black"/>
                </a:solidFill>
                <a:latin typeface="Arial (Body)"/>
                <a:cs typeface="+mn-cs"/>
              </a:rPr>
              <a:t>₹ </a:t>
            </a:r>
            <a:r>
              <a:rPr lang="en-US" sz="1200" b="0" kern="0" dirty="0">
                <a:solidFill>
                  <a:srgbClr val="000000"/>
                </a:solidFill>
                <a:latin typeface="+mn-lt"/>
              </a:rPr>
              <a:t>25-200 crores investment</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Illiquid &amp; non-transparent market</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Hassles in managing assets</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Transaction costs involved</a:t>
            </a:r>
          </a:p>
        </p:txBody>
      </p:sp>
      <p:sp>
        <p:nvSpPr>
          <p:cNvPr id="11" name="Text Placeholder 2">
            <a:extLst>
              <a:ext uri="{FF2B5EF4-FFF2-40B4-BE49-F238E27FC236}">
                <a16:creationId xmlns:a16="http://schemas.microsoft.com/office/drawing/2014/main" id="{58C3A852-594D-42B6-9980-D168417557B5}"/>
              </a:ext>
            </a:extLst>
          </p:cNvPr>
          <p:cNvSpPr txBox="1">
            <a:spLocks/>
          </p:cNvSpPr>
          <p:nvPr>
            <p:custDataLst>
              <p:tags r:id="rId5"/>
            </p:custDataLst>
          </p:nvPr>
        </p:nvSpPr>
        <p:spPr bwMode="auto">
          <a:xfrm>
            <a:off x="4465633" y="916618"/>
            <a:ext cx="2286000" cy="369332"/>
          </a:xfrm>
          <a:prstGeom prst="rect">
            <a:avLst/>
          </a:prstGeom>
          <a:solidFill>
            <a:srgbClr val="0098C3"/>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chemeClr val="bg1"/>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sz="1200" dirty="0">
                <a:latin typeface="+mn-lt"/>
              </a:rPr>
              <a:t>Direct Investment in </a:t>
            </a:r>
            <a:r>
              <a:rPr lang="en-US" sz="1200" dirty="0" smtClean="0">
                <a:latin typeface="+mn-lt"/>
              </a:rPr>
              <a:t>Real Estate</a:t>
            </a:r>
            <a:endParaRPr lang="en-US" sz="1200" baseline="30000" dirty="0">
              <a:latin typeface="+mn-lt"/>
            </a:endParaRPr>
          </a:p>
        </p:txBody>
      </p:sp>
      <p:sp>
        <p:nvSpPr>
          <p:cNvPr id="12" name="Content Placeholder 3">
            <a:extLst>
              <a:ext uri="{FF2B5EF4-FFF2-40B4-BE49-F238E27FC236}">
                <a16:creationId xmlns:a16="http://schemas.microsoft.com/office/drawing/2014/main" id="{E95DFF7E-7E7E-470A-BFC1-089C078B8E8A}"/>
              </a:ext>
            </a:extLst>
          </p:cNvPr>
          <p:cNvSpPr txBox="1">
            <a:spLocks/>
          </p:cNvSpPr>
          <p:nvPr>
            <p:custDataLst>
              <p:tags r:id="rId6"/>
            </p:custDataLst>
          </p:nvPr>
        </p:nvSpPr>
        <p:spPr bwMode="auto">
          <a:xfrm>
            <a:off x="813001" y="2670043"/>
            <a:ext cx="1245267" cy="878576"/>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defRPr/>
            </a:pPr>
            <a:r>
              <a:rPr lang="en-US" sz="1200" dirty="0">
                <a:solidFill>
                  <a:schemeClr val="bg1"/>
                </a:solidFill>
                <a:latin typeface="+mn-lt"/>
              </a:rPr>
              <a:t>Asset and Tenant Quality</a:t>
            </a:r>
            <a:endParaRPr sz="1200" dirty="0">
              <a:solidFill>
                <a:schemeClr val="bg1"/>
              </a:solidFill>
              <a:latin typeface="+mn-lt"/>
            </a:endParaRPr>
          </a:p>
        </p:txBody>
      </p:sp>
      <p:sp>
        <p:nvSpPr>
          <p:cNvPr id="13" name="Text Placeholder 2">
            <a:extLst>
              <a:ext uri="{FF2B5EF4-FFF2-40B4-BE49-F238E27FC236}">
                <a16:creationId xmlns:a16="http://schemas.microsoft.com/office/drawing/2014/main" id="{B09AF4B3-AD06-456C-8EDB-A31DF2C627EB}"/>
              </a:ext>
            </a:extLst>
          </p:cNvPr>
          <p:cNvSpPr txBox="1">
            <a:spLocks/>
          </p:cNvSpPr>
          <p:nvPr>
            <p:custDataLst>
              <p:tags r:id="rId7"/>
            </p:custDataLst>
          </p:nvPr>
        </p:nvSpPr>
        <p:spPr bwMode="auto">
          <a:xfrm>
            <a:off x="2118950" y="2670043"/>
            <a:ext cx="2286000" cy="878576"/>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smtClean="0">
                <a:solidFill>
                  <a:srgbClr val="000000"/>
                </a:solidFill>
                <a:latin typeface="+mn-lt"/>
              </a:rPr>
              <a:t>Usually grade </a:t>
            </a:r>
            <a:r>
              <a:rPr lang="en-US" sz="1200" b="0" kern="0" dirty="0">
                <a:solidFill>
                  <a:srgbClr val="000000"/>
                </a:solidFill>
                <a:latin typeface="+mn-lt"/>
              </a:rPr>
              <a:t>A assets in prime locations, primarily office</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Multiple marquee tenants across sectors</a:t>
            </a:r>
          </a:p>
        </p:txBody>
      </p:sp>
      <p:sp>
        <p:nvSpPr>
          <p:cNvPr id="14" name="Text Placeholder 2">
            <a:extLst>
              <a:ext uri="{FF2B5EF4-FFF2-40B4-BE49-F238E27FC236}">
                <a16:creationId xmlns:a16="http://schemas.microsoft.com/office/drawing/2014/main" id="{87A0DC08-55C0-4CF9-ABD0-A4201DE4C09D}"/>
              </a:ext>
            </a:extLst>
          </p:cNvPr>
          <p:cNvSpPr txBox="1">
            <a:spLocks/>
          </p:cNvSpPr>
          <p:nvPr>
            <p:custDataLst>
              <p:tags r:id="rId8"/>
            </p:custDataLst>
          </p:nvPr>
        </p:nvSpPr>
        <p:spPr bwMode="auto">
          <a:xfrm>
            <a:off x="4465633" y="2670043"/>
            <a:ext cx="2286000" cy="878576"/>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Usually strata interests in standalone buildings</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Usually exposed to single tenant risk</a:t>
            </a:r>
          </a:p>
        </p:txBody>
      </p:sp>
      <p:sp>
        <p:nvSpPr>
          <p:cNvPr id="15" name="Content Placeholder 3">
            <a:extLst>
              <a:ext uri="{FF2B5EF4-FFF2-40B4-BE49-F238E27FC236}">
                <a16:creationId xmlns:a16="http://schemas.microsoft.com/office/drawing/2014/main" id="{FD068A1B-C561-4D4F-BC4E-7AFA0C88B1F7}"/>
              </a:ext>
            </a:extLst>
          </p:cNvPr>
          <p:cNvSpPr txBox="1">
            <a:spLocks/>
          </p:cNvSpPr>
          <p:nvPr>
            <p:custDataLst>
              <p:tags r:id="rId9"/>
            </p:custDataLst>
          </p:nvPr>
        </p:nvSpPr>
        <p:spPr bwMode="auto">
          <a:xfrm>
            <a:off x="813001" y="4355305"/>
            <a:ext cx="1245267" cy="457200"/>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defRPr/>
            </a:pPr>
            <a:r>
              <a:rPr sz="1200" dirty="0">
                <a:solidFill>
                  <a:schemeClr val="bg1"/>
                </a:solidFill>
                <a:latin typeface="+mn-lt"/>
              </a:rPr>
              <a:t>Tax</a:t>
            </a:r>
            <a:r>
              <a:rPr lang="en-IN" sz="1200" dirty="0">
                <a:solidFill>
                  <a:schemeClr val="bg1"/>
                </a:solidFill>
                <a:latin typeface="+mn-lt"/>
              </a:rPr>
              <a:t> </a:t>
            </a:r>
            <a:r>
              <a:rPr sz="1200" dirty="0">
                <a:solidFill>
                  <a:schemeClr val="bg1"/>
                </a:solidFill>
                <a:latin typeface="+mn-lt"/>
              </a:rPr>
              <a:t>Efficiency</a:t>
            </a:r>
          </a:p>
        </p:txBody>
      </p:sp>
      <p:sp>
        <p:nvSpPr>
          <p:cNvPr id="16" name="Text Placeholder 2">
            <a:extLst>
              <a:ext uri="{FF2B5EF4-FFF2-40B4-BE49-F238E27FC236}">
                <a16:creationId xmlns:a16="http://schemas.microsoft.com/office/drawing/2014/main" id="{0C90382C-D307-4704-9732-5CF206B80875}"/>
              </a:ext>
            </a:extLst>
          </p:cNvPr>
          <p:cNvSpPr txBox="1">
            <a:spLocks/>
          </p:cNvSpPr>
          <p:nvPr>
            <p:custDataLst>
              <p:tags r:id="rId10"/>
            </p:custDataLst>
          </p:nvPr>
        </p:nvSpPr>
        <p:spPr bwMode="auto">
          <a:xfrm>
            <a:off x="2118950" y="435530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Dividends are tax exempt</a:t>
            </a:r>
          </a:p>
        </p:txBody>
      </p:sp>
      <p:sp>
        <p:nvSpPr>
          <p:cNvPr id="17" name="Text Placeholder 2">
            <a:extLst>
              <a:ext uri="{FF2B5EF4-FFF2-40B4-BE49-F238E27FC236}">
                <a16:creationId xmlns:a16="http://schemas.microsoft.com/office/drawing/2014/main" id="{7C2AF4C8-69B4-46D3-BC38-7BAE30336CCB}"/>
              </a:ext>
            </a:extLst>
          </p:cNvPr>
          <p:cNvSpPr txBox="1">
            <a:spLocks/>
          </p:cNvSpPr>
          <p:nvPr>
            <p:custDataLst>
              <p:tags r:id="rId11"/>
            </p:custDataLst>
          </p:nvPr>
        </p:nvSpPr>
        <p:spPr bwMode="auto">
          <a:xfrm>
            <a:off x="4465633" y="435530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Dividends are taxable</a:t>
            </a:r>
          </a:p>
        </p:txBody>
      </p:sp>
      <p:sp>
        <p:nvSpPr>
          <p:cNvPr id="18" name="Content Placeholder 3">
            <a:extLst>
              <a:ext uri="{FF2B5EF4-FFF2-40B4-BE49-F238E27FC236}">
                <a16:creationId xmlns:a16="http://schemas.microsoft.com/office/drawing/2014/main" id="{96CB3A73-DC3B-4A72-ABF2-2AC8D2AA7EA1}"/>
              </a:ext>
            </a:extLst>
          </p:cNvPr>
          <p:cNvSpPr txBox="1">
            <a:spLocks/>
          </p:cNvSpPr>
          <p:nvPr>
            <p:custDataLst>
              <p:tags r:id="rId12"/>
            </p:custDataLst>
          </p:nvPr>
        </p:nvSpPr>
        <p:spPr bwMode="auto">
          <a:xfrm>
            <a:off x="813001" y="5344871"/>
            <a:ext cx="1245267" cy="457200"/>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spcAft>
                <a:spcPts val="0"/>
              </a:spcAft>
              <a:defRPr/>
            </a:pPr>
            <a:r>
              <a:rPr lang="en-US" sz="1200" dirty="0">
                <a:solidFill>
                  <a:schemeClr val="bg1"/>
                </a:solidFill>
                <a:latin typeface="+mn-lt"/>
              </a:rPr>
              <a:t>Governance </a:t>
            </a:r>
          </a:p>
          <a:p>
            <a:pPr>
              <a:spcBef>
                <a:spcPts val="0"/>
              </a:spcBef>
              <a:spcAft>
                <a:spcPts val="0"/>
              </a:spcAft>
              <a:defRPr/>
            </a:pPr>
            <a:r>
              <a:rPr lang="en-US" sz="1200" dirty="0">
                <a:solidFill>
                  <a:schemeClr val="bg1"/>
                </a:solidFill>
                <a:latin typeface="+mn-lt"/>
              </a:rPr>
              <a:t> Standard</a:t>
            </a:r>
          </a:p>
        </p:txBody>
      </p:sp>
      <p:sp>
        <p:nvSpPr>
          <p:cNvPr id="19" name="Text Placeholder 2">
            <a:extLst>
              <a:ext uri="{FF2B5EF4-FFF2-40B4-BE49-F238E27FC236}">
                <a16:creationId xmlns:a16="http://schemas.microsoft.com/office/drawing/2014/main" id="{373800B8-B809-465E-8BA1-0D4F8F11401F}"/>
              </a:ext>
            </a:extLst>
          </p:cNvPr>
          <p:cNvSpPr txBox="1">
            <a:spLocks/>
          </p:cNvSpPr>
          <p:nvPr>
            <p:custDataLst>
              <p:tags r:id="rId13"/>
            </p:custDataLst>
          </p:nvPr>
        </p:nvSpPr>
        <p:spPr bwMode="auto">
          <a:xfrm>
            <a:off x="2118950" y="5344871"/>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defPPr>
              <a:defRPr lang="en-US"/>
            </a:defPPr>
            <a:lvl1pPr marL="228600" marR="0" lvl="0" indent="-228600" defTabSz="914400" fontAlgn="base">
              <a:lnSpc>
                <a:spcPct val="100000"/>
              </a:lnSpc>
              <a:spcBef>
                <a:spcPts val="500"/>
              </a:spcBef>
              <a:spcAft>
                <a:spcPts val="0"/>
              </a:spcAft>
              <a:buClr>
                <a:srgbClr val="000000"/>
              </a:buClr>
              <a:buSzTx/>
              <a:buFont typeface="Wingdings 3" panose="05040102010807070707" pitchFamily="18" charset="2"/>
              <a:buChar char=""/>
              <a:tabLst/>
              <a:defRPr sz="1200" b="0" kern="0">
                <a:solidFill>
                  <a:srgbClr val="000000"/>
                </a:solidFill>
                <a:cs typeface="Calibri" pitchFamily="34" charset="0"/>
              </a:defRPr>
            </a:lvl1pPr>
            <a:lvl2pPr marL="1588" fontAlgn="base">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dirty="0"/>
              <a:t>High</a:t>
            </a:r>
          </a:p>
        </p:txBody>
      </p:sp>
      <p:sp>
        <p:nvSpPr>
          <p:cNvPr id="20" name="Text Placeholder 2">
            <a:extLst>
              <a:ext uri="{FF2B5EF4-FFF2-40B4-BE49-F238E27FC236}">
                <a16:creationId xmlns:a16="http://schemas.microsoft.com/office/drawing/2014/main" id="{DF594630-00EE-4933-ABBE-C96B581F0330}"/>
              </a:ext>
            </a:extLst>
          </p:cNvPr>
          <p:cNvSpPr txBox="1">
            <a:spLocks/>
          </p:cNvSpPr>
          <p:nvPr>
            <p:custDataLst>
              <p:tags r:id="rId14"/>
            </p:custDataLst>
          </p:nvPr>
        </p:nvSpPr>
        <p:spPr bwMode="auto">
          <a:xfrm>
            <a:off x="4465633" y="5344871"/>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High</a:t>
            </a:r>
          </a:p>
        </p:txBody>
      </p:sp>
      <p:sp>
        <p:nvSpPr>
          <p:cNvPr id="21" name="Content Placeholder 3">
            <a:extLst>
              <a:ext uri="{FF2B5EF4-FFF2-40B4-BE49-F238E27FC236}">
                <a16:creationId xmlns:a16="http://schemas.microsoft.com/office/drawing/2014/main" id="{04A7A111-019D-4B9E-B7C8-4EA731B05598}"/>
              </a:ext>
            </a:extLst>
          </p:cNvPr>
          <p:cNvSpPr txBox="1">
            <a:spLocks/>
          </p:cNvSpPr>
          <p:nvPr>
            <p:custDataLst>
              <p:tags r:id="rId15"/>
            </p:custDataLst>
          </p:nvPr>
        </p:nvSpPr>
        <p:spPr bwMode="auto">
          <a:xfrm>
            <a:off x="813001" y="3586202"/>
            <a:ext cx="1245267" cy="731520"/>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defRPr/>
            </a:pPr>
            <a:r>
              <a:rPr sz="1200" dirty="0">
                <a:solidFill>
                  <a:schemeClr val="bg1"/>
                </a:solidFill>
                <a:latin typeface="+mn-lt"/>
              </a:rPr>
              <a:t>Return Profile</a:t>
            </a:r>
          </a:p>
        </p:txBody>
      </p:sp>
      <p:sp>
        <p:nvSpPr>
          <p:cNvPr id="22" name="Text Placeholder 2">
            <a:extLst>
              <a:ext uri="{FF2B5EF4-FFF2-40B4-BE49-F238E27FC236}">
                <a16:creationId xmlns:a16="http://schemas.microsoft.com/office/drawing/2014/main" id="{31F2DEB5-5FE7-47BA-B1FF-925DC70D31EF}"/>
              </a:ext>
            </a:extLst>
          </p:cNvPr>
          <p:cNvSpPr txBox="1">
            <a:spLocks/>
          </p:cNvSpPr>
          <p:nvPr>
            <p:custDataLst>
              <p:tags r:id="rId16"/>
            </p:custDataLst>
          </p:nvPr>
        </p:nvSpPr>
        <p:spPr bwMode="auto">
          <a:xfrm>
            <a:off x="2118950" y="3586202"/>
            <a:ext cx="2286000" cy="73152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Returns driven by capital appreciation and regular cash distribution (90% mandatory)</a:t>
            </a:r>
          </a:p>
        </p:txBody>
      </p:sp>
      <p:sp>
        <p:nvSpPr>
          <p:cNvPr id="23" name="Text Placeholder 2">
            <a:extLst>
              <a:ext uri="{FF2B5EF4-FFF2-40B4-BE49-F238E27FC236}">
                <a16:creationId xmlns:a16="http://schemas.microsoft.com/office/drawing/2014/main" id="{51677C60-9AAE-4829-844D-8079B770BDDB}"/>
              </a:ext>
            </a:extLst>
          </p:cNvPr>
          <p:cNvSpPr txBox="1">
            <a:spLocks/>
          </p:cNvSpPr>
          <p:nvPr>
            <p:custDataLst>
              <p:tags r:id="rId17"/>
            </p:custDataLst>
          </p:nvPr>
        </p:nvSpPr>
        <p:spPr bwMode="auto">
          <a:xfrm>
            <a:off x="4465633" y="3586202"/>
            <a:ext cx="2286000" cy="73152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Returns driven by a timely and profitable exit</a:t>
            </a:r>
          </a:p>
        </p:txBody>
      </p:sp>
      <p:sp>
        <p:nvSpPr>
          <p:cNvPr id="24" name="Text Placeholder 2">
            <a:extLst>
              <a:ext uri="{FF2B5EF4-FFF2-40B4-BE49-F238E27FC236}">
                <a16:creationId xmlns:a16="http://schemas.microsoft.com/office/drawing/2014/main" id="{14C7723F-298E-458B-975C-D392061AC56A}"/>
              </a:ext>
            </a:extLst>
          </p:cNvPr>
          <p:cNvSpPr txBox="1">
            <a:spLocks/>
          </p:cNvSpPr>
          <p:nvPr>
            <p:custDataLst>
              <p:tags r:id="rId18"/>
            </p:custDataLst>
          </p:nvPr>
        </p:nvSpPr>
        <p:spPr bwMode="auto">
          <a:xfrm>
            <a:off x="6812316" y="1323534"/>
            <a:ext cx="2286000" cy="1308927"/>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Minimum lot size of 1 share</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Freely transferable listed securities</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Professionally managed</a:t>
            </a:r>
          </a:p>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No entry / exit load</a:t>
            </a:r>
          </a:p>
        </p:txBody>
      </p:sp>
      <p:sp>
        <p:nvSpPr>
          <p:cNvPr id="25" name="Text Placeholder 2">
            <a:extLst>
              <a:ext uri="{FF2B5EF4-FFF2-40B4-BE49-F238E27FC236}">
                <a16:creationId xmlns:a16="http://schemas.microsoft.com/office/drawing/2014/main" id="{50E4C9D7-60EA-4BF8-A9D0-ED22E3DE0C9B}"/>
              </a:ext>
            </a:extLst>
          </p:cNvPr>
          <p:cNvSpPr txBox="1">
            <a:spLocks/>
          </p:cNvSpPr>
          <p:nvPr>
            <p:custDataLst>
              <p:tags r:id="rId19"/>
            </p:custDataLst>
          </p:nvPr>
        </p:nvSpPr>
        <p:spPr bwMode="auto">
          <a:xfrm>
            <a:off x="6812316" y="916618"/>
            <a:ext cx="2286000" cy="369332"/>
          </a:xfrm>
          <a:prstGeom prst="rect">
            <a:avLst/>
          </a:prstGeom>
          <a:solidFill>
            <a:srgbClr val="0098C3"/>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chemeClr val="bg1"/>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sz="1200" dirty="0">
                <a:latin typeface="+mn-lt"/>
              </a:rPr>
              <a:t>Real Estate Equity Shares</a:t>
            </a:r>
            <a:endParaRPr lang="en-US" sz="1200" baseline="30000" dirty="0">
              <a:latin typeface="+mn-lt"/>
            </a:endParaRPr>
          </a:p>
        </p:txBody>
      </p:sp>
      <p:sp>
        <p:nvSpPr>
          <p:cNvPr id="26" name="Text Placeholder 2">
            <a:extLst>
              <a:ext uri="{FF2B5EF4-FFF2-40B4-BE49-F238E27FC236}">
                <a16:creationId xmlns:a16="http://schemas.microsoft.com/office/drawing/2014/main" id="{C0673CC6-8D59-46DC-939A-3313DF51A97A}"/>
              </a:ext>
            </a:extLst>
          </p:cNvPr>
          <p:cNvSpPr txBox="1">
            <a:spLocks/>
          </p:cNvSpPr>
          <p:nvPr>
            <p:custDataLst>
              <p:tags r:id="rId20"/>
            </p:custDataLst>
          </p:nvPr>
        </p:nvSpPr>
        <p:spPr bwMode="auto">
          <a:xfrm>
            <a:off x="6812316" y="2670043"/>
            <a:ext cx="2286000" cy="878576"/>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smtClean="0">
                <a:solidFill>
                  <a:srgbClr val="000000"/>
                </a:solidFill>
                <a:latin typeface="+mn-lt"/>
              </a:rPr>
              <a:t>Usually grade </a:t>
            </a:r>
            <a:r>
              <a:rPr lang="en-US" sz="1200" b="0" kern="0" dirty="0">
                <a:solidFill>
                  <a:srgbClr val="000000"/>
                </a:solidFill>
                <a:latin typeface="+mn-lt"/>
              </a:rPr>
              <a:t>A / B assets with a mix of office / residential / retail </a:t>
            </a:r>
          </a:p>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Multiple tenants across sectors</a:t>
            </a:r>
          </a:p>
        </p:txBody>
      </p:sp>
      <p:sp>
        <p:nvSpPr>
          <p:cNvPr id="27" name="Text Placeholder 2">
            <a:extLst>
              <a:ext uri="{FF2B5EF4-FFF2-40B4-BE49-F238E27FC236}">
                <a16:creationId xmlns:a16="http://schemas.microsoft.com/office/drawing/2014/main" id="{13831373-D6A7-4AD1-B7D4-C7DF7EADE4FB}"/>
              </a:ext>
            </a:extLst>
          </p:cNvPr>
          <p:cNvSpPr txBox="1">
            <a:spLocks/>
          </p:cNvSpPr>
          <p:nvPr>
            <p:custDataLst>
              <p:tags r:id="rId21"/>
            </p:custDataLst>
          </p:nvPr>
        </p:nvSpPr>
        <p:spPr bwMode="auto">
          <a:xfrm>
            <a:off x="6812316" y="435530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Dividends are </a:t>
            </a:r>
            <a:r>
              <a:rPr lang="en-US" sz="1200" b="0" kern="0" dirty="0" smtClean="0">
                <a:solidFill>
                  <a:srgbClr val="000000"/>
                </a:solidFill>
                <a:latin typeface="+mn-lt"/>
              </a:rPr>
              <a:t>taxable</a:t>
            </a:r>
            <a:endParaRPr lang="en-US" sz="1200" b="0" kern="0" dirty="0">
              <a:solidFill>
                <a:srgbClr val="000000"/>
              </a:solidFill>
              <a:latin typeface="+mn-lt"/>
            </a:endParaRPr>
          </a:p>
        </p:txBody>
      </p:sp>
      <p:sp>
        <p:nvSpPr>
          <p:cNvPr id="28" name="Text Placeholder 2">
            <a:extLst>
              <a:ext uri="{FF2B5EF4-FFF2-40B4-BE49-F238E27FC236}">
                <a16:creationId xmlns:a16="http://schemas.microsoft.com/office/drawing/2014/main" id="{5FF58A6A-7793-4C53-94F7-19134C07A7D7}"/>
              </a:ext>
            </a:extLst>
          </p:cNvPr>
          <p:cNvSpPr txBox="1">
            <a:spLocks/>
          </p:cNvSpPr>
          <p:nvPr>
            <p:custDataLst>
              <p:tags r:id="rId22"/>
            </p:custDataLst>
          </p:nvPr>
        </p:nvSpPr>
        <p:spPr bwMode="auto">
          <a:xfrm>
            <a:off x="6812316" y="5344871"/>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Lower than REIT standards</a:t>
            </a:r>
          </a:p>
        </p:txBody>
      </p:sp>
      <p:sp>
        <p:nvSpPr>
          <p:cNvPr id="29" name="Text Placeholder 2">
            <a:extLst>
              <a:ext uri="{FF2B5EF4-FFF2-40B4-BE49-F238E27FC236}">
                <a16:creationId xmlns:a16="http://schemas.microsoft.com/office/drawing/2014/main" id="{578B59B5-77D6-4F67-847E-EC11CAB55FD3}"/>
              </a:ext>
            </a:extLst>
          </p:cNvPr>
          <p:cNvSpPr txBox="1">
            <a:spLocks/>
          </p:cNvSpPr>
          <p:nvPr>
            <p:custDataLst>
              <p:tags r:id="rId23"/>
            </p:custDataLst>
          </p:nvPr>
        </p:nvSpPr>
        <p:spPr bwMode="auto">
          <a:xfrm>
            <a:off x="6812316" y="3586202"/>
            <a:ext cx="2286000" cy="73152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Returns driven by capital appreciation and dividends (NOT mandatory)</a:t>
            </a:r>
          </a:p>
        </p:txBody>
      </p:sp>
      <p:sp>
        <p:nvSpPr>
          <p:cNvPr id="30" name="Content Placeholder 3">
            <a:extLst>
              <a:ext uri="{FF2B5EF4-FFF2-40B4-BE49-F238E27FC236}">
                <a16:creationId xmlns:a16="http://schemas.microsoft.com/office/drawing/2014/main" id="{1B761EA5-8FAA-4459-BB41-2568C39AD263}"/>
              </a:ext>
            </a:extLst>
          </p:cNvPr>
          <p:cNvSpPr txBox="1">
            <a:spLocks/>
          </p:cNvSpPr>
          <p:nvPr>
            <p:custDataLst>
              <p:tags r:id="rId24"/>
            </p:custDataLst>
          </p:nvPr>
        </p:nvSpPr>
        <p:spPr bwMode="auto">
          <a:xfrm>
            <a:off x="806377" y="5839655"/>
            <a:ext cx="1245267" cy="457200"/>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defRPr/>
            </a:pPr>
            <a:r>
              <a:rPr lang="en-US" sz="1200" dirty="0">
                <a:solidFill>
                  <a:schemeClr val="bg1"/>
                </a:solidFill>
                <a:latin typeface="+mn-lt"/>
              </a:rPr>
              <a:t>Risk Profile</a:t>
            </a:r>
          </a:p>
        </p:txBody>
      </p:sp>
      <p:sp>
        <p:nvSpPr>
          <p:cNvPr id="31" name="Text Placeholder 2">
            <a:extLst>
              <a:ext uri="{FF2B5EF4-FFF2-40B4-BE49-F238E27FC236}">
                <a16:creationId xmlns:a16="http://schemas.microsoft.com/office/drawing/2014/main" id="{7A008EE5-C4FB-46E8-B69E-EEB47E03C8C6}"/>
              </a:ext>
            </a:extLst>
          </p:cNvPr>
          <p:cNvSpPr txBox="1">
            <a:spLocks/>
          </p:cNvSpPr>
          <p:nvPr>
            <p:custDataLst>
              <p:tags r:id="rId25"/>
            </p:custDataLst>
          </p:nvPr>
        </p:nvSpPr>
        <p:spPr bwMode="auto">
          <a:xfrm>
            <a:off x="2112326" y="583965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defPPr>
              <a:defRPr lang="en-US"/>
            </a:defPPr>
            <a:lvl1pPr marL="228600" marR="0" lvl="0" indent="-228600" defTabSz="914400" fontAlgn="base">
              <a:lnSpc>
                <a:spcPct val="100000"/>
              </a:lnSpc>
              <a:spcBef>
                <a:spcPts val="500"/>
              </a:spcBef>
              <a:spcAft>
                <a:spcPts val="0"/>
              </a:spcAft>
              <a:buClr>
                <a:srgbClr val="000000"/>
              </a:buClr>
              <a:buSzTx/>
              <a:buFont typeface="Wingdings 3" panose="05040102010807070707" pitchFamily="18" charset="2"/>
              <a:buChar char=""/>
              <a:tabLst/>
              <a:defRPr sz="1200" b="0" kern="0">
                <a:solidFill>
                  <a:srgbClr val="000000"/>
                </a:solidFill>
                <a:cs typeface="Calibri" pitchFamily="34" charset="0"/>
              </a:defRPr>
            </a:lvl1pPr>
            <a:lvl2pPr marL="1588" fontAlgn="base">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dirty="0"/>
              <a:t>Lower than other commercial real estate vehicles</a:t>
            </a:r>
          </a:p>
        </p:txBody>
      </p:sp>
      <p:sp>
        <p:nvSpPr>
          <p:cNvPr id="32" name="Text Placeholder 2">
            <a:extLst>
              <a:ext uri="{FF2B5EF4-FFF2-40B4-BE49-F238E27FC236}">
                <a16:creationId xmlns:a16="http://schemas.microsoft.com/office/drawing/2014/main" id="{13A7A224-F477-4E6D-868E-75049DA63E3B}"/>
              </a:ext>
            </a:extLst>
          </p:cNvPr>
          <p:cNvSpPr txBox="1">
            <a:spLocks/>
          </p:cNvSpPr>
          <p:nvPr>
            <p:custDataLst>
              <p:tags r:id="rId26"/>
            </p:custDataLst>
          </p:nvPr>
        </p:nvSpPr>
        <p:spPr bwMode="auto">
          <a:xfrm>
            <a:off x="4459009" y="583965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High</a:t>
            </a:r>
          </a:p>
        </p:txBody>
      </p:sp>
      <p:sp>
        <p:nvSpPr>
          <p:cNvPr id="33" name="Text Placeholder 2">
            <a:extLst>
              <a:ext uri="{FF2B5EF4-FFF2-40B4-BE49-F238E27FC236}">
                <a16:creationId xmlns:a16="http://schemas.microsoft.com/office/drawing/2014/main" id="{3C542505-55EE-4169-8DB5-F520B3073D10}"/>
              </a:ext>
            </a:extLst>
          </p:cNvPr>
          <p:cNvSpPr txBox="1">
            <a:spLocks/>
          </p:cNvSpPr>
          <p:nvPr>
            <p:custDataLst>
              <p:tags r:id="rId27"/>
            </p:custDataLst>
          </p:nvPr>
        </p:nvSpPr>
        <p:spPr bwMode="auto">
          <a:xfrm>
            <a:off x="6805692" y="5839655"/>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Higher than REIT profile</a:t>
            </a:r>
          </a:p>
        </p:txBody>
      </p:sp>
      <p:sp>
        <p:nvSpPr>
          <p:cNvPr id="34" name="Content Placeholder 3">
            <a:extLst>
              <a:ext uri="{FF2B5EF4-FFF2-40B4-BE49-F238E27FC236}">
                <a16:creationId xmlns:a16="http://schemas.microsoft.com/office/drawing/2014/main" id="{AF451F8A-0156-4677-B8EC-EFC63FD84B99}"/>
              </a:ext>
            </a:extLst>
          </p:cNvPr>
          <p:cNvSpPr txBox="1">
            <a:spLocks/>
          </p:cNvSpPr>
          <p:nvPr>
            <p:custDataLst>
              <p:tags r:id="rId28"/>
            </p:custDataLst>
          </p:nvPr>
        </p:nvSpPr>
        <p:spPr bwMode="auto">
          <a:xfrm>
            <a:off x="813001" y="4850088"/>
            <a:ext cx="1245267" cy="457200"/>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spcAft>
                <a:spcPts val="0"/>
              </a:spcAft>
              <a:defRPr/>
            </a:pPr>
            <a:r>
              <a:rPr lang="en-US" sz="1200" dirty="0">
                <a:solidFill>
                  <a:schemeClr val="bg1"/>
                </a:solidFill>
                <a:latin typeface="+mn-lt"/>
              </a:rPr>
              <a:t>Leverage Profile</a:t>
            </a:r>
          </a:p>
        </p:txBody>
      </p:sp>
      <p:sp>
        <p:nvSpPr>
          <p:cNvPr id="35" name="Text Placeholder 2">
            <a:extLst>
              <a:ext uri="{FF2B5EF4-FFF2-40B4-BE49-F238E27FC236}">
                <a16:creationId xmlns:a16="http://schemas.microsoft.com/office/drawing/2014/main" id="{A468AFFD-71B0-4633-A737-54B9F7B96319}"/>
              </a:ext>
            </a:extLst>
          </p:cNvPr>
          <p:cNvSpPr txBox="1">
            <a:spLocks/>
          </p:cNvSpPr>
          <p:nvPr>
            <p:custDataLst>
              <p:tags r:id="rId29"/>
            </p:custDataLst>
          </p:nvPr>
        </p:nvSpPr>
        <p:spPr bwMode="auto">
          <a:xfrm>
            <a:off x="2118950" y="4850088"/>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defPPr>
              <a:defRPr lang="en-US"/>
            </a:defPPr>
            <a:lvl1pPr marL="228600" marR="0" lvl="0" indent="-228600" defTabSz="914400" fontAlgn="base">
              <a:lnSpc>
                <a:spcPct val="100000"/>
              </a:lnSpc>
              <a:spcBef>
                <a:spcPts val="500"/>
              </a:spcBef>
              <a:spcAft>
                <a:spcPts val="0"/>
              </a:spcAft>
              <a:buClr>
                <a:srgbClr val="000000"/>
              </a:buClr>
              <a:buSzTx/>
              <a:buFont typeface="Wingdings 3" panose="05040102010807070707" pitchFamily="18" charset="2"/>
              <a:buChar char=""/>
              <a:tabLst/>
              <a:defRPr sz="1200" b="0" kern="0">
                <a:solidFill>
                  <a:srgbClr val="000000"/>
                </a:solidFill>
                <a:cs typeface="Calibri" pitchFamily="34" charset="0"/>
              </a:defRPr>
            </a:lvl1pPr>
            <a:lvl2pPr marL="1588" fontAlgn="base">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r>
              <a:rPr lang="en-US" dirty="0"/>
              <a:t>Restricted to 49% Net debt / Total Enterprise Value</a:t>
            </a:r>
          </a:p>
        </p:txBody>
      </p:sp>
      <p:sp>
        <p:nvSpPr>
          <p:cNvPr id="36" name="Text Placeholder 2">
            <a:extLst>
              <a:ext uri="{FF2B5EF4-FFF2-40B4-BE49-F238E27FC236}">
                <a16:creationId xmlns:a16="http://schemas.microsoft.com/office/drawing/2014/main" id="{85F7298E-8A56-4352-8E4F-7B7FA63C3D7A}"/>
              </a:ext>
            </a:extLst>
          </p:cNvPr>
          <p:cNvSpPr txBox="1">
            <a:spLocks/>
          </p:cNvSpPr>
          <p:nvPr>
            <p:custDataLst>
              <p:tags r:id="rId30"/>
            </p:custDataLst>
          </p:nvPr>
        </p:nvSpPr>
        <p:spPr bwMode="auto">
          <a:xfrm>
            <a:off x="4465633" y="4850088"/>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6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No restrictions</a:t>
            </a:r>
          </a:p>
        </p:txBody>
      </p:sp>
      <p:sp>
        <p:nvSpPr>
          <p:cNvPr id="37" name="Text Placeholder 2">
            <a:extLst>
              <a:ext uri="{FF2B5EF4-FFF2-40B4-BE49-F238E27FC236}">
                <a16:creationId xmlns:a16="http://schemas.microsoft.com/office/drawing/2014/main" id="{C0236679-8B3B-4C0B-B8D4-6E3994BB6B8D}"/>
              </a:ext>
            </a:extLst>
          </p:cNvPr>
          <p:cNvSpPr txBox="1">
            <a:spLocks/>
          </p:cNvSpPr>
          <p:nvPr>
            <p:custDataLst>
              <p:tags r:id="rId31"/>
            </p:custDataLst>
          </p:nvPr>
        </p:nvSpPr>
        <p:spPr bwMode="auto">
          <a:xfrm>
            <a:off x="6812316" y="4850088"/>
            <a:ext cx="2286000" cy="457200"/>
          </a:xfrm>
          <a:prstGeom prst="rect">
            <a:avLst/>
          </a:prstGeom>
          <a:solidFill>
            <a:srgbClr val="EAEAEA"/>
          </a:solidFill>
          <a:ln>
            <a:noFill/>
          </a:ln>
          <a:effectLst/>
        </p:spPr>
        <p:txBody>
          <a:bodyPr vert="horz" wrap="square" lIns="27432" tIns="27432" rIns="27432" bIns="27432" numCol="1" anchor="ctr" anchorCtr="0" compatLnSpc="1">
            <a:prstTxWarp prst="textNoShape">
              <a:avLst/>
            </a:prstTxWarp>
          </a:bodyPr>
          <a:lstStyle>
            <a:lvl1pPr algn="ctr" rtl="0" eaLnBrk="1" fontAlgn="base" hangingPunct="1">
              <a:spcBef>
                <a:spcPct val="100000"/>
              </a:spcBef>
              <a:spcAft>
                <a:spcPct val="20000"/>
              </a:spcAft>
              <a:defRPr sz="1400" b="1">
                <a:solidFill>
                  <a:srgbClr val="FFFFFF"/>
                </a:solidFill>
                <a:latin typeface="+mj-lt"/>
                <a:ea typeface="+mn-ea"/>
                <a:cs typeface="Calibri" pitchFamily="34" charset="0"/>
              </a:defRPr>
            </a:lvl1pPr>
            <a:lvl2pPr marL="1588" algn="l" rtl="0" eaLnBrk="1" fontAlgn="base" hangingPunct="1">
              <a:spcBef>
                <a:spcPct val="40000"/>
              </a:spcBef>
              <a:spcAft>
                <a:spcPct val="0"/>
              </a:spcAft>
              <a:buClr>
                <a:schemeClr val="tx2"/>
              </a:buClr>
              <a:buFont typeface="Wingdings 3" pitchFamily="18" charset="2"/>
              <a:defRPr sz="1600">
                <a:solidFill>
                  <a:schemeClr val="bg2"/>
                </a:solidFill>
                <a:latin typeface="+mj-lt"/>
                <a:cs typeface="Calibri" pitchFamily="34" charset="0"/>
              </a:defRPr>
            </a:lvl2pPr>
            <a:lvl3pPr marL="230188" indent="-227013" algn="l" rtl="0" eaLnBrk="1" fontAlgn="base" hangingPunct="1">
              <a:spcBef>
                <a:spcPct val="40000"/>
              </a:spcBef>
              <a:spcAft>
                <a:spcPct val="0"/>
              </a:spcAft>
              <a:buClr>
                <a:srgbClr val="0098C3"/>
              </a:buClr>
              <a:buSzPct val="90000"/>
              <a:buFont typeface="Wingdings 3" pitchFamily="18" charset="2"/>
              <a:buChar char=""/>
              <a:defRPr sz="1600">
                <a:solidFill>
                  <a:schemeClr val="bg2"/>
                </a:solidFill>
                <a:latin typeface="+mj-lt"/>
                <a:cs typeface="Calibri" pitchFamily="34" charset="0"/>
              </a:defRPr>
            </a:lvl3pPr>
            <a:lvl4pPr marL="460375" indent="-228600" algn="l" rtl="0" eaLnBrk="1" fontAlgn="base" hangingPunct="1">
              <a:spcBef>
                <a:spcPct val="20000"/>
              </a:spcBef>
              <a:spcAft>
                <a:spcPct val="0"/>
              </a:spcAft>
              <a:buClr>
                <a:srgbClr val="0098C3"/>
              </a:buClr>
              <a:buSzPct val="90000"/>
              <a:buFont typeface="Calibri" pitchFamily="34" charset="0"/>
              <a:buChar char="•"/>
              <a:defRPr sz="1600">
                <a:solidFill>
                  <a:schemeClr val="bg2"/>
                </a:solidFill>
                <a:latin typeface="+mj-lt"/>
                <a:cs typeface="Calibri" pitchFamily="34" charset="0"/>
              </a:defRPr>
            </a:lvl4pPr>
            <a:lvl5pPr marL="690563" indent="-228600" algn="l" rtl="0" eaLnBrk="1" fontAlgn="base" hangingPunct="1">
              <a:spcBef>
                <a:spcPct val="20000"/>
              </a:spcBef>
              <a:spcAft>
                <a:spcPct val="0"/>
              </a:spcAft>
              <a:buClr>
                <a:srgbClr val="0098C3"/>
              </a:buClr>
              <a:buFont typeface="Calibri" pitchFamily="34" charset="0"/>
              <a:buChar char="–"/>
              <a:defRPr sz="1600">
                <a:solidFill>
                  <a:schemeClr val="bg2"/>
                </a:solidFill>
                <a:latin typeface="+mj-lt"/>
                <a:cs typeface="Calibri" pitchFamily="34" charset="0"/>
              </a:defRPr>
            </a:lvl5pPr>
            <a:lvl6pPr marL="11477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6pPr>
            <a:lvl7pPr marL="16049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7pPr>
            <a:lvl8pPr marL="20621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8pPr>
            <a:lvl9pPr marL="2519363" indent="-228600" algn="l" rtl="0" eaLnBrk="1" fontAlgn="base" hangingPunct="1">
              <a:spcBef>
                <a:spcPct val="20000"/>
              </a:spcBef>
              <a:spcAft>
                <a:spcPct val="0"/>
              </a:spcAft>
              <a:buClr>
                <a:srgbClr val="0098C3"/>
              </a:buClr>
              <a:buFont typeface="Calibri" pitchFamily="34" charset="0"/>
              <a:buChar char="–"/>
              <a:defRPr sz="1600">
                <a:solidFill>
                  <a:schemeClr val="tx1"/>
                </a:solidFill>
                <a:latin typeface="+mn-lt"/>
              </a:defRPr>
            </a:lvl9pPr>
          </a:lstStyle>
          <a:p>
            <a:pPr marL="228600" indent="-228600" algn="l">
              <a:spcBef>
                <a:spcPts val="500"/>
              </a:spcBef>
              <a:spcAft>
                <a:spcPts val="0"/>
              </a:spcAft>
              <a:buClr>
                <a:srgbClr val="000000"/>
              </a:buClr>
              <a:buFont typeface="Wingdings 3" panose="05040102010807070707" pitchFamily="18" charset="2"/>
              <a:buChar char=""/>
              <a:defRPr/>
            </a:pPr>
            <a:r>
              <a:rPr lang="en-US" sz="1200" b="0" kern="0" dirty="0">
                <a:solidFill>
                  <a:srgbClr val="000000"/>
                </a:solidFill>
                <a:latin typeface="+mn-lt"/>
              </a:rPr>
              <a:t>No restrictions</a:t>
            </a:r>
          </a:p>
        </p:txBody>
      </p:sp>
      <p:pic>
        <p:nvPicPr>
          <p:cNvPr id="38" name="Picture 3"/>
          <p:cNvPicPr/>
          <p:nvPr/>
        </p:nvPicPr>
        <p:blipFill>
          <a:blip r:embed="rId33"/>
          <a:stretch/>
        </p:blipFill>
        <p:spPr>
          <a:xfrm>
            <a:off x="0" y="27180"/>
            <a:ext cx="1029600" cy="803880"/>
          </a:xfrm>
          <a:prstGeom prst="rect">
            <a:avLst/>
          </a:prstGeom>
          <a:ln>
            <a:noFill/>
          </a:ln>
        </p:spPr>
      </p:pic>
    </p:spTree>
    <p:extLst>
      <p:ext uri="{BB962C8B-B14F-4D97-AF65-F5344CB8AC3E}">
        <p14:creationId xmlns:p14="http://schemas.microsoft.com/office/powerpoint/2010/main" val="101889440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800" b="1" spc="-1" dirty="0">
                <a:solidFill>
                  <a:srgbClr val="000000"/>
                </a:solidFill>
                <a:ea typeface="Arial"/>
              </a:rPr>
              <a:t>What Assets Can a REIT Own?</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11</a:t>
            </a:r>
            <a:endParaRPr lang="en-IN" sz="1000" b="0" strike="noStrike" spc="-1" dirty="0">
              <a:latin typeface="Arial"/>
            </a:endParaRPr>
          </a:p>
        </p:txBody>
      </p:sp>
      <p:sp>
        <p:nvSpPr>
          <p:cNvPr id="5" name="Rectangle 4">
            <a:extLst>
              <a:ext uri="{FF2B5EF4-FFF2-40B4-BE49-F238E27FC236}">
                <a16:creationId xmlns:a16="http://schemas.microsoft.com/office/drawing/2014/main" id="{48762736-9B5D-43D3-9CE6-8BCE73011AE4}"/>
              </a:ext>
            </a:extLst>
          </p:cNvPr>
          <p:cNvSpPr/>
          <p:nvPr/>
        </p:nvSpPr>
        <p:spPr bwMode="auto">
          <a:xfrm>
            <a:off x="792650" y="1627532"/>
            <a:ext cx="2551176" cy="2112437"/>
          </a:xfrm>
          <a:prstGeom prst="rect">
            <a:avLst/>
          </a:prstGeom>
          <a:solidFill>
            <a:srgbClr val="00B050"/>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Rental income</a:t>
            </a:r>
          </a:p>
          <a:p>
            <a:pPr marL="1270" lvl="2" algn="ctr" fontAlgn="base">
              <a:spcBef>
                <a:spcPts val="800"/>
              </a:spcBef>
              <a:spcAft>
                <a:spcPts val="800"/>
              </a:spcAft>
              <a:buSzPct val="90000"/>
              <a:defRPr/>
            </a:pPr>
            <a:r>
              <a:rPr lang="en-US" sz="1400" b="1" i="1" dirty="0">
                <a:solidFill>
                  <a:schemeClr val="bg1"/>
                </a:solidFill>
                <a:latin typeface="+mj-lt"/>
              </a:rPr>
              <a:t>earning real estate projects</a:t>
            </a:r>
          </a:p>
        </p:txBody>
      </p:sp>
      <p:sp>
        <p:nvSpPr>
          <p:cNvPr id="7" name="Rectangle 6">
            <a:extLst>
              <a:ext uri="{FF2B5EF4-FFF2-40B4-BE49-F238E27FC236}">
                <a16:creationId xmlns:a16="http://schemas.microsoft.com/office/drawing/2014/main" id="{BF61A0CA-4B35-4A39-A94A-4AD4D5F87019}"/>
              </a:ext>
            </a:extLst>
          </p:cNvPr>
          <p:cNvSpPr/>
          <p:nvPr/>
        </p:nvSpPr>
        <p:spPr bwMode="auto">
          <a:xfrm>
            <a:off x="3677413" y="1627532"/>
            <a:ext cx="2551176" cy="2112437"/>
          </a:xfrm>
          <a:prstGeom prst="rect">
            <a:avLst/>
          </a:prstGeom>
          <a:solidFill>
            <a:srgbClr val="00B050"/>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buSzPct val="90000"/>
              <a:defRPr/>
            </a:pPr>
            <a:r>
              <a:rPr lang="en-US" sz="2400" b="1" dirty="0">
                <a:solidFill>
                  <a:schemeClr val="bg1"/>
                </a:solidFill>
                <a:latin typeface="+mj-lt"/>
              </a:rPr>
              <a:t>Commercial</a:t>
            </a:r>
          </a:p>
          <a:p>
            <a:pPr marL="1270" lvl="2" algn="ctr" fontAlgn="base">
              <a:buSzPct val="90000"/>
              <a:defRPr/>
            </a:pPr>
            <a:r>
              <a:rPr lang="en-US" sz="2400" b="1" dirty="0">
                <a:solidFill>
                  <a:schemeClr val="bg1"/>
                </a:solidFill>
                <a:latin typeface="+mj-lt"/>
              </a:rPr>
              <a:t>Sectors</a:t>
            </a:r>
          </a:p>
          <a:p>
            <a:pPr marL="1270" lvl="2" algn="ctr" fontAlgn="base">
              <a:spcBef>
                <a:spcPts val="800"/>
              </a:spcBef>
              <a:spcAft>
                <a:spcPts val="800"/>
              </a:spcAft>
              <a:buSzPct val="90000"/>
              <a:defRPr/>
            </a:pPr>
            <a:r>
              <a:rPr lang="en-US" sz="1400" b="1" i="1" dirty="0">
                <a:solidFill>
                  <a:schemeClr val="bg1"/>
                </a:solidFill>
                <a:latin typeface="+mj-lt"/>
              </a:rPr>
              <a:t>Offices, hotels, retail, industrial, healthcare</a:t>
            </a:r>
          </a:p>
        </p:txBody>
      </p:sp>
      <p:sp>
        <p:nvSpPr>
          <p:cNvPr id="8" name="Rectangle 7">
            <a:extLst>
              <a:ext uri="{FF2B5EF4-FFF2-40B4-BE49-F238E27FC236}">
                <a16:creationId xmlns:a16="http://schemas.microsoft.com/office/drawing/2014/main" id="{AA3C1817-1031-4F59-BAFB-AA0AA18E0DC8}"/>
              </a:ext>
            </a:extLst>
          </p:cNvPr>
          <p:cNvSpPr/>
          <p:nvPr/>
        </p:nvSpPr>
        <p:spPr bwMode="auto">
          <a:xfrm>
            <a:off x="6562176" y="1627532"/>
            <a:ext cx="2551176" cy="2112437"/>
          </a:xfrm>
          <a:prstGeom prst="rect">
            <a:avLst/>
          </a:prstGeom>
          <a:solidFill>
            <a:srgbClr val="FF0000"/>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endParaRPr lang="en-US" sz="2400" b="1" dirty="0">
              <a:solidFill>
                <a:schemeClr val="bg1"/>
              </a:solidFill>
            </a:endParaRPr>
          </a:p>
          <a:p>
            <a:pPr marL="1270" lvl="2" algn="ctr" fontAlgn="base">
              <a:spcBef>
                <a:spcPts val="800"/>
              </a:spcBef>
              <a:spcAft>
                <a:spcPts val="800"/>
              </a:spcAft>
              <a:buSzPct val="90000"/>
              <a:defRPr/>
            </a:pPr>
            <a:r>
              <a:rPr lang="en-US" sz="2400" b="1" dirty="0">
                <a:solidFill>
                  <a:schemeClr val="bg1"/>
                </a:solidFill>
              </a:rPr>
              <a:t>NOT PERMITTED</a:t>
            </a:r>
            <a:endParaRPr lang="en-US" sz="1400" b="1" i="1" dirty="0">
              <a:solidFill>
                <a:schemeClr val="bg1"/>
              </a:solidFill>
              <a:latin typeface="Arial" panose="020B0604020202020204"/>
            </a:endParaRPr>
          </a:p>
          <a:p>
            <a:pPr marL="1270" lvl="2" algn="ctr" defTabSz="457200" fontAlgn="base">
              <a:spcBef>
                <a:spcPts val="800"/>
              </a:spcBef>
              <a:spcAft>
                <a:spcPts val="800"/>
              </a:spcAft>
              <a:buSzPct val="90000"/>
              <a:defRPr/>
            </a:pPr>
            <a:r>
              <a:rPr lang="en-US" sz="1400" b="1" i="1" dirty="0">
                <a:solidFill>
                  <a:schemeClr val="bg1"/>
                </a:solidFill>
                <a:latin typeface="Arial" panose="020B0604020202020204"/>
              </a:rPr>
              <a:t>Residential (houses, apartments)</a:t>
            </a:r>
          </a:p>
          <a:p>
            <a:pPr marL="1270" lvl="2" algn="ctr" defTabSz="457200" fontAlgn="base">
              <a:spcBef>
                <a:spcPts val="800"/>
              </a:spcBef>
              <a:spcAft>
                <a:spcPts val="800"/>
              </a:spcAft>
              <a:buSzPct val="90000"/>
              <a:defRPr/>
            </a:pPr>
            <a:r>
              <a:rPr lang="en-US" sz="1400" b="1" i="1" dirty="0">
                <a:solidFill>
                  <a:schemeClr val="bg1"/>
                </a:solidFill>
                <a:latin typeface="Arial" panose="020B0604020202020204"/>
              </a:rPr>
              <a:t>Speculative landbank</a:t>
            </a:r>
          </a:p>
          <a:p>
            <a:pPr marL="1270" lvl="2" algn="ctr" defTabSz="457200" fontAlgn="base">
              <a:spcBef>
                <a:spcPts val="800"/>
              </a:spcBef>
              <a:spcAft>
                <a:spcPts val="800"/>
              </a:spcAft>
              <a:buSzPct val="90000"/>
              <a:defRPr/>
            </a:pPr>
            <a:endParaRPr lang="en-US" sz="1400" b="1" i="1" dirty="0">
              <a:solidFill>
                <a:schemeClr val="bg1"/>
              </a:solidFill>
              <a:latin typeface="Arial" panose="020B0604020202020204"/>
            </a:endParaRPr>
          </a:p>
        </p:txBody>
      </p:sp>
      <p:sp>
        <p:nvSpPr>
          <p:cNvPr id="9" name="Rectangle 8">
            <a:extLst>
              <a:ext uri="{FF2B5EF4-FFF2-40B4-BE49-F238E27FC236}">
                <a16:creationId xmlns:a16="http://schemas.microsoft.com/office/drawing/2014/main" id="{4A5DFC26-8AB8-4838-B603-C2FC965A4191}"/>
              </a:ext>
            </a:extLst>
          </p:cNvPr>
          <p:cNvSpPr/>
          <p:nvPr/>
        </p:nvSpPr>
        <p:spPr bwMode="auto">
          <a:xfrm>
            <a:off x="792650" y="3991435"/>
            <a:ext cx="2551176" cy="2112437"/>
          </a:xfrm>
          <a:prstGeom prst="rect">
            <a:avLst/>
          </a:prstGeom>
          <a:solidFill>
            <a:srgbClr val="660046"/>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Min. 80% </a:t>
            </a:r>
          </a:p>
          <a:p>
            <a:pPr marL="1270" lvl="2" algn="ctr" fontAlgn="base">
              <a:spcBef>
                <a:spcPts val="800"/>
              </a:spcBef>
              <a:spcAft>
                <a:spcPts val="800"/>
              </a:spcAft>
              <a:buSzPct val="90000"/>
              <a:defRPr/>
            </a:pPr>
            <a:r>
              <a:rPr lang="en-US" sz="1400" b="1" i="1" dirty="0">
                <a:solidFill>
                  <a:schemeClr val="bg1"/>
                </a:solidFill>
                <a:latin typeface="+mj-lt"/>
              </a:rPr>
              <a:t>completed &amp; income producing assets</a:t>
            </a:r>
          </a:p>
          <a:p>
            <a:pPr marL="1270" lvl="2" algn="ctr" fontAlgn="base">
              <a:spcBef>
                <a:spcPts val="800"/>
              </a:spcBef>
              <a:spcAft>
                <a:spcPts val="800"/>
              </a:spcAft>
              <a:buSzPct val="90000"/>
              <a:defRPr/>
            </a:pPr>
            <a:endParaRPr lang="en-US" sz="1400" b="1" i="1" dirty="0">
              <a:solidFill>
                <a:schemeClr val="bg1"/>
              </a:solidFill>
              <a:latin typeface="+mj-lt"/>
            </a:endParaRPr>
          </a:p>
        </p:txBody>
      </p:sp>
      <p:sp>
        <p:nvSpPr>
          <p:cNvPr id="10" name="Rectangle 9">
            <a:extLst>
              <a:ext uri="{FF2B5EF4-FFF2-40B4-BE49-F238E27FC236}">
                <a16:creationId xmlns:a16="http://schemas.microsoft.com/office/drawing/2014/main" id="{2DEC230F-20EB-4342-B8DD-91A5DD565E77}"/>
              </a:ext>
            </a:extLst>
          </p:cNvPr>
          <p:cNvSpPr/>
          <p:nvPr/>
        </p:nvSpPr>
        <p:spPr bwMode="auto">
          <a:xfrm>
            <a:off x="3677414" y="3991435"/>
            <a:ext cx="2551176" cy="2112437"/>
          </a:xfrm>
          <a:prstGeom prst="rect">
            <a:avLst/>
          </a:prstGeom>
          <a:solidFill>
            <a:srgbClr val="646464"/>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Max. 20% </a:t>
            </a:r>
          </a:p>
          <a:p>
            <a:pPr marL="1270" lvl="2" algn="ctr" fontAlgn="base">
              <a:spcBef>
                <a:spcPts val="800"/>
              </a:spcBef>
              <a:spcAft>
                <a:spcPts val="800"/>
              </a:spcAft>
              <a:buSzPct val="90000"/>
              <a:defRPr/>
            </a:pPr>
            <a:r>
              <a:rPr lang="en-US" sz="1400" b="1" i="1" dirty="0">
                <a:solidFill>
                  <a:schemeClr val="bg1"/>
                </a:solidFill>
                <a:latin typeface="+mj-lt"/>
              </a:rPr>
              <a:t>under-construction assets</a:t>
            </a:r>
          </a:p>
        </p:txBody>
      </p:sp>
      <p:sp>
        <p:nvSpPr>
          <p:cNvPr id="11" name="Rectangle 10">
            <a:extLst>
              <a:ext uri="{FF2B5EF4-FFF2-40B4-BE49-F238E27FC236}">
                <a16:creationId xmlns:a16="http://schemas.microsoft.com/office/drawing/2014/main" id="{BC777221-C8F2-4804-B632-29B3CD2C8CA6}"/>
              </a:ext>
            </a:extLst>
          </p:cNvPr>
          <p:cNvSpPr/>
          <p:nvPr/>
        </p:nvSpPr>
        <p:spPr bwMode="auto">
          <a:xfrm>
            <a:off x="6562178" y="3991435"/>
            <a:ext cx="2551176" cy="2112437"/>
          </a:xfrm>
          <a:prstGeom prst="rect">
            <a:avLst/>
          </a:prstGeom>
          <a:noFill/>
          <a:ln w="28575" cap="flat" cmpd="sng" algn="ctr">
            <a:solidFill>
              <a:schemeClr val="tx1"/>
            </a:solidFill>
            <a:prstDash val="dash"/>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rgbClr val="FF0000"/>
                </a:solidFill>
                <a:latin typeface="+mj-lt"/>
              </a:rPr>
              <a:t>Leverage  Restrictions </a:t>
            </a:r>
          </a:p>
          <a:p>
            <a:pPr marL="1270" lvl="2" algn="ctr" fontAlgn="base">
              <a:spcBef>
                <a:spcPts val="400"/>
              </a:spcBef>
              <a:spcAft>
                <a:spcPts val="400"/>
              </a:spcAft>
              <a:buSzPct val="90000"/>
              <a:defRPr/>
            </a:pPr>
            <a:r>
              <a:rPr lang="en-US" sz="1400" b="1" i="1" dirty="0">
                <a:solidFill>
                  <a:srgbClr val="FF0000"/>
                </a:solidFill>
                <a:latin typeface="+mj-lt"/>
              </a:rPr>
              <a:t>Unitholder approval needed for Debt to Capitalization above 25%</a:t>
            </a:r>
          </a:p>
          <a:p>
            <a:pPr marL="1270" lvl="2" algn="ctr" fontAlgn="base">
              <a:spcBef>
                <a:spcPts val="400"/>
              </a:spcBef>
              <a:spcAft>
                <a:spcPts val="400"/>
              </a:spcAft>
              <a:buSzPct val="90000"/>
              <a:defRPr/>
            </a:pPr>
            <a:r>
              <a:rPr lang="en-US" sz="1400" b="1" dirty="0">
                <a:solidFill>
                  <a:srgbClr val="FF0000"/>
                </a:solidFill>
                <a:latin typeface="+mj-lt"/>
              </a:rPr>
              <a:t>Debt to Capitalization capped at 49%</a:t>
            </a:r>
          </a:p>
        </p:txBody>
      </p:sp>
      <p:pic>
        <p:nvPicPr>
          <p:cNvPr id="12"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9661375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83636" y="19472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600" b="1" spc="-1" dirty="0">
                <a:solidFill>
                  <a:srgbClr val="000000"/>
                </a:solidFill>
                <a:ea typeface="Arial"/>
              </a:rPr>
              <a:t>How do REITs Generate </a:t>
            </a:r>
            <a:endParaRPr lang="en-US" sz="2600" b="1" spc="-1" dirty="0" smtClean="0">
              <a:solidFill>
                <a:srgbClr val="000000"/>
              </a:solidFill>
              <a:ea typeface="Arial"/>
            </a:endParaRPr>
          </a:p>
          <a:p>
            <a:pPr algn="ctr">
              <a:lnSpc>
                <a:spcPct val="93000"/>
              </a:lnSpc>
            </a:pPr>
            <a:r>
              <a:rPr lang="en-US" sz="2600" b="1" spc="-1" dirty="0" smtClean="0">
                <a:solidFill>
                  <a:srgbClr val="000000"/>
                </a:solidFill>
                <a:ea typeface="Arial"/>
              </a:rPr>
              <a:t>and </a:t>
            </a:r>
            <a:r>
              <a:rPr lang="en-US" sz="2600" b="1" spc="-1" dirty="0">
                <a:solidFill>
                  <a:srgbClr val="000000"/>
                </a:solidFill>
                <a:ea typeface="Arial"/>
              </a:rPr>
              <a:t>Distribute Income?</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12</a:t>
            </a:r>
            <a:endParaRPr lang="en-IN" sz="1000" b="0" strike="noStrike" spc="-1" dirty="0">
              <a:latin typeface="Arial"/>
            </a:endParaRPr>
          </a:p>
        </p:txBody>
      </p:sp>
      <p:sp>
        <p:nvSpPr>
          <p:cNvPr id="38" name="Rectangle 37">
            <a:extLst>
              <a:ext uri="{FF2B5EF4-FFF2-40B4-BE49-F238E27FC236}">
                <a16:creationId xmlns:a16="http://schemas.microsoft.com/office/drawing/2014/main" id="{8028BE90-42CC-4091-B36B-E860FB9B96D1}"/>
              </a:ext>
            </a:extLst>
          </p:cNvPr>
          <p:cNvSpPr/>
          <p:nvPr/>
        </p:nvSpPr>
        <p:spPr bwMode="auto">
          <a:xfrm>
            <a:off x="813002" y="1163784"/>
            <a:ext cx="8259647" cy="731520"/>
          </a:xfrm>
          <a:prstGeom prst="rect">
            <a:avLst/>
          </a:prstGeom>
          <a:solidFill>
            <a:srgbClr val="0098C3"/>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600"/>
              </a:spcBef>
              <a:spcAft>
                <a:spcPts val="600"/>
              </a:spcAft>
              <a:buSzPct val="90000"/>
              <a:defRPr/>
            </a:pPr>
            <a:r>
              <a:rPr lang="en-US" sz="1400" b="1" dirty="0">
                <a:solidFill>
                  <a:schemeClr val="bg1"/>
                </a:solidFill>
                <a:latin typeface="+mj-lt"/>
              </a:rPr>
              <a:t>Rental income is generated from underlying real estate assets held in the portfolio</a:t>
            </a:r>
          </a:p>
        </p:txBody>
      </p:sp>
      <p:sp>
        <p:nvSpPr>
          <p:cNvPr id="39" name="Rectangle 38">
            <a:extLst>
              <a:ext uri="{FF2B5EF4-FFF2-40B4-BE49-F238E27FC236}">
                <a16:creationId xmlns:a16="http://schemas.microsoft.com/office/drawing/2014/main" id="{B4E8C0F3-66FE-4D30-99EB-227A172C2E42}"/>
              </a:ext>
            </a:extLst>
          </p:cNvPr>
          <p:cNvSpPr/>
          <p:nvPr/>
        </p:nvSpPr>
        <p:spPr bwMode="auto">
          <a:xfrm>
            <a:off x="2371726" y="2208508"/>
            <a:ext cx="6700923" cy="731520"/>
          </a:xfrm>
          <a:prstGeom prst="rect">
            <a:avLst/>
          </a:prstGeom>
          <a:solidFill>
            <a:srgbClr val="EAEAEA"/>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23520" lvl="2" indent="-222250" algn="just" fontAlgn="base">
              <a:spcBef>
                <a:spcPts val="600"/>
              </a:spcBef>
              <a:spcAft>
                <a:spcPts val="600"/>
              </a:spcAft>
              <a:buSzPct val="90000"/>
              <a:buFont typeface="Wingdings 3" pitchFamily="18" charset="2"/>
              <a:buChar char=""/>
              <a:defRPr/>
            </a:pPr>
            <a:r>
              <a:rPr lang="en-US" sz="1400" b="1" kern="0" dirty="0">
                <a:solidFill>
                  <a:sysClr val="windowText" lastClr="000000"/>
                </a:solidFill>
                <a:latin typeface="Arial"/>
                <a:cs typeface="Arial"/>
              </a:rPr>
              <a:t>High-quality institutional grade commercial properties in key metro cities attract premium rentals</a:t>
            </a:r>
          </a:p>
        </p:txBody>
      </p:sp>
      <p:sp>
        <p:nvSpPr>
          <p:cNvPr id="40" name="Content Placeholder 3">
            <a:extLst>
              <a:ext uri="{FF2B5EF4-FFF2-40B4-BE49-F238E27FC236}">
                <a16:creationId xmlns:a16="http://schemas.microsoft.com/office/drawing/2014/main" id="{1A04971B-B522-4EA6-A2D8-67D66902C1FB}"/>
              </a:ext>
            </a:extLst>
          </p:cNvPr>
          <p:cNvSpPr txBox="1">
            <a:spLocks/>
          </p:cNvSpPr>
          <p:nvPr>
            <p:custDataLst>
              <p:tags r:id="rId1"/>
            </p:custDataLst>
          </p:nvPr>
        </p:nvSpPr>
        <p:spPr bwMode="auto">
          <a:xfrm>
            <a:off x="813001" y="2221192"/>
            <a:ext cx="1463474" cy="718837"/>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defRPr/>
            </a:pPr>
            <a:r>
              <a:rPr lang="en-US" sz="1400" dirty="0">
                <a:solidFill>
                  <a:schemeClr val="bg1"/>
                </a:solidFill>
                <a:latin typeface="+mn-lt"/>
              </a:rPr>
              <a:t>Asset Quality</a:t>
            </a:r>
          </a:p>
        </p:txBody>
      </p:sp>
      <p:sp>
        <p:nvSpPr>
          <p:cNvPr id="41" name="Content Placeholder 3">
            <a:extLst>
              <a:ext uri="{FF2B5EF4-FFF2-40B4-BE49-F238E27FC236}">
                <a16:creationId xmlns:a16="http://schemas.microsoft.com/office/drawing/2014/main" id="{27992D48-DBDE-44C5-B8E8-CF68F28EA0DF}"/>
              </a:ext>
            </a:extLst>
          </p:cNvPr>
          <p:cNvSpPr txBox="1">
            <a:spLocks/>
          </p:cNvSpPr>
          <p:nvPr>
            <p:custDataLst>
              <p:tags r:id="rId2"/>
            </p:custDataLst>
          </p:nvPr>
        </p:nvSpPr>
        <p:spPr bwMode="auto">
          <a:xfrm>
            <a:off x="813001" y="3278599"/>
            <a:ext cx="1463474" cy="718837"/>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defRPr/>
            </a:pPr>
            <a:r>
              <a:rPr lang="en-US" sz="1400" dirty="0">
                <a:solidFill>
                  <a:schemeClr val="bg1"/>
                </a:solidFill>
                <a:latin typeface="+mn-lt"/>
              </a:rPr>
              <a:t>Tenant Quality</a:t>
            </a:r>
          </a:p>
        </p:txBody>
      </p:sp>
      <p:sp>
        <p:nvSpPr>
          <p:cNvPr id="42" name="Rectangle 41">
            <a:extLst>
              <a:ext uri="{FF2B5EF4-FFF2-40B4-BE49-F238E27FC236}">
                <a16:creationId xmlns:a16="http://schemas.microsoft.com/office/drawing/2014/main" id="{0120C7F6-7B07-4A39-9BB6-9AA4B463975D}"/>
              </a:ext>
            </a:extLst>
          </p:cNvPr>
          <p:cNvSpPr/>
          <p:nvPr/>
        </p:nvSpPr>
        <p:spPr bwMode="auto">
          <a:xfrm>
            <a:off x="2371726" y="3265915"/>
            <a:ext cx="6700923" cy="731520"/>
          </a:xfrm>
          <a:prstGeom prst="rect">
            <a:avLst/>
          </a:prstGeom>
          <a:solidFill>
            <a:srgbClr val="EAEAEA"/>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23520" lvl="2" indent="-222250" algn="just" fontAlgn="base">
              <a:spcBef>
                <a:spcPts val="600"/>
              </a:spcBef>
              <a:spcAft>
                <a:spcPts val="600"/>
              </a:spcAft>
              <a:buSzPct val="90000"/>
              <a:buFont typeface="Wingdings 3" pitchFamily="18" charset="2"/>
              <a:buChar char=""/>
              <a:defRPr/>
            </a:pPr>
            <a:r>
              <a:rPr lang="en-US" sz="1400" b="1" kern="0" dirty="0">
                <a:solidFill>
                  <a:sysClr val="windowText" lastClr="000000"/>
                </a:solidFill>
                <a:latin typeface="Arial"/>
                <a:cs typeface="Arial"/>
              </a:rPr>
              <a:t>Diversified and high-credit quality </a:t>
            </a:r>
            <a:r>
              <a:rPr lang="en-US" sz="1400" b="1" kern="0" dirty="0" smtClean="0">
                <a:solidFill>
                  <a:sysClr val="windowText" lastClr="000000"/>
                </a:solidFill>
                <a:latin typeface="Arial"/>
                <a:cs typeface="Arial"/>
              </a:rPr>
              <a:t>tenants generally pay </a:t>
            </a:r>
            <a:r>
              <a:rPr lang="en-US" sz="1400" b="1" kern="0" dirty="0">
                <a:solidFill>
                  <a:sysClr val="windowText" lastClr="000000"/>
                </a:solidFill>
                <a:latin typeface="Arial"/>
                <a:cs typeface="Arial"/>
              </a:rPr>
              <a:t>rentals on time</a:t>
            </a:r>
          </a:p>
        </p:txBody>
      </p:sp>
      <p:sp>
        <p:nvSpPr>
          <p:cNvPr id="43" name="Content Placeholder 3">
            <a:extLst>
              <a:ext uri="{FF2B5EF4-FFF2-40B4-BE49-F238E27FC236}">
                <a16:creationId xmlns:a16="http://schemas.microsoft.com/office/drawing/2014/main" id="{09F0C9E4-3BE5-4DEF-A133-4AB1AF1C3023}"/>
              </a:ext>
            </a:extLst>
          </p:cNvPr>
          <p:cNvSpPr txBox="1">
            <a:spLocks/>
          </p:cNvSpPr>
          <p:nvPr>
            <p:custDataLst>
              <p:tags r:id="rId3"/>
            </p:custDataLst>
          </p:nvPr>
        </p:nvSpPr>
        <p:spPr bwMode="auto">
          <a:xfrm>
            <a:off x="813001" y="4336005"/>
            <a:ext cx="1463474" cy="718837"/>
          </a:xfrm>
          <a:prstGeom prst="rect">
            <a:avLst/>
          </a:prstGeom>
          <a:solidFill>
            <a:srgbClr val="646464"/>
          </a:solidFill>
          <a:ln>
            <a:noFill/>
          </a:ln>
          <a:effectLst/>
        </p:spPr>
        <p:txBody>
          <a:bodyPr vert="horz" wrap="square" lIns="45720" tIns="45720" rIns="45720" bIns="45720" numCol="1" anchor="ctr" anchorCtr="0" compatLnSpc="1">
            <a:prstTxWarp prst="textNoShape">
              <a:avLst/>
            </a:prstTxWarp>
          </a:bodyPr>
          <a:lstStyle>
            <a:defPPr>
              <a:defRPr lang="en-US"/>
            </a:defPPr>
            <a:lvl1pPr algn="ctr" fontAlgn="base">
              <a:spcBef>
                <a:spcPct val="100000"/>
              </a:spcBef>
              <a:spcAft>
                <a:spcPct val="20000"/>
              </a:spcAft>
              <a:defRPr sz="1100" b="1" kern="0">
                <a:solidFill>
                  <a:srgbClr val="FFFFFF"/>
                </a:solidFill>
                <a:latin typeface="+mj-lt"/>
                <a:cs typeface="Calibri" pitchFamily="34" charset="0"/>
              </a:defRPr>
            </a:lvl1pPr>
            <a:lvl2pPr marL="1588" fontAlgn="base">
              <a:spcBef>
                <a:spcPct val="40000"/>
              </a:spcBef>
              <a:spcAft>
                <a:spcPct val="0"/>
              </a:spcAft>
              <a:buClr>
                <a:schemeClr val="tx2"/>
              </a:buClr>
              <a:buFont typeface="Wingdings 3" pitchFamily="18" charset="2"/>
              <a:defRPr sz="1200">
                <a:solidFill>
                  <a:schemeClr val="bg2"/>
                </a:solidFill>
                <a:latin typeface="+mj-lt"/>
                <a:cs typeface="Calibri" pitchFamily="34" charset="0"/>
              </a:defRPr>
            </a:lvl2pPr>
            <a:lvl3pPr marL="230188" indent="-227013" fontAlgn="base">
              <a:spcBef>
                <a:spcPct val="40000"/>
              </a:spcBef>
              <a:spcAft>
                <a:spcPct val="0"/>
              </a:spcAft>
              <a:buClr>
                <a:srgbClr val="0098C3"/>
              </a:buClr>
              <a:buSzPct val="90000"/>
              <a:buFont typeface="Wingdings 3" pitchFamily="18" charset="2"/>
              <a:buChar char=""/>
              <a:defRPr sz="1200">
                <a:solidFill>
                  <a:schemeClr val="bg2"/>
                </a:solidFill>
                <a:latin typeface="+mj-lt"/>
                <a:cs typeface="Calibri" pitchFamily="34" charset="0"/>
              </a:defRPr>
            </a:lvl3pPr>
            <a:lvl4pPr marL="460375" indent="-228600" fontAlgn="base">
              <a:spcBef>
                <a:spcPct val="20000"/>
              </a:spcBef>
              <a:spcAft>
                <a:spcPct val="0"/>
              </a:spcAft>
              <a:buClr>
                <a:srgbClr val="0098C3"/>
              </a:buClr>
              <a:buSzPct val="90000"/>
              <a:buFont typeface="Calibri" pitchFamily="34" charset="0"/>
              <a:buChar char="•"/>
              <a:defRPr sz="1200">
                <a:solidFill>
                  <a:schemeClr val="bg2"/>
                </a:solidFill>
                <a:latin typeface="+mj-lt"/>
                <a:cs typeface="Calibri" pitchFamily="34" charset="0"/>
              </a:defRPr>
            </a:lvl4pPr>
            <a:lvl5pPr marL="690563" indent="-228600" fontAlgn="base">
              <a:spcBef>
                <a:spcPct val="20000"/>
              </a:spcBef>
              <a:spcAft>
                <a:spcPct val="0"/>
              </a:spcAft>
              <a:buClr>
                <a:srgbClr val="0098C3"/>
              </a:buClr>
              <a:buFont typeface="Calibri" pitchFamily="34" charset="0"/>
              <a:buChar char="–"/>
              <a:defRPr sz="1200">
                <a:solidFill>
                  <a:schemeClr val="bg2"/>
                </a:solidFill>
                <a:latin typeface="+mj-lt"/>
                <a:cs typeface="Calibri" pitchFamily="34" charset="0"/>
              </a:defRPr>
            </a:lvl5pPr>
            <a:lvl6pPr marL="1147763" indent="-228600" fontAlgn="base">
              <a:spcBef>
                <a:spcPct val="20000"/>
              </a:spcBef>
              <a:spcAft>
                <a:spcPct val="0"/>
              </a:spcAft>
              <a:buClr>
                <a:srgbClr val="0098C3"/>
              </a:buClr>
              <a:buFont typeface="Calibri" pitchFamily="34" charset="0"/>
              <a:buChar char="–"/>
              <a:defRPr sz="1600"/>
            </a:lvl6pPr>
            <a:lvl7pPr marL="1604963" indent="-228600" fontAlgn="base">
              <a:spcBef>
                <a:spcPct val="20000"/>
              </a:spcBef>
              <a:spcAft>
                <a:spcPct val="0"/>
              </a:spcAft>
              <a:buClr>
                <a:srgbClr val="0098C3"/>
              </a:buClr>
              <a:buFont typeface="Calibri" pitchFamily="34" charset="0"/>
              <a:buChar char="–"/>
              <a:defRPr sz="1600"/>
            </a:lvl7pPr>
            <a:lvl8pPr marL="2062163" indent="-228600" fontAlgn="base">
              <a:spcBef>
                <a:spcPct val="20000"/>
              </a:spcBef>
              <a:spcAft>
                <a:spcPct val="0"/>
              </a:spcAft>
              <a:buClr>
                <a:srgbClr val="0098C3"/>
              </a:buClr>
              <a:buFont typeface="Calibri" pitchFamily="34" charset="0"/>
              <a:buChar char="–"/>
              <a:defRPr sz="1600"/>
            </a:lvl8pPr>
            <a:lvl9pPr marL="2519363" indent="-228600" fontAlgn="base">
              <a:spcBef>
                <a:spcPct val="20000"/>
              </a:spcBef>
              <a:spcAft>
                <a:spcPct val="0"/>
              </a:spcAft>
              <a:buClr>
                <a:srgbClr val="0098C3"/>
              </a:buClr>
              <a:buFont typeface="Calibri" pitchFamily="34" charset="0"/>
              <a:buChar char="–"/>
              <a:defRPr sz="1600"/>
            </a:lvl9pPr>
          </a:lstStyle>
          <a:p>
            <a:pPr>
              <a:spcBef>
                <a:spcPts val="0"/>
              </a:spcBef>
              <a:defRPr/>
            </a:pPr>
            <a:r>
              <a:rPr lang="en-US" sz="1400">
                <a:solidFill>
                  <a:schemeClr val="bg1"/>
                </a:solidFill>
                <a:latin typeface="+mn-lt"/>
              </a:rPr>
              <a:t>Lease Term</a:t>
            </a:r>
            <a:endParaRPr lang="en-US" sz="1400" dirty="0">
              <a:solidFill>
                <a:schemeClr val="bg1"/>
              </a:solidFill>
              <a:latin typeface="+mn-lt"/>
            </a:endParaRPr>
          </a:p>
        </p:txBody>
      </p:sp>
      <p:sp>
        <p:nvSpPr>
          <p:cNvPr id="44" name="Rectangle 43">
            <a:extLst>
              <a:ext uri="{FF2B5EF4-FFF2-40B4-BE49-F238E27FC236}">
                <a16:creationId xmlns:a16="http://schemas.microsoft.com/office/drawing/2014/main" id="{E5EAF586-4B8E-482B-A562-60C0E8911A59}"/>
              </a:ext>
            </a:extLst>
          </p:cNvPr>
          <p:cNvSpPr/>
          <p:nvPr/>
        </p:nvSpPr>
        <p:spPr bwMode="auto">
          <a:xfrm>
            <a:off x="2371726" y="4323321"/>
            <a:ext cx="6700923" cy="731520"/>
          </a:xfrm>
          <a:prstGeom prst="rect">
            <a:avLst/>
          </a:prstGeom>
          <a:solidFill>
            <a:srgbClr val="EAEAEA"/>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223520" lvl="2" indent="-222250" algn="just" fontAlgn="base">
              <a:spcBef>
                <a:spcPts val="600"/>
              </a:spcBef>
              <a:spcAft>
                <a:spcPts val="600"/>
              </a:spcAft>
              <a:buSzPct val="90000"/>
              <a:buFont typeface="Wingdings 3" pitchFamily="18" charset="2"/>
              <a:buChar char=""/>
              <a:defRPr/>
            </a:pPr>
            <a:r>
              <a:rPr lang="en-US" sz="1400" b="1" kern="0" dirty="0">
                <a:solidFill>
                  <a:sysClr val="windowText" lastClr="000000"/>
                </a:solidFill>
                <a:latin typeface="Arial"/>
                <a:cs typeface="Arial"/>
              </a:rPr>
              <a:t>Stable cash flows due to long-term nature of lease contracts</a:t>
            </a:r>
          </a:p>
        </p:txBody>
      </p:sp>
      <p:sp>
        <p:nvSpPr>
          <p:cNvPr id="45" name="Rectangle 44">
            <a:extLst>
              <a:ext uri="{FF2B5EF4-FFF2-40B4-BE49-F238E27FC236}">
                <a16:creationId xmlns:a16="http://schemas.microsoft.com/office/drawing/2014/main" id="{7B9CC3CE-B171-48C8-AB09-31890B56F80B}"/>
              </a:ext>
            </a:extLst>
          </p:cNvPr>
          <p:cNvSpPr/>
          <p:nvPr/>
        </p:nvSpPr>
        <p:spPr bwMode="auto">
          <a:xfrm>
            <a:off x="813002" y="5335268"/>
            <a:ext cx="8259647" cy="731520"/>
          </a:xfrm>
          <a:prstGeom prst="rect">
            <a:avLst/>
          </a:prstGeom>
          <a:solidFill>
            <a:srgbClr val="006778"/>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600"/>
              </a:spcBef>
              <a:spcAft>
                <a:spcPts val="600"/>
              </a:spcAft>
              <a:buSzPct val="90000"/>
              <a:defRPr/>
            </a:pPr>
            <a:r>
              <a:rPr lang="en-US" sz="1400" b="1" u="sng" kern="0" dirty="0">
                <a:solidFill>
                  <a:schemeClr val="bg1"/>
                </a:solidFill>
                <a:latin typeface="Arial"/>
                <a:cs typeface="Arial"/>
              </a:rPr>
              <a:t>Minimum 90%</a:t>
            </a:r>
            <a:r>
              <a:rPr lang="en-US" sz="1400" b="1" kern="0" dirty="0">
                <a:solidFill>
                  <a:schemeClr val="bg1"/>
                </a:solidFill>
                <a:latin typeface="Arial"/>
                <a:cs typeface="Arial"/>
              </a:rPr>
              <a:t> of the available NDCF is REQUIRED to be distributed to unitholders (at least semi-annually)</a:t>
            </a:r>
          </a:p>
        </p:txBody>
      </p:sp>
      <p:pic>
        <p:nvPicPr>
          <p:cNvPr id="13" name="Picture 3"/>
          <p:cNvPicPr/>
          <p:nvPr/>
        </p:nvPicPr>
        <p:blipFill>
          <a:blip r:embed="rId5"/>
          <a:stretch/>
        </p:blipFill>
        <p:spPr>
          <a:xfrm>
            <a:off x="0" y="27180"/>
            <a:ext cx="1029600" cy="803880"/>
          </a:xfrm>
          <a:prstGeom prst="rect">
            <a:avLst/>
          </a:prstGeom>
          <a:ln>
            <a:noFill/>
          </a:ln>
        </p:spPr>
      </p:pic>
    </p:spTree>
    <p:extLst>
      <p:ext uri="{BB962C8B-B14F-4D97-AF65-F5344CB8AC3E}">
        <p14:creationId xmlns:p14="http://schemas.microsoft.com/office/powerpoint/2010/main" val="364733071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83636" y="19472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r>
              <a:rPr lang="en-US" sz="2600" b="1" smtClean="0">
                <a:latin typeface="Arial" panose="020B0604020202020204" pitchFamily="34" charset="0"/>
                <a:cs typeface="Arial" panose="020B0604020202020204" pitchFamily="34" charset="0"/>
              </a:rPr>
              <a:t>Disclosures </a:t>
            </a:r>
            <a:r>
              <a:rPr lang="en-US" sz="2600" b="1" dirty="0">
                <a:latin typeface="Arial" panose="020B0604020202020204" pitchFamily="34" charset="0"/>
                <a:cs typeface="Arial" panose="020B0604020202020204" pitchFamily="34" charset="0"/>
              </a:rPr>
              <a:t>to </a:t>
            </a:r>
            <a:r>
              <a:rPr lang="en-US" sz="2600" b="1" dirty="0" smtClean="0">
                <a:latin typeface="Arial" panose="020B0604020202020204" pitchFamily="34" charset="0"/>
                <a:cs typeface="Arial" panose="020B0604020202020204" pitchFamily="34" charset="0"/>
              </a:rPr>
              <a:t>Unit-holders by the REIT</a:t>
            </a:r>
            <a:endParaRPr lang="en-US" sz="2600" b="1" dirty="0">
              <a:latin typeface="Arial" panose="020B0604020202020204" pitchFamily="34" charset="0"/>
              <a:cs typeface="Arial" panose="020B0604020202020204" pitchFamily="34" charset="0"/>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13</a:t>
            </a:r>
            <a:endParaRPr lang="en-IN" sz="1000" b="0" strike="noStrike" spc="-1" dirty="0">
              <a:latin typeface="Arial"/>
            </a:endParaRPr>
          </a:p>
        </p:txBody>
      </p:sp>
      <p:sp>
        <p:nvSpPr>
          <p:cNvPr id="13" name="Rectangle 12">
            <a:extLst>
              <a:ext uri="{FF2B5EF4-FFF2-40B4-BE49-F238E27FC236}">
                <a16:creationId xmlns:a16="http://schemas.microsoft.com/office/drawing/2014/main" id="{48762736-9B5D-43D3-9CE6-8BCE73011AE4}"/>
              </a:ext>
            </a:extLst>
          </p:cNvPr>
          <p:cNvSpPr/>
          <p:nvPr/>
        </p:nvSpPr>
        <p:spPr bwMode="auto">
          <a:xfrm>
            <a:off x="792650" y="1611460"/>
            <a:ext cx="2551176" cy="2194560"/>
          </a:xfrm>
          <a:prstGeom prst="rect">
            <a:avLst/>
          </a:prstGeom>
          <a:solidFill>
            <a:srgbClr val="0098C3"/>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Earnings Materials</a:t>
            </a:r>
          </a:p>
          <a:p>
            <a:pPr marL="1270" lvl="2" algn="ctr" fontAlgn="base">
              <a:spcBef>
                <a:spcPts val="800"/>
              </a:spcBef>
              <a:spcAft>
                <a:spcPts val="800"/>
              </a:spcAft>
              <a:buSzPct val="90000"/>
              <a:defRPr/>
            </a:pPr>
            <a:r>
              <a:rPr lang="en-US" sz="1400" b="1" i="1" dirty="0">
                <a:solidFill>
                  <a:schemeClr val="bg1"/>
                </a:solidFill>
                <a:latin typeface="+mj-lt"/>
              </a:rPr>
              <a:t>Published quarterly and benchmarked to global disclosure standards</a:t>
            </a:r>
          </a:p>
        </p:txBody>
      </p:sp>
      <p:sp>
        <p:nvSpPr>
          <p:cNvPr id="14" name="Rectangle 13">
            <a:extLst>
              <a:ext uri="{FF2B5EF4-FFF2-40B4-BE49-F238E27FC236}">
                <a16:creationId xmlns:a16="http://schemas.microsoft.com/office/drawing/2014/main" id="{BF61A0CA-4B35-4A39-A94A-4AD4D5F87019}"/>
              </a:ext>
            </a:extLst>
          </p:cNvPr>
          <p:cNvSpPr/>
          <p:nvPr/>
        </p:nvSpPr>
        <p:spPr bwMode="auto">
          <a:xfrm>
            <a:off x="3677413" y="1611460"/>
            <a:ext cx="2551176" cy="2194560"/>
          </a:xfrm>
          <a:prstGeom prst="rect">
            <a:avLst/>
          </a:prstGeom>
          <a:solidFill>
            <a:srgbClr val="006778"/>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Earnings Call</a:t>
            </a:r>
          </a:p>
          <a:p>
            <a:pPr marL="1270" lvl="2" algn="ctr" fontAlgn="base">
              <a:spcBef>
                <a:spcPts val="800"/>
              </a:spcBef>
              <a:spcAft>
                <a:spcPts val="800"/>
              </a:spcAft>
              <a:buSzPct val="90000"/>
              <a:defRPr/>
            </a:pPr>
            <a:r>
              <a:rPr lang="en-US" sz="2400" b="1" dirty="0">
                <a:solidFill>
                  <a:schemeClr val="bg1"/>
                </a:solidFill>
                <a:latin typeface="+mj-lt"/>
              </a:rPr>
              <a:t> </a:t>
            </a:r>
            <a:r>
              <a:rPr lang="en-US" sz="1400" b="1" i="1" dirty="0">
                <a:solidFill>
                  <a:schemeClr val="bg1"/>
                </a:solidFill>
                <a:latin typeface="+mj-lt"/>
              </a:rPr>
              <a:t>Held quarterly by management</a:t>
            </a:r>
          </a:p>
          <a:p>
            <a:pPr marL="1270" lvl="2" algn="ctr" fontAlgn="base">
              <a:spcBef>
                <a:spcPts val="800"/>
              </a:spcBef>
              <a:spcAft>
                <a:spcPts val="800"/>
              </a:spcAft>
              <a:buSzPct val="90000"/>
              <a:defRPr/>
            </a:pPr>
            <a:endParaRPr lang="en-US" sz="1400" b="1" i="1" dirty="0">
              <a:solidFill>
                <a:schemeClr val="bg1"/>
              </a:solidFill>
              <a:latin typeface="+mj-lt"/>
            </a:endParaRPr>
          </a:p>
        </p:txBody>
      </p:sp>
      <p:sp>
        <p:nvSpPr>
          <p:cNvPr id="15" name="Rectangle 14">
            <a:extLst>
              <a:ext uri="{FF2B5EF4-FFF2-40B4-BE49-F238E27FC236}">
                <a16:creationId xmlns:a16="http://schemas.microsoft.com/office/drawing/2014/main" id="{AA3C1817-1031-4F59-BAFB-AA0AA18E0DC8}"/>
              </a:ext>
            </a:extLst>
          </p:cNvPr>
          <p:cNvSpPr/>
          <p:nvPr/>
        </p:nvSpPr>
        <p:spPr bwMode="auto">
          <a:xfrm>
            <a:off x="6562176" y="1611460"/>
            <a:ext cx="2551176" cy="2194560"/>
          </a:xfrm>
          <a:prstGeom prst="rect">
            <a:avLst/>
          </a:prstGeom>
          <a:solidFill>
            <a:srgbClr val="B8005C"/>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defTabSz="457200" fontAlgn="base">
              <a:spcBef>
                <a:spcPts val="800"/>
              </a:spcBef>
              <a:spcAft>
                <a:spcPts val="800"/>
              </a:spcAft>
              <a:buSzPct val="90000"/>
              <a:defRPr/>
            </a:pPr>
            <a:r>
              <a:rPr lang="en-US" sz="2400" b="1" dirty="0">
                <a:solidFill>
                  <a:prstClr val="white"/>
                </a:solidFill>
                <a:latin typeface="Arial" panose="020B0604020202020204"/>
              </a:rPr>
              <a:t>Half-yearly Report</a:t>
            </a:r>
          </a:p>
          <a:p>
            <a:pPr marL="1270" lvl="2" algn="ctr" defTabSz="457200" fontAlgn="base">
              <a:spcBef>
                <a:spcPts val="800"/>
              </a:spcBef>
              <a:spcAft>
                <a:spcPts val="800"/>
              </a:spcAft>
              <a:buSzPct val="90000"/>
              <a:defRPr/>
            </a:pPr>
            <a:r>
              <a:rPr lang="en-US" sz="1400" b="1" i="1" dirty="0">
                <a:solidFill>
                  <a:prstClr val="white"/>
                </a:solidFill>
                <a:latin typeface="Arial" panose="020B0604020202020204"/>
              </a:rPr>
              <a:t>Published semi-annually</a:t>
            </a:r>
          </a:p>
          <a:p>
            <a:pPr marL="1270" lvl="2" algn="ctr" defTabSz="457200" fontAlgn="base">
              <a:spcBef>
                <a:spcPts val="800"/>
              </a:spcBef>
              <a:spcAft>
                <a:spcPts val="800"/>
              </a:spcAft>
              <a:buSzPct val="90000"/>
              <a:defRPr/>
            </a:pPr>
            <a:r>
              <a:rPr lang="en-US" sz="1400" b="1" i="1" dirty="0">
                <a:solidFill>
                  <a:prstClr val="white"/>
                </a:solidFill>
                <a:latin typeface="Arial" panose="020B0604020202020204"/>
              </a:rPr>
              <a:t>(NOT Required by Listed Companies) </a:t>
            </a:r>
          </a:p>
        </p:txBody>
      </p:sp>
      <p:sp>
        <p:nvSpPr>
          <p:cNvPr id="16" name="Rectangle 15">
            <a:extLst>
              <a:ext uri="{FF2B5EF4-FFF2-40B4-BE49-F238E27FC236}">
                <a16:creationId xmlns:a16="http://schemas.microsoft.com/office/drawing/2014/main" id="{4A5DFC26-8AB8-4838-B603-C2FC965A4191}"/>
              </a:ext>
            </a:extLst>
          </p:cNvPr>
          <p:cNvSpPr/>
          <p:nvPr/>
        </p:nvSpPr>
        <p:spPr bwMode="auto">
          <a:xfrm>
            <a:off x="792650" y="3982817"/>
            <a:ext cx="2551176" cy="2194560"/>
          </a:xfrm>
          <a:prstGeom prst="rect">
            <a:avLst/>
          </a:prstGeom>
          <a:solidFill>
            <a:srgbClr val="660046"/>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Independent REIT Valuation</a:t>
            </a:r>
          </a:p>
          <a:p>
            <a:pPr marL="1270" lvl="2" algn="ctr" fontAlgn="base">
              <a:spcBef>
                <a:spcPts val="800"/>
              </a:spcBef>
              <a:spcAft>
                <a:spcPts val="800"/>
              </a:spcAft>
              <a:buSzPct val="90000"/>
              <a:defRPr/>
            </a:pPr>
            <a:r>
              <a:rPr lang="en-US" sz="1400" b="1" i="1" dirty="0">
                <a:solidFill>
                  <a:schemeClr val="bg1"/>
                </a:solidFill>
                <a:latin typeface="+mj-lt"/>
              </a:rPr>
              <a:t>Conducted half-yearly </a:t>
            </a:r>
          </a:p>
        </p:txBody>
      </p:sp>
      <p:sp>
        <p:nvSpPr>
          <p:cNvPr id="17" name="Rectangle 16">
            <a:extLst>
              <a:ext uri="{FF2B5EF4-FFF2-40B4-BE49-F238E27FC236}">
                <a16:creationId xmlns:a16="http://schemas.microsoft.com/office/drawing/2014/main" id="{2DEC230F-20EB-4342-B8DD-91A5DD565E77}"/>
              </a:ext>
            </a:extLst>
          </p:cNvPr>
          <p:cNvSpPr/>
          <p:nvPr/>
        </p:nvSpPr>
        <p:spPr bwMode="auto">
          <a:xfrm>
            <a:off x="3677414" y="3982817"/>
            <a:ext cx="2551176" cy="2194560"/>
          </a:xfrm>
          <a:prstGeom prst="rect">
            <a:avLst/>
          </a:prstGeom>
          <a:solidFill>
            <a:srgbClr val="646464"/>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defTabSz="457200" fontAlgn="base">
              <a:spcBef>
                <a:spcPts val="800"/>
              </a:spcBef>
              <a:spcAft>
                <a:spcPts val="800"/>
              </a:spcAft>
              <a:buSzPct val="90000"/>
              <a:defRPr/>
            </a:pPr>
            <a:r>
              <a:rPr lang="en-US" sz="2400" b="1" dirty="0">
                <a:solidFill>
                  <a:prstClr val="white"/>
                </a:solidFill>
                <a:latin typeface="Arial" panose="020B0604020202020204"/>
              </a:rPr>
              <a:t>Unitholder Meetings &amp; Webinars</a:t>
            </a:r>
          </a:p>
          <a:p>
            <a:pPr marL="1270" lvl="2" algn="ctr" defTabSz="457200" fontAlgn="base">
              <a:spcBef>
                <a:spcPts val="800"/>
              </a:spcBef>
              <a:spcAft>
                <a:spcPts val="800"/>
              </a:spcAft>
              <a:buSzPct val="90000"/>
              <a:defRPr/>
            </a:pPr>
            <a:r>
              <a:rPr lang="en-US" sz="1400" b="1" i="1" dirty="0">
                <a:solidFill>
                  <a:prstClr val="white"/>
                </a:solidFill>
                <a:latin typeface="Arial" panose="020B0604020202020204"/>
              </a:rPr>
              <a:t>Held throughout the Year</a:t>
            </a:r>
          </a:p>
        </p:txBody>
      </p:sp>
      <p:sp>
        <p:nvSpPr>
          <p:cNvPr id="18" name="Rectangle 17">
            <a:extLst>
              <a:ext uri="{FF2B5EF4-FFF2-40B4-BE49-F238E27FC236}">
                <a16:creationId xmlns:a16="http://schemas.microsoft.com/office/drawing/2014/main" id="{BC777221-C8F2-4804-B632-29B3CD2C8CA6}"/>
              </a:ext>
            </a:extLst>
          </p:cNvPr>
          <p:cNvSpPr/>
          <p:nvPr/>
        </p:nvSpPr>
        <p:spPr bwMode="auto">
          <a:xfrm>
            <a:off x="6562178" y="3982817"/>
            <a:ext cx="2551176" cy="2194560"/>
          </a:xfrm>
          <a:prstGeom prst="rect">
            <a:avLst/>
          </a:prstGeom>
          <a:solidFill>
            <a:srgbClr val="63CECA"/>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Annual Meeting</a:t>
            </a:r>
          </a:p>
          <a:p>
            <a:pPr marL="1270" lvl="2" algn="ctr" fontAlgn="base">
              <a:spcBef>
                <a:spcPts val="800"/>
              </a:spcBef>
              <a:spcAft>
                <a:spcPts val="800"/>
              </a:spcAft>
              <a:buSzPct val="90000"/>
              <a:defRPr/>
            </a:pPr>
            <a:r>
              <a:rPr lang="en-US" sz="1400" b="1" i="1" dirty="0">
                <a:solidFill>
                  <a:schemeClr val="bg1"/>
                </a:solidFill>
                <a:latin typeface="+mj-lt"/>
              </a:rPr>
              <a:t>Held once a year</a:t>
            </a:r>
          </a:p>
        </p:txBody>
      </p:sp>
      <p:sp>
        <p:nvSpPr>
          <p:cNvPr id="19" name="Rectangle 18">
            <a:extLst>
              <a:ext uri="{FF2B5EF4-FFF2-40B4-BE49-F238E27FC236}">
                <a16:creationId xmlns:a16="http://schemas.microsoft.com/office/drawing/2014/main" id="{AEB16624-0729-4264-9D6A-B0418DAFA1B2}"/>
              </a:ext>
            </a:extLst>
          </p:cNvPr>
          <p:cNvSpPr/>
          <p:nvPr/>
        </p:nvSpPr>
        <p:spPr bwMode="auto">
          <a:xfrm>
            <a:off x="792650" y="974660"/>
            <a:ext cx="8280000" cy="493200"/>
          </a:xfrm>
          <a:prstGeom prst="rect">
            <a:avLst/>
          </a:prstGeom>
          <a:solidFill>
            <a:srgbClr val="3D3D3D"/>
          </a:solidFill>
          <a:ln w="12700"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sz="1300" b="1" dirty="0" smtClean="0">
                <a:solidFill>
                  <a:schemeClr val="bg1"/>
                </a:solidFill>
                <a:latin typeface="Arial" panose="020B0604020202020204" pitchFamily="34" charset="0"/>
                <a:cs typeface="Arial" panose="020B0604020202020204" pitchFamily="34" charset="0"/>
              </a:rPr>
              <a:t>Investors are advised to regularly refer to the disclosures / communications sent by the REIT and stay aware about their investments</a:t>
            </a:r>
            <a:endParaRPr lang="en-US" sz="1300" b="1" dirty="0">
              <a:solidFill>
                <a:schemeClr val="bg1"/>
              </a:solidFill>
              <a:latin typeface="Arial" panose="020B0604020202020204" pitchFamily="34" charset="0"/>
              <a:cs typeface="Arial" panose="020B0604020202020204" pitchFamily="34" charset="0"/>
            </a:endParaRPr>
          </a:p>
        </p:txBody>
      </p:sp>
      <p:pic>
        <p:nvPicPr>
          <p:cNvPr id="12"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8948454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2"/>
          <p:cNvSpPr/>
          <p:nvPr/>
        </p:nvSpPr>
        <p:spPr>
          <a:xfrm>
            <a:off x="646044" y="3070466"/>
            <a:ext cx="8764716" cy="1203359"/>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r>
              <a:rPr lang="en-IN" sz="3600" b="1" spc="-1" dirty="0">
                <a:solidFill>
                  <a:srgbClr val="000000"/>
                </a:solidFill>
              </a:rPr>
              <a:t>Infrastructure Investment </a:t>
            </a:r>
            <a:r>
              <a:rPr lang="en-IN" sz="3600" b="1" spc="-1" dirty="0" smtClean="0">
                <a:solidFill>
                  <a:srgbClr val="000000"/>
                </a:solidFill>
              </a:rPr>
              <a:t>Trusts (</a:t>
            </a:r>
            <a:r>
              <a:rPr lang="en-IN" sz="3600" b="1" spc="-1" dirty="0" err="1" smtClean="0">
                <a:solidFill>
                  <a:srgbClr val="000000"/>
                </a:solidFill>
              </a:rPr>
              <a:t>InvITs</a:t>
            </a:r>
            <a:r>
              <a:rPr lang="en-IN" sz="3600" b="1" spc="-1" dirty="0" smtClean="0">
                <a:solidFill>
                  <a:srgbClr val="000000"/>
                </a:solidFill>
              </a:rPr>
              <a:t>)</a:t>
            </a:r>
            <a:endParaRPr lang="en-IN" sz="3600" b="1" spc="-1" dirty="0"/>
          </a:p>
          <a:p>
            <a:pPr marL="343080" indent="-342360">
              <a:lnSpc>
                <a:spcPct val="100000"/>
              </a:lnSpc>
              <a:spcBef>
                <a:spcPts val="1400"/>
              </a:spcBef>
              <a:buClr>
                <a:srgbClr val="000000"/>
              </a:buClr>
              <a:buFont typeface="Wingdings" charset="2"/>
              <a:buChar char=""/>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r>
              <a:rPr lang="en-IN" sz="3600" b="1" strike="noStrike" spc="-1" dirty="0">
                <a:solidFill>
                  <a:srgbClr val="000000"/>
                </a:solidFill>
                <a:latin typeface="Arial"/>
                <a:ea typeface="Arial"/>
              </a:rPr>
              <a:t>  </a:t>
            </a:r>
            <a:endParaRPr lang="en-IN" sz="3600" b="1" strike="noStrike" spc="-1" dirty="0">
              <a:latin typeface="Arial"/>
            </a:endParaRPr>
          </a:p>
          <a:p>
            <a:pPr marL="343080" indent="-342360">
              <a:lnSpc>
                <a:spcPct val="93000"/>
              </a:lnSpc>
              <a:spcBef>
                <a:spcPts val="1400"/>
              </a:spcBef>
            </a:pPr>
            <a:r>
              <a:rPr lang="en-IN" sz="3600" b="1" strike="noStrike" spc="-1" dirty="0">
                <a:solidFill>
                  <a:srgbClr val="000000"/>
                </a:solidFill>
                <a:latin typeface="Arial"/>
                <a:ea typeface="Calibri"/>
              </a:rPr>
              <a:t> </a:t>
            </a:r>
            <a:endParaRPr lang="en-IN" sz="3600" b="1"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14</a:t>
            </a:r>
            <a:endParaRPr lang="en-IN" sz="1000" b="0" strike="noStrike" spc="-1" dirty="0">
              <a:latin typeface="Arial"/>
            </a:endParaRPr>
          </a:p>
        </p:txBody>
      </p:sp>
      <p:pic>
        <p:nvPicPr>
          <p:cNvPr id="5"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77546011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What are </a:t>
            </a:r>
            <a:r>
              <a:rPr lang="en-IN" sz="2800" b="1" spc="-1" dirty="0" err="1" smtClean="0">
                <a:solidFill>
                  <a:srgbClr val="000000"/>
                </a:solidFill>
                <a:latin typeface="Arial"/>
              </a:rPr>
              <a:t>InvITs</a:t>
            </a:r>
            <a:endParaRPr lang="en-IN" sz="2800" b="0" strike="noStrike" spc="-1" dirty="0">
              <a:latin typeface="Arial"/>
            </a:endParaRP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400" spc="-1" dirty="0" smtClean="0">
                <a:solidFill>
                  <a:srgbClr val="000000"/>
                </a:solidFill>
              </a:rPr>
              <a:t>Purpose : encouraging </a:t>
            </a:r>
            <a:r>
              <a:rPr lang="en-US" sz="2400" spc="-1" dirty="0">
                <a:solidFill>
                  <a:srgbClr val="000000"/>
                </a:solidFill>
              </a:rPr>
              <a:t>and providing additional financing for investment in the infrastructure sector in </a:t>
            </a:r>
            <a:r>
              <a:rPr lang="en-US" sz="2400" spc="-1" dirty="0" smtClean="0">
                <a:solidFill>
                  <a:srgbClr val="000000"/>
                </a:solidFill>
              </a:rPr>
              <a:t>India</a:t>
            </a:r>
          </a:p>
          <a:p>
            <a:pPr marL="343620" indent="-342900">
              <a:lnSpc>
                <a:spcPct val="100000"/>
              </a:lnSpc>
              <a:spcBef>
                <a:spcPts val="1400"/>
              </a:spcBef>
              <a:buClr>
                <a:srgbClr val="000000"/>
              </a:buClr>
              <a:buFont typeface="Wingdings" panose="05000000000000000000" pitchFamily="2" charset="2"/>
              <a:buChar char="Ø"/>
            </a:pPr>
            <a:r>
              <a:rPr lang="en-US" sz="2400" spc="-1" dirty="0" smtClean="0">
                <a:solidFill>
                  <a:srgbClr val="000000"/>
                </a:solidFill>
              </a:rPr>
              <a:t>Supports </a:t>
            </a:r>
            <a:r>
              <a:rPr lang="en-US" sz="2400" spc="-1" dirty="0">
                <a:solidFill>
                  <a:srgbClr val="000000"/>
                </a:solidFill>
              </a:rPr>
              <a:t>diversification of ownership of infrastructure assets such as power transmission, roads, ports, renewable projects </a:t>
            </a:r>
          </a:p>
          <a:p>
            <a:pPr marL="343620" indent="-342900">
              <a:lnSpc>
                <a:spcPct val="100000"/>
              </a:lnSpc>
              <a:spcBef>
                <a:spcPts val="1400"/>
              </a:spcBef>
              <a:buClr>
                <a:srgbClr val="000000"/>
              </a:buClr>
              <a:buFont typeface="Wingdings" panose="05000000000000000000" pitchFamily="2" charset="2"/>
              <a:buChar char="Ø"/>
            </a:pPr>
            <a:r>
              <a:rPr lang="en-US" sz="2400" spc="-1" dirty="0">
                <a:solidFill>
                  <a:srgbClr val="000000"/>
                </a:solidFill>
              </a:rPr>
              <a:t>The trust is created by the Sponsor, the ownership of the property vests in the Trustee and the beneficiaries of the trust are the </a:t>
            </a:r>
            <a:r>
              <a:rPr lang="en-US" sz="2400" spc="-1" dirty="0" err="1">
                <a:solidFill>
                  <a:srgbClr val="000000"/>
                </a:solidFill>
              </a:rPr>
              <a:t>Unitholders</a:t>
            </a:r>
            <a:r>
              <a:rPr lang="en-US" sz="2400" spc="-1" dirty="0" smtClean="0">
                <a:solidFill>
                  <a:srgbClr val="000000"/>
                </a:solidFill>
              </a:rPr>
              <a:t>.</a:t>
            </a:r>
            <a:endParaRPr lang="en-US" sz="24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r>
              <a:rPr lang="en-US" sz="2400" spc="-1" dirty="0" err="1">
                <a:solidFill>
                  <a:srgbClr val="000000"/>
                </a:solidFill>
              </a:rPr>
              <a:t>InvITs</a:t>
            </a:r>
            <a:r>
              <a:rPr lang="en-US" sz="2400" spc="-1" dirty="0">
                <a:solidFill>
                  <a:srgbClr val="000000"/>
                </a:solidFill>
              </a:rPr>
              <a:t> </a:t>
            </a:r>
            <a:r>
              <a:rPr lang="en-US" sz="2400" spc="-1" dirty="0" smtClean="0">
                <a:solidFill>
                  <a:srgbClr val="000000"/>
                </a:solidFill>
              </a:rPr>
              <a:t>aim to provide stable </a:t>
            </a:r>
            <a:r>
              <a:rPr lang="en-US" sz="2400" spc="-1" dirty="0">
                <a:solidFill>
                  <a:srgbClr val="000000"/>
                </a:solidFill>
              </a:rPr>
              <a:t>long term cash flows to its </a:t>
            </a:r>
            <a:r>
              <a:rPr lang="en-US" sz="2400" spc="-1" dirty="0" err="1">
                <a:solidFill>
                  <a:srgbClr val="000000"/>
                </a:solidFill>
              </a:rPr>
              <a:t>unitholders</a:t>
            </a:r>
            <a:r>
              <a:rPr lang="en-US" sz="2400" spc="-1" dirty="0">
                <a:solidFill>
                  <a:srgbClr val="000000"/>
                </a:solidFill>
              </a:rPr>
              <a:t>; suited for long term capital such as Pension Funds and Insurance Companies </a:t>
            </a:r>
            <a:endParaRPr lang="en-IN" sz="2400" spc="-1" dirty="0" smtClean="0">
              <a:solidFill>
                <a:srgbClr val="000000"/>
              </a:solidFill>
              <a:latin typeface="Arial"/>
            </a:endParaRPr>
          </a:p>
          <a:p>
            <a:pPr marL="343080" indent="-342360">
              <a:lnSpc>
                <a:spcPct val="100000"/>
              </a:lnSpc>
              <a:spcBef>
                <a:spcPts val="1400"/>
              </a:spcBef>
              <a:buClr>
                <a:srgbClr val="000000"/>
              </a:buClr>
              <a:buFont typeface="Wingdings" charset="2"/>
              <a:buChar char=""/>
            </a:pPr>
            <a:endParaRPr lang="en-IN" sz="2400" spc="-1"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15</a:t>
            </a:r>
            <a:endParaRPr lang="en-IN" sz="1000" b="0"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65187297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Benefits of investing in </a:t>
            </a:r>
            <a:r>
              <a:rPr lang="en-IN" sz="2800" b="1" spc="-1" dirty="0" err="1" smtClean="0">
                <a:solidFill>
                  <a:srgbClr val="000000"/>
                </a:solidFill>
                <a:latin typeface="Arial"/>
              </a:rPr>
              <a:t>InvITs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16</a:t>
            </a:r>
            <a:endParaRPr lang="en-IN" sz="1000" b="0" strike="noStrike" spc="-1" dirty="0">
              <a:latin typeface="Arial"/>
            </a:endParaRPr>
          </a:p>
        </p:txBody>
      </p:sp>
      <p:grpSp>
        <p:nvGrpSpPr>
          <p:cNvPr id="7" name="object 5"/>
          <p:cNvGrpSpPr/>
          <p:nvPr/>
        </p:nvGrpSpPr>
        <p:grpSpPr>
          <a:xfrm>
            <a:off x="640632" y="2121115"/>
            <a:ext cx="8530297" cy="3363420"/>
            <a:chOff x="185546" y="2468626"/>
            <a:chExt cx="9521190" cy="3754120"/>
          </a:xfrm>
        </p:grpSpPr>
        <p:sp>
          <p:nvSpPr>
            <p:cNvPr id="8" name="object 6"/>
            <p:cNvSpPr/>
            <p:nvPr/>
          </p:nvSpPr>
          <p:spPr>
            <a:xfrm>
              <a:off x="185547" y="2468625"/>
              <a:ext cx="9521190" cy="1062355"/>
            </a:xfrm>
            <a:custGeom>
              <a:avLst/>
              <a:gdLst/>
              <a:ahLst/>
              <a:cxnLst/>
              <a:rect l="l" t="t" r="r" b="b"/>
              <a:pathLst>
                <a:path w="9521190" h="1062354">
                  <a:moveTo>
                    <a:pt x="4561713" y="228854"/>
                  </a:moveTo>
                  <a:lnTo>
                    <a:pt x="3289808" y="1041273"/>
                  </a:lnTo>
                  <a:lnTo>
                    <a:pt x="4561713" y="1041273"/>
                  </a:lnTo>
                  <a:lnTo>
                    <a:pt x="4561713" y="228854"/>
                  </a:lnTo>
                  <a:close/>
                </a:path>
                <a:path w="9521190" h="1062354">
                  <a:moveTo>
                    <a:pt x="4561713" y="75184"/>
                  </a:moveTo>
                  <a:lnTo>
                    <a:pt x="1768221" y="1062228"/>
                  </a:lnTo>
                  <a:lnTo>
                    <a:pt x="2807081" y="1062228"/>
                  </a:lnTo>
                  <a:lnTo>
                    <a:pt x="4561713" y="75184"/>
                  </a:lnTo>
                  <a:close/>
                </a:path>
                <a:path w="9521190" h="1062354">
                  <a:moveTo>
                    <a:pt x="4561713" y="0"/>
                  </a:moveTo>
                  <a:lnTo>
                    <a:pt x="0" y="1062228"/>
                  </a:lnTo>
                  <a:lnTo>
                    <a:pt x="1213866" y="1062228"/>
                  </a:lnTo>
                  <a:lnTo>
                    <a:pt x="4561713" y="0"/>
                  </a:lnTo>
                  <a:close/>
                </a:path>
                <a:path w="9521190" h="1062354">
                  <a:moveTo>
                    <a:pt x="7892796" y="1062228"/>
                  </a:moveTo>
                  <a:lnTo>
                    <a:pt x="4872228" y="75184"/>
                  </a:lnTo>
                  <a:lnTo>
                    <a:pt x="6769608" y="1062228"/>
                  </a:lnTo>
                  <a:lnTo>
                    <a:pt x="7892796" y="1062228"/>
                  </a:lnTo>
                  <a:close/>
                </a:path>
                <a:path w="9521190" h="1062354">
                  <a:moveTo>
                    <a:pt x="9521190" y="1062228"/>
                  </a:moveTo>
                  <a:lnTo>
                    <a:pt x="4959350" y="0"/>
                  </a:lnTo>
                  <a:lnTo>
                    <a:pt x="8307197" y="1062228"/>
                  </a:lnTo>
                  <a:lnTo>
                    <a:pt x="9521190" y="1062228"/>
                  </a:lnTo>
                  <a:close/>
                </a:path>
              </a:pathLst>
            </a:custGeom>
            <a:solidFill>
              <a:srgbClr val="EAEBEB"/>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9" name="object 7"/>
            <p:cNvSpPr/>
            <p:nvPr/>
          </p:nvSpPr>
          <p:spPr>
            <a:xfrm>
              <a:off x="1766316" y="3493008"/>
              <a:ext cx="1374647" cy="2729484"/>
            </a:xfrm>
            <a:prstGeom prst="rect">
              <a:avLst/>
            </a:prstGeom>
            <a:blipFill>
              <a:blip r:embed="rId2"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0" name="object 8"/>
            <p:cNvSpPr/>
            <p:nvPr/>
          </p:nvSpPr>
          <p:spPr>
            <a:xfrm>
              <a:off x="1810511" y="3973068"/>
              <a:ext cx="1341120" cy="1818132"/>
            </a:xfrm>
            <a:prstGeom prst="rect">
              <a:avLst/>
            </a:prstGeom>
            <a:blipFill>
              <a:blip r:embed="rId3"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1" name="object 9"/>
            <p:cNvSpPr/>
            <p:nvPr/>
          </p:nvSpPr>
          <p:spPr>
            <a:xfrm>
              <a:off x="1813814" y="3517900"/>
              <a:ext cx="1280160" cy="2633472"/>
            </a:xfrm>
            <a:prstGeom prst="rect">
              <a:avLst/>
            </a:prstGeom>
            <a:blipFill>
              <a:blip r:embed="rId4"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2" name="object 10"/>
            <p:cNvSpPr/>
            <p:nvPr/>
          </p:nvSpPr>
          <p:spPr>
            <a:xfrm>
              <a:off x="1813814" y="3517900"/>
              <a:ext cx="1280160" cy="2633980"/>
            </a:xfrm>
            <a:custGeom>
              <a:avLst/>
              <a:gdLst/>
              <a:ahLst/>
              <a:cxnLst/>
              <a:rect l="l" t="t" r="r" b="b"/>
              <a:pathLst>
                <a:path w="1280160" h="2633979">
                  <a:moveTo>
                    <a:pt x="0" y="80010"/>
                  </a:moveTo>
                  <a:lnTo>
                    <a:pt x="6286" y="48863"/>
                  </a:lnTo>
                  <a:lnTo>
                    <a:pt x="23431" y="23431"/>
                  </a:lnTo>
                  <a:lnTo>
                    <a:pt x="48863" y="6286"/>
                  </a:lnTo>
                  <a:lnTo>
                    <a:pt x="80010" y="0"/>
                  </a:lnTo>
                  <a:lnTo>
                    <a:pt x="1200150" y="0"/>
                  </a:lnTo>
                  <a:lnTo>
                    <a:pt x="1231296" y="6286"/>
                  </a:lnTo>
                  <a:lnTo>
                    <a:pt x="1256728" y="23431"/>
                  </a:lnTo>
                  <a:lnTo>
                    <a:pt x="1273873" y="48863"/>
                  </a:lnTo>
                  <a:lnTo>
                    <a:pt x="1280160" y="80010"/>
                  </a:lnTo>
                  <a:lnTo>
                    <a:pt x="1280160" y="2553462"/>
                  </a:lnTo>
                  <a:lnTo>
                    <a:pt x="1273873" y="2584603"/>
                  </a:lnTo>
                  <a:lnTo>
                    <a:pt x="1256728" y="2610035"/>
                  </a:lnTo>
                  <a:lnTo>
                    <a:pt x="1231296" y="2627183"/>
                  </a:lnTo>
                  <a:lnTo>
                    <a:pt x="1200150" y="2633472"/>
                  </a:lnTo>
                  <a:lnTo>
                    <a:pt x="80010" y="2633472"/>
                  </a:lnTo>
                  <a:lnTo>
                    <a:pt x="48863" y="2627183"/>
                  </a:lnTo>
                  <a:lnTo>
                    <a:pt x="23431" y="2610035"/>
                  </a:lnTo>
                  <a:lnTo>
                    <a:pt x="6286" y="2584603"/>
                  </a:lnTo>
                  <a:lnTo>
                    <a:pt x="0" y="2553462"/>
                  </a:lnTo>
                  <a:lnTo>
                    <a:pt x="0" y="80010"/>
                  </a:lnTo>
                  <a:close/>
                </a:path>
              </a:pathLst>
            </a:custGeom>
            <a:ln w="9525">
              <a:solidFill>
                <a:srgbClr val="2394B5"/>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13" name="object 11"/>
          <p:cNvSpPr txBox="1"/>
          <p:nvPr/>
        </p:nvSpPr>
        <p:spPr>
          <a:xfrm>
            <a:off x="2209402" y="3440718"/>
            <a:ext cx="922778" cy="1265875"/>
          </a:xfrm>
          <a:prstGeom prst="rect">
            <a:avLst/>
          </a:prstGeom>
        </p:spPr>
        <p:txBody>
          <a:bodyPr vert="horz" wrap="square" lIns="0" tIns="10810" rIns="0" bIns="0" rtlCol="0">
            <a:spAutoFit/>
          </a:bodyPr>
          <a:lstStyle/>
          <a:p>
            <a:pPr marL="11379" marR="4551" indent="-1707" algn="ctr">
              <a:spcBef>
                <a:spcPts val="85"/>
              </a:spcBef>
            </a:pPr>
            <a:r>
              <a:rPr sz="1165" spc="-4" dirty="0">
                <a:solidFill>
                  <a:srgbClr val="FFFFFF"/>
                </a:solidFill>
                <a:latin typeface="Arial" panose="020B0604020202020204" pitchFamily="34" charset="0"/>
                <a:cs typeface="Arial" panose="020B0604020202020204" pitchFamily="34" charset="0"/>
              </a:rPr>
              <a:t>Free </a:t>
            </a:r>
            <a:r>
              <a:rPr sz="1165" spc="-9" dirty="0">
                <a:solidFill>
                  <a:srgbClr val="FFFFFF"/>
                </a:solidFill>
                <a:latin typeface="Arial" panose="020B0604020202020204" pitchFamily="34" charset="0"/>
                <a:cs typeface="Arial" panose="020B0604020202020204" pitchFamily="34" charset="0"/>
              </a:rPr>
              <a:t>Up </a:t>
            </a:r>
            <a:r>
              <a:rPr sz="1165" spc="-4" dirty="0">
                <a:solidFill>
                  <a:srgbClr val="FFFFFF"/>
                </a:solidFill>
                <a:latin typeface="Arial" panose="020B0604020202020204" pitchFamily="34" charset="0"/>
                <a:cs typeface="Arial" panose="020B0604020202020204" pitchFamily="34" charset="0"/>
              </a:rPr>
              <a:t>Developer  Capital for  Rein</a:t>
            </a:r>
            <a:r>
              <a:rPr sz="1165" spc="-18" dirty="0">
                <a:solidFill>
                  <a:srgbClr val="FFFFFF"/>
                </a:solidFill>
                <a:latin typeface="Arial" panose="020B0604020202020204" pitchFamily="34" charset="0"/>
                <a:cs typeface="Arial" panose="020B0604020202020204" pitchFamily="34" charset="0"/>
              </a:rPr>
              <a:t>v</a:t>
            </a:r>
            <a:r>
              <a:rPr sz="1165" spc="-4" dirty="0">
                <a:solidFill>
                  <a:srgbClr val="FFFFFF"/>
                </a:solidFill>
                <a:latin typeface="Arial" panose="020B0604020202020204" pitchFamily="34" charset="0"/>
                <a:cs typeface="Arial" panose="020B0604020202020204" pitchFamily="34" charset="0"/>
              </a:rPr>
              <a:t>estment  into New  </a:t>
            </a:r>
            <a:r>
              <a:rPr sz="1165" spc="-9" dirty="0">
                <a:solidFill>
                  <a:srgbClr val="FFFFFF"/>
                </a:solidFill>
                <a:latin typeface="Arial" panose="020B0604020202020204" pitchFamily="34" charset="0"/>
                <a:cs typeface="Arial" panose="020B0604020202020204" pitchFamily="34" charset="0"/>
              </a:rPr>
              <a:t>Infrastructure  Projects</a:t>
            </a:r>
            <a:endParaRPr sz="1165" dirty="0">
              <a:latin typeface="Arial" panose="020B0604020202020204" pitchFamily="34" charset="0"/>
              <a:cs typeface="Arial" panose="020B0604020202020204" pitchFamily="34" charset="0"/>
            </a:endParaRPr>
          </a:p>
        </p:txBody>
      </p:sp>
      <p:grpSp>
        <p:nvGrpSpPr>
          <p:cNvPr id="14" name="object 12"/>
          <p:cNvGrpSpPr/>
          <p:nvPr/>
        </p:nvGrpSpPr>
        <p:grpSpPr>
          <a:xfrm>
            <a:off x="2429913" y="2895288"/>
            <a:ext cx="482439" cy="483577"/>
            <a:chOff x="2185416" y="3416808"/>
            <a:chExt cx="538480" cy="539750"/>
          </a:xfrm>
        </p:grpSpPr>
        <p:sp>
          <p:nvSpPr>
            <p:cNvPr id="15" name="object 13"/>
            <p:cNvSpPr/>
            <p:nvPr/>
          </p:nvSpPr>
          <p:spPr>
            <a:xfrm>
              <a:off x="2185416" y="3416808"/>
              <a:ext cx="537971" cy="539495"/>
            </a:xfrm>
            <a:prstGeom prst="rect">
              <a:avLst/>
            </a:prstGeom>
            <a:blipFill>
              <a:blip r:embed="rId5"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6" name="object 14"/>
            <p:cNvSpPr/>
            <p:nvPr/>
          </p:nvSpPr>
          <p:spPr>
            <a:xfrm>
              <a:off x="2266188" y="3496056"/>
              <a:ext cx="420624" cy="431291"/>
            </a:xfrm>
            <a:prstGeom prst="rect">
              <a:avLst/>
            </a:prstGeom>
            <a:blipFill>
              <a:blip r:embed="rId6"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7" name="object 15"/>
            <p:cNvSpPr/>
            <p:nvPr/>
          </p:nvSpPr>
          <p:spPr>
            <a:xfrm>
              <a:off x="2246630" y="3459226"/>
              <a:ext cx="414655" cy="414655"/>
            </a:xfrm>
            <a:custGeom>
              <a:avLst/>
              <a:gdLst/>
              <a:ahLst/>
              <a:cxnLst/>
              <a:rect l="l" t="t" r="r" b="b"/>
              <a:pathLst>
                <a:path w="414655" h="414654">
                  <a:moveTo>
                    <a:pt x="207263" y="0"/>
                  </a:moveTo>
                  <a:lnTo>
                    <a:pt x="159753" y="5476"/>
                  </a:lnTo>
                  <a:lnTo>
                    <a:pt x="116132" y="21073"/>
                  </a:lnTo>
                  <a:lnTo>
                    <a:pt x="77648" y="45546"/>
                  </a:lnTo>
                  <a:lnTo>
                    <a:pt x="45546" y="77648"/>
                  </a:lnTo>
                  <a:lnTo>
                    <a:pt x="21073" y="116132"/>
                  </a:lnTo>
                  <a:lnTo>
                    <a:pt x="5476" y="159753"/>
                  </a:lnTo>
                  <a:lnTo>
                    <a:pt x="0" y="207263"/>
                  </a:lnTo>
                  <a:lnTo>
                    <a:pt x="5476" y="254821"/>
                  </a:lnTo>
                  <a:lnTo>
                    <a:pt x="21073" y="298475"/>
                  </a:lnTo>
                  <a:lnTo>
                    <a:pt x="45546" y="336982"/>
                  </a:lnTo>
                  <a:lnTo>
                    <a:pt x="77648" y="369098"/>
                  </a:lnTo>
                  <a:lnTo>
                    <a:pt x="116132" y="393578"/>
                  </a:lnTo>
                  <a:lnTo>
                    <a:pt x="159753" y="409178"/>
                  </a:lnTo>
                  <a:lnTo>
                    <a:pt x="207263" y="414655"/>
                  </a:lnTo>
                  <a:lnTo>
                    <a:pt x="254821" y="409178"/>
                  </a:lnTo>
                  <a:lnTo>
                    <a:pt x="298475" y="393578"/>
                  </a:lnTo>
                  <a:lnTo>
                    <a:pt x="336982" y="369098"/>
                  </a:lnTo>
                  <a:lnTo>
                    <a:pt x="369098" y="336982"/>
                  </a:lnTo>
                  <a:lnTo>
                    <a:pt x="393578" y="298475"/>
                  </a:lnTo>
                  <a:lnTo>
                    <a:pt x="409178" y="254821"/>
                  </a:lnTo>
                  <a:lnTo>
                    <a:pt x="414655" y="207263"/>
                  </a:lnTo>
                  <a:lnTo>
                    <a:pt x="409178" y="159753"/>
                  </a:lnTo>
                  <a:lnTo>
                    <a:pt x="393578" y="116132"/>
                  </a:lnTo>
                  <a:lnTo>
                    <a:pt x="369098" y="77648"/>
                  </a:lnTo>
                  <a:lnTo>
                    <a:pt x="336982" y="45546"/>
                  </a:lnTo>
                  <a:lnTo>
                    <a:pt x="298475" y="21073"/>
                  </a:lnTo>
                  <a:lnTo>
                    <a:pt x="254821" y="5476"/>
                  </a:lnTo>
                  <a:lnTo>
                    <a:pt x="207263" y="0"/>
                  </a:lnTo>
                  <a:close/>
                </a:path>
              </a:pathLst>
            </a:custGeom>
            <a:solidFill>
              <a:srgbClr val="2996B6"/>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18" name="object 16"/>
            <p:cNvSpPr/>
            <p:nvPr/>
          </p:nvSpPr>
          <p:spPr>
            <a:xfrm>
              <a:off x="2246630" y="3459226"/>
              <a:ext cx="414655" cy="414655"/>
            </a:xfrm>
            <a:custGeom>
              <a:avLst/>
              <a:gdLst/>
              <a:ahLst/>
              <a:cxnLst/>
              <a:rect l="l" t="t" r="r" b="b"/>
              <a:pathLst>
                <a:path w="414655" h="414654">
                  <a:moveTo>
                    <a:pt x="0" y="207263"/>
                  </a:moveTo>
                  <a:lnTo>
                    <a:pt x="5476" y="159753"/>
                  </a:lnTo>
                  <a:lnTo>
                    <a:pt x="21073" y="116132"/>
                  </a:lnTo>
                  <a:lnTo>
                    <a:pt x="45546" y="77648"/>
                  </a:lnTo>
                  <a:lnTo>
                    <a:pt x="77648" y="45546"/>
                  </a:lnTo>
                  <a:lnTo>
                    <a:pt x="116132" y="21073"/>
                  </a:lnTo>
                  <a:lnTo>
                    <a:pt x="159753" y="5476"/>
                  </a:lnTo>
                  <a:lnTo>
                    <a:pt x="207263" y="0"/>
                  </a:lnTo>
                  <a:lnTo>
                    <a:pt x="254821" y="5476"/>
                  </a:lnTo>
                  <a:lnTo>
                    <a:pt x="298475" y="21073"/>
                  </a:lnTo>
                  <a:lnTo>
                    <a:pt x="336982" y="45546"/>
                  </a:lnTo>
                  <a:lnTo>
                    <a:pt x="369098" y="77648"/>
                  </a:lnTo>
                  <a:lnTo>
                    <a:pt x="393578" y="116132"/>
                  </a:lnTo>
                  <a:lnTo>
                    <a:pt x="409178" y="159753"/>
                  </a:lnTo>
                  <a:lnTo>
                    <a:pt x="414655" y="207263"/>
                  </a:lnTo>
                  <a:lnTo>
                    <a:pt x="409178" y="254821"/>
                  </a:lnTo>
                  <a:lnTo>
                    <a:pt x="393578" y="298475"/>
                  </a:lnTo>
                  <a:lnTo>
                    <a:pt x="369098" y="336982"/>
                  </a:lnTo>
                  <a:lnTo>
                    <a:pt x="336982" y="369098"/>
                  </a:lnTo>
                  <a:lnTo>
                    <a:pt x="298475" y="393578"/>
                  </a:lnTo>
                  <a:lnTo>
                    <a:pt x="254821" y="409178"/>
                  </a:lnTo>
                  <a:lnTo>
                    <a:pt x="207263" y="414655"/>
                  </a:lnTo>
                  <a:lnTo>
                    <a:pt x="159753" y="409178"/>
                  </a:lnTo>
                  <a:lnTo>
                    <a:pt x="116132" y="393578"/>
                  </a:lnTo>
                  <a:lnTo>
                    <a:pt x="77648" y="369098"/>
                  </a:lnTo>
                  <a:lnTo>
                    <a:pt x="45546" y="336982"/>
                  </a:lnTo>
                  <a:lnTo>
                    <a:pt x="21073"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19" name="object 17"/>
          <p:cNvSpPr txBox="1"/>
          <p:nvPr/>
        </p:nvSpPr>
        <p:spPr>
          <a:xfrm>
            <a:off x="2618110"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2</a:t>
            </a:r>
            <a:endParaRPr sz="1165">
              <a:latin typeface="Arial" panose="020B0604020202020204" pitchFamily="34" charset="0"/>
              <a:cs typeface="Arial" panose="020B0604020202020204" pitchFamily="34" charset="0"/>
            </a:endParaRPr>
          </a:p>
        </p:txBody>
      </p:sp>
      <p:grpSp>
        <p:nvGrpSpPr>
          <p:cNvPr id="20" name="object 18"/>
          <p:cNvGrpSpPr/>
          <p:nvPr/>
        </p:nvGrpSpPr>
        <p:grpSpPr>
          <a:xfrm>
            <a:off x="6464651" y="2963559"/>
            <a:ext cx="1383599" cy="2445761"/>
            <a:chOff x="6688835" y="3493008"/>
            <a:chExt cx="1544320" cy="2729865"/>
          </a:xfrm>
        </p:grpSpPr>
        <p:sp>
          <p:nvSpPr>
            <p:cNvPr id="21" name="object 19"/>
            <p:cNvSpPr/>
            <p:nvPr/>
          </p:nvSpPr>
          <p:spPr>
            <a:xfrm>
              <a:off x="6751319" y="3493008"/>
              <a:ext cx="1374648" cy="2729484"/>
            </a:xfrm>
            <a:prstGeom prst="rect">
              <a:avLst/>
            </a:prstGeom>
            <a:blipFill>
              <a:blip r:embed="rId7"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22" name="object 20"/>
            <p:cNvSpPr/>
            <p:nvPr/>
          </p:nvSpPr>
          <p:spPr>
            <a:xfrm>
              <a:off x="6688835" y="3973068"/>
              <a:ext cx="1543812" cy="1818132"/>
            </a:xfrm>
            <a:prstGeom prst="rect">
              <a:avLst/>
            </a:prstGeom>
            <a:blipFill>
              <a:blip r:embed="rId8"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23" name="object 21"/>
            <p:cNvSpPr/>
            <p:nvPr/>
          </p:nvSpPr>
          <p:spPr>
            <a:xfrm>
              <a:off x="6798182" y="3517900"/>
              <a:ext cx="1280160" cy="2633472"/>
            </a:xfrm>
            <a:prstGeom prst="rect">
              <a:avLst/>
            </a:prstGeom>
            <a:blipFill>
              <a:blip r:embed="rId9"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24" name="object 22"/>
            <p:cNvSpPr/>
            <p:nvPr/>
          </p:nvSpPr>
          <p:spPr>
            <a:xfrm>
              <a:off x="6798182" y="3517900"/>
              <a:ext cx="1280160" cy="2633980"/>
            </a:xfrm>
            <a:custGeom>
              <a:avLst/>
              <a:gdLst/>
              <a:ahLst/>
              <a:cxnLst/>
              <a:rect l="l" t="t" r="r" b="b"/>
              <a:pathLst>
                <a:path w="1280159" h="2633979">
                  <a:moveTo>
                    <a:pt x="0" y="80010"/>
                  </a:moveTo>
                  <a:lnTo>
                    <a:pt x="6286" y="48863"/>
                  </a:lnTo>
                  <a:lnTo>
                    <a:pt x="23431" y="23431"/>
                  </a:lnTo>
                  <a:lnTo>
                    <a:pt x="48863" y="6286"/>
                  </a:lnTo>
                  <a:lnTo>
                    <a:pt x="80010" y="0"/>
                  </a:lnTo>
                  <a:lnTo>
                    <a:pt x="1200150" y="0"/>
                  </a:lnTo>
                  <a:lnTo>
                    <a:pt x="1231296" y="6286"/>
                  </a:lnTo>
                  <a:lnTo>
                    <a:pt x="1256728" y="23431"/>
                  </a:lnTo>
                  <a:lnTo>
                    <a:pt x="1273873" y="48863"/>
                  </a:lnTo>
                  <a:lnTo>
                    <a:pt x="1280160" y="80010"/>
                  </a:lnTo>
                  <a:lnTo>
                    <a:pt x="1280160" y="2553462"/>
                  </a:lnTo>
                  <a:lnTo>
                    <a:pt x="1273873" y="2584603"/>
                  </a:lnTo>
                  <a:lnTo>
                    <a:pt x="1256728" y="2610035"/>
                  </a:lnTo>
                  <a:lnTo>
                    <a:pt x="1231296" y="2627183"/>
                  </a:lnTo>
                  <a:lnTo>
                    <a:pt x="1200150" y="2633472"/>
                  </a:lnTo>
                  <a:lnTo>
                    <a:pt x="80010" y="2633472"/>
                  </a:lnTo>
                  <a:lnTo>
                    <a:pt x="48863" y="2627183"/>
                  </a:lnTo>
                  <a:lnTo>
                    <a:pt x="23431" y="2610035"/>
                  </a:lnTo>
                  <a:lnTo>
                    <a:pt x="6286" y="2584603"/>
                  </a:lnTo>
                  <a:lnTo>
                    <a:pt x="0" y="2553462"/>
                  </a:lnTo>
                  <a:lnTo>
                    <a:pt x="0" y="80010"/>
                  </a:lnTo>
                  <a:close/>
                </a:path>
              </a:pathLst>
            </a:custGeom>
            <a:ln w="9525">
              <a:solidFill>
                <a:srgbClr val="2394B5"/>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25" name="object 23"/>
          <p:cNvSpPr txBox="1"/>
          <p:nvPr/>
        </p:nvSpPr>
        <p:spPr>
          <a:xfrm>
            <a:off x="6581394" y="3440718"/>
            <a:ext cx="1109951" cy="1265875"/>
          </a:xfrm>
          <a:prstGeom prst="rect">
            <a:avLst/>
          </a:prstGeom>
        </p:spPr>
        <p:txBody>
          <a:bodyPr vert="horz" wrap="square" lIns="0" tIns="10810" rIns="0" bIns="0" rtlCol="0">
            <a:spAutoFit/>
          </a:bodyPr>
          <a:lstStyle/>
          <a:p>
            <a:pPr marL="11379" marR="4551" indent="1138" algn="ctr">
              <a:spcBef>
                <a:spcPts val="85"/>
              </a:spcBef>
            </a:pPr>
            <a:r>
              <a:rPr lang="en-IN" sz="1165" spc="-4" dirty="0">
                <a:solidFill>
                  <a:srgbClr val="FFFFFF"/>
                </a:solidFill>
                <a:latin typeface="Arial" panose="020B0604020202020204" pitchFamily="34" charset="0"/>
                <a:cs typeface="Arial" panose="020B0604020202020204" pitchFamily="34" charset="0"/>
              </a:rPr>
              <a:t>T</a:t>
            </a:r>
            <a:r>
              <a:rPr sz="1165" spc="-4" dirty="0">
                <a:solidFill>
                  <a:srgbClr val="FFFFFF"/>
                </a:solidFill>
                <a:latin typeface="Arial" panose="020B0604020202020204" pitchFamily="34" charset="0"/>
                <a:cs typeface="Arial" panose="020B0604020202020204" pitchFamily="34" charset="0"/>
              </a:rPr>
              <a:t>o  Bring Higher  </a:t>
            </a:r>
            <a:r>
              <a:rPr sz="1165" spc="-9" dirty="0">
                <a:solidFill>
                  <a:srgbClr val="FFFFFF"/>
                </a:solidFill>
                <a:latin typeface="Arial" panose="020B0604020202020204" pitchFamily="34" charset="0"/>
                <a:cs typeface="Arial" panose="020B0604020202020204" pitchFamily="34" charset="0"/>
              </a:rPr>
              <a:t>Standards of  </a:t>
            </a:r>
            <a:r>
              <a:rPr sz="1165" spc="-4" dirty="0">
                <a:solidFill>
                  <a:srgbClr val="FFFFFF"/>
                </a:solidFill>
                <a:latin typeface="Arial" panose="020B0604020202020204" pitchFamily="34" charset="0"/>
                <a:cs typeface="Arial" panose="020B0604020202020204" pitchFamily="34" charset="0"/>
              </a:rPr>
              <a:t>Governance</a:t>
            </a:r>
            <a:r>
              <a:rPr sz="1165" spc="-22" dirty="0">
                <a:solidFill>
                  <a:srgbClr val="FFFFFF"/>
                </a:solidFill>
                <a:latin typeface="Arial" panose="020B0604020202020204" pitchFamily="34" charset="0"/>
                <a:cs typeface="Arial" panose="020B0604020202020204" pitchFamily="34" charset="0"/>
              </a:rPr>
              <a:t> </a:t>
            </a:r>
            <a:r>
              <a:rPr sz="1165" spc="-4" dirty="0">
                <a:solidFill>
                  <a:srgbClr val="FFFFFF"/>
                </a:solidFill>
                <a:latin typeface="Arial" panose="020B0604020202020204" pitchFamily="34" charset="0"/>
                <a:cs typeface="Arial" panose="020B0604020202020204" pitchFamily="34" charset="0"/>
              </a:rPr>
              <a:t>into  </a:t>
            </a:r>
            <a:r>
              <a:rPr sz="1165" spc="-9" dirty="0">
                <a:solidFill>
                  <a:srgbClr val="FFFFFF"/>
                </a:solidFill>
                <a:latin typeface="Arial" panose="020B0604020202020204" pitchFamily="34" charset="0"/>
                <a:cs typeface="Arial" panose="020B0604020202020204" pitchFamily="34" charset="0"/>
              </a:rPr>
              <a:t>Infrastructure  </a:t>
            </a:r>
            <a:r>
              <a:rPr sz="1165" spc="-4" dirty="0">
                <a:solidFill>
                  <a:srgbClr val="FFFFFF"/>
                </a:solidFill>
                <a:latin typeface="Arial" panose="020B0604020202020204" pitchFamily="34" charset="0"/>
                <a:cs typeface="Arial" panose="020B0604020202020204" pitchFamily="34" charset="0"/>
              </a:rPr>
              <a:t>Development  </a:t>
            </a:r>
            <a:r>
              <a:rPr sz="1165" spc="-9" dirty="0">
                <a:solidFill>
                  <a:srgbClr val="FFFFFF"/>
                </a:solidFill>
                <a:latin typeface="Arial" panose="020B0604020202020204" pitchFamily="34" charset="0"/>
                <a:cs typeface="Arial" panose="020B0604020202020204" pitchFamily="34" charset="0"/>
              </a:rPr>
              <a:t>and      </a:t>
            </a:r>
            <a:r>
              <a:rPr sz="1165" spc="-4" dirty="0">
                <a:solidFill>
                  <a:srgbClr val="FFFFFF"/>
                </a:solidFill>
                <a:latin typeface="Arial" panose="020B0604020202020204" pitchFamily="34" charset="0"/>
                <a:cs typeface="Arial" panose="020B0604020202020204" pitchFamily="34" charset="0"/>
              </a:rPr>
              <a:t>Management</a:t>
            </a:r>
            <a:endParaRPr sz="1165" dirty="0">
              <a:latin typeface="Arial" panose="020B0604020202020204" pitchFamily="34" charset="0"/>
              <a:cs typeface="Arial" panose="020B0604020202020204" pitchFamily="34" charset="0"/>
            </a:endParaRPr>
          </a:p>
        </p:txBody>
      </p:sp>
      <p:grpSp>
        <p:nvGrpSpPr>
          <p:cNvPr id="26" name="object 24"/>
          <p:cNvGrpSpPr/>
          <p:nvPr/>
        </p:nvGrpSpPr>
        <p:grpSpPr>
          <a:xfrm>
            <a:off x="6894750" y="2895288"/>
            <a:ext cx="482439" cy="483577"/>
            <a:chOff x="7168895" y="3416808"/>
            <a:chExt cx="538480" cy="539750"/>
          </a:xfrm>
        </p:grpSpPr>
        <p:sp>
          <p:nvSpPr>
            <p:cNvPr id="27" name="object 25"/>
            <p:cNvSpPr/>
            <p:nvPr/>
          </p:nvSpPr>
          <p:spPr>
            <a:xfrm>
              <a:off x="7168895" y="3416808"/>
              <a:ext cx="537972" cy="539495"/>
            </a:xfrm>
            <a:prstGeom prst="rect">
              <a:avLst/>
            </a:prstGeom>
            <a:blipFill>
              <a:blip r:embed="rId10"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28" name="object 26"/>
            <p:cNvSpPr/>
            <p:nvPr/>
          </p:nvSpPr>
          <p:spPr>
            <a:xfrm>
              <a:off x="7251191" y="3496056"/>
              <a:ext cx="420624" cy="431291"/>
            </a:xfrm>
            <a:prstGeom prst="rect">
              <a:avLst/>
            </a:prstGeom>
            <a:blipFill>
              <a:blip r:embed="rId11"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29" name="object 27"/>
            <p:cNvSpPr/>
            <p:nvPr/>
          </p:nvSpPr>
          <p:spPr>
            <a:xfrm>
              <a:off x="7230871" y="3459226"/>
              <a:ext cx="415290" cy="414655"/>
            </a:xfrm>
            <a:custGeom>
              <a:avLst/>
              <a:gdLst/>
              <a:ahLst/>
              <a:cxnLst/>
              <a:rect l="l" t="t" r="r" b="b"/>
              <a:pathLst>
                <a:path w="415290" h="414654">
                  <a:moveTo>
                    <a:pt x="207391" y="0"/>
                  </a:moveTo>
                  <a:lnTo>
                    <a:pt x="159833" y="5476"/>
                  </a:lnTo>
                  <a:lnTo>
                    <a:pt x="116179" y="21073"/>
                  </a:lnTo>
                  <a:lnTo>
                    <a:pt x="77672" y="45546"/>
                  </a:lnTo>
                  <a:lnTo>
                    <a:pt x="45556" y="77648"/>
                  </a:lnTo>
                  <a:lnTo>
                    <a:pt x="21076" y="116132"/>
                  </a:lnTo>
                  <a:lnTo>
                    <a:pt x="5476" y="159753"/>
                  </a:lnTo>
                  <a:lnTo>
                    <a:pt x="0" y="207263"/>
                  </a:lnTo>
                  <a:lnTo>
                    <a:pt x="5476" y="254821"/>
                  </a:lnTo>
                  <a:lnTo>
                    <a:pt x="21076" y="298475"/>
                  </a:lnTo>
                  <a:lnTo>
                    <a:pt x="45556" y="336982"/>
                  </a:lnTo>
                  <a:lnTo>
                    <a:pt x="77672" y="369098"/>
                  </a:lnTo>
                  <a:lnTo>
                    <a:pt x="116179" y="393578"/>
                  </a:lnTo>
                  <a:lnTo>
                    <a:pt x="159833" y="409178"/>
                  </a:lnTo>
                  <a:lnTo>
                    <a:pt x="207391" y="414655"/>
                  </a:lnTo>
                  <a:lnTo>
                    <a:pt x="254948" y="409178"/>
                  </a:lnTo>
                  <a:lnTo>
                    <a:pt x="298602" y="393578"/>
                  </a:lnTo>
                  <a:lnTo>
                    <a:pt x="337109" y="369098"/>
                  </a:lnTo>
                  <a:lnTo>
                    <a:pt x="369225" y="336982"/>
                  </a:lnTo>
                  <a:lnTo>
                    <a:pt x="393705" y="298475"/>
                  </a:lnTo>
                  <a:lnTo>
                    <a:pt x="409305" y="254821"/>
                  </a:lnTo>
                  <a:lnTo>
                    <a:pt x="414781" y="207263"/>
                  </a:lnTo>
                  <a:lnTo>
                    <a:pt x="409305" y="159753"/>
                  </a:lnTo>
                  <a:lnTo>
                    <a:pt x="393705" y="116132"/>
                  </a:lnTo>
                  <a:lnTo>
                    <a:pt x="369225" y="77648"/>
                  </a:lnTo>
                  <a:lnTo>
                    <a:pt x="337109" y="45546"/>
                  </a:lnTo>
                  <a:lnTo>
                    <a:pt x="298602" y="21073"/>
                  </a:lnTo>
                  <a:lnTo>
                    <a:pt x="254948" y="5476"/>
                  </a:lnTo>
                  <a:lnTo>
                    <a:pt x="207391" y="0"/>
                  </a:lnTo>
                  <a:close/>
                </a:path>
              </a:pathLst>
            </a:custGeom>
            <a:solidFill>
              <a:srgbClr val="2996B6"/>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30" name="object 28"/>
            <p:cNvSpPr/>
            <p:nvPr/>
          </p:nvSpPr>
          <p:spPr>
            <a:xfrm>
              <a:off x="7230871" y="3459226"/>
              <a:ext cx="415290" cy="414655"/>
            </a:xfrm>
            <a:custGeom>
              <a:avLst/>
              <a:gdLst/>
              <a:ahLst/>
              <a:cxnLst/>
              <a:rect l="l" t="t" r="r" b="b"/>
              <a:pathLst>
                <a:path w="415290" h="414654">
                  <a:moveTo>
                    <a:pt x="0" y="207263"/>
                  </a:moveTo>
                  <a:lnTo>
                    <a:pt x="5476" y="159753"/>
                  </a:lnTo>
                  <a:lnTo>
                    <a:pt x="21076" y="116132"/>
                  </a:lnTo>
                  <a:lnTo>
                    <a:pt x="45556" y="77648"/>
                  </a:lnTo>
                  <a:lnTo>
                    <a:pt x="77672" y="45546"/>
                  </a:lnTo>
                  <a:lnTo>
                    <a:pt x="116179" y="21073"/>
                  </a:lnTo>
                  <a:lnTo>
                    <a:pt x="159833" y="5476"/>
                  </a:lnTo>
                  <a:lnTo>
                    <a:pt x="207391" y="0"/>
                  </a:lnTo>
                  <a:lnTo>
                    <a:pt x="254948" y="5476"/>
                  </a:lnTo>
                  <a:lnTo>
                    <a:pt x="298602" y="21073"/>
                  </a:lnTo>
                  <a:lnTo>
                    <a:pt x="337109" y="45546"/>
                  </a:lnTo>
                  <a:lnTo>
                    <a:pt x="369225" y="77648"/>
                  </a:lnTo>
                  <a:lnTo>
                    <a:pt x="393705" y="116132"/>
                  </a:lnTo>
                  <a:lnTo>
                    <a:pt x="409305" y="159753"/>
                  </a:lnTo>
                  <a:lnTo>
                    <a:pt x="414781" y="207263"/>
                  </a:lnTo>
                  <a:lnTo>
                    <a:pt x="409305" y="254821"/>
                  </a:lnTo>
                  <a:lnTo>
                    <a:pt x="393705" y="298475"/>
                  </a:lnTo>
                  <a:lnTo>
                    <a:pt x="369225" y="336982"/>
                  </a:lnTo>
                  <a:lnTo>
                    <a:pt x="337109" y="369098"/>
                  </a:lnTo>
                  <a:lnTo>
                    <a:pt x="298602" y="393578"/>
                  </a:lnTo>
                  <a:lnTo>
                    <a:pt x="254948" y="409178"/>
                  </a:lnTo>
                  <a:lnTo>
                    <a:pt x="207391" y="414655"/>
                  </a:lnTo>
                  <a:lnTo>
                    <a:pt x="159833" y="409178"/>
                  </a:lnTo>
                  <a:lnTo>
                    <a:pt x="116179" y="393578"/>
                  </a:lnTo>
                  <a:lnTo>
                    <a:pt x="77672" y="369098"/>
                  </a:lnTo>
                  <a:lnTo>
                    <a:pt x="45556" y="336982"/>
                  </a:lnTo>
                  <a:lnTo>
                    <a:pt x="21076"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31" name="object 29"/>
          <p:cNvSpPr txBox="1"/>
          <p:nvPr/>
        </p:nvSpPr>
        <p:spPr>
          <a:xfrm>
            <a:off x="7084313"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5</a:t>
            </a:r>
            <a:endParaRPr sz="1165">
              <a:latin typeface="Arial" panose="020B0604020202020204" pitchFamily="34" charset="0"/>
              <a:cs typeface="Arial" panose="020B0604020202020204" pitchFamily="34" charset="0"/>
            </a:endParaRPr>
          </a:p>
        </p:txBody>
      </p:sp>
      <p:grpSp>
        <p:nvGrpSpPr>
          <p:cNvPr id="32" name="object 30"/>
          <p:cNvGrpSpPr/>
          <p:nvPr/>
        </p:nvGrpSpPr>
        <p:grpSpPr>
          <a:xfrm>
            <a:off x="5021203" y="2985234"/>
            <a:ext cx="1233406" cy="2445761"/>
            <a:chOff x="5088635" y="3493008"/>
            <a:chExt cx="1376680" cy="2729865"/>
          </a:xfrm>
        </p:grpSpPr>
        <p:sp>
          <p:nvSpPr>
            <p:cNvPr id="33" name="object 31"/>
            <p:cNvSpPr/>
            <p:nvPr/>
          </p:nvSpPr>
          <p:spPr>
            <a:xfrm>
              <a:off x="5088635" y="3493008"/>
              <a:ext cx="1376172" cy="2729484"/>
            </a:xfrm>
            <a:prstGeom prst="rect">
              <a:avLst/>
            </a:prstGeom>
            <a:blipFill>
              <a:blip r:embed="rId12"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34" name="object 32"/>
            <p:cNvSpPr/>
            <p:nvPr/>
          </p:nvSpPr>
          <p:spPr>
            <a:xfrm>
              <a:off x="5149595" y="4072128"/>
              <a:ext cx="1306068" cy="1620012"/>
            </a:xfrm>
            <a:prstGeom prst="rect">
              <a:avLst/>
            </a:prstGeom>
            <a:blipFill>
              <a:blip r:embed="rId13"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35" name="object 33"/>
            <p:cNvSpPr/>
            <p:nvPr/>
          </p:nvSpPr>
          <p:spPr>
            <a:xfrm>
              <a:off x="5136768" y="3517900"/>
              <a:ext cx="1280159" cy="2633472"/>
            </a:xfrm>
            <a:prstGeom prst="rect">
              <a:avLst/>
            </a:prstGeom>
            <a:blipFill>
              <a:blip r:embed="rId14"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36" name="object 34"/>
            <p:cNvSpPr/>
            <p:nvPr/>
          </p:nvSpPr>
          <p:spPr>
            <a:xfrm>
              <a:off x="5136768" y="3517900"/>
              <a:ext cx="1280160" cy="2633980"/>
            </a:xfrm>
            <a:custGeom>
              <a:avLst/>
              <a:gdLst/>
              <a:ahLst/>
              <a:cxnLst/>
              <a:rect l="l" t="t" r="r" b="b"/>
              <a:pathLst>
                <a:path w="1280160" h="2633979">
                  <a:moveTo>
                    <a:pt x="0" y="80010"/>
                  </a:moveTo>
                  <a:lnTo>
                    <a:pt x="6286" y="48863"/>
                  </a:lnTo>
                  <a:lnTo>
                    <a:pt x="23431" y="23431"/>
                  </a:lnTo>
                  <a:lnTo>
                    <a:pt x="48863" y="6286"/>
                  </a:lnTo>
                  <a:lnTo>
                    <a:pt x="80009" y="0"/>
                  </a:lnTo>
                  <a:lnTo>
                    <a:pt x="1200150" y="0"/>
                  </a:lnTo>
                  <a:lnTo>
                    <a:pt x="1231296" y="6286"/>
                  </a:lnTo>
                  <a:lnTo>
                    <a:pt x="1256728" y="23431"/>
                  </a:lnTo>
                  <a:lnTo>
                    <a:pt x="1273873" y="48863"/>
                  </a:lnTo>
                  <a:lnTo>
                    <a:pt x="1280159" y="80010"/>
                  </a:lnTo>
                  <a:lnTo>
                    <a:pt x="1280159" y="2553462"/>
                  </a:lnTo>
                  <a:lnTo>
                    <a:pt x="1273873" y="2584603"/>
                  </a:lnTo>
                  <a:lnTo>
                    <a:pt x="1256728" y="2610035"/>
                  </a:lnTo>
                  <a:lnTo>
                    <a:pt x="1231296" y="2627183"/>
                  </a:lnTo>
                  <a:lnTo>
                    <a:pt x="1200150" y="2633472"/>
                  </a:lnTo>
                  <a:lnTo>
                    <a:pt x="80009" y="2633472"/>
                  </a:lnTo>
                  <a:lnTo>
                    <a:pt x="48863" y="2627183"/>
                  </a:lnTo>
                  <a:lnTo>
                    <a:pt x="23431" y="2610035"/>
                  </a:lnTo>
                  <a:lnTo>
                    <a:pt x="6286" y="2584603"/>
                  </a:lnTo>
                  <a:lnTo>
                    <a:pt x="0" y="2553462"/>
                  </a:lnTo>
                  <a:lnTo>
                    <a:pt x="0" y="80010"/>
                  </a:lnTo>
                  <a:close/>
                </a:path>
              </a:pathLst>
            </a:custGeom>
            <a:ln w="9525">
              <a:solidFill>
                <a:srgbClr val="006CAD"/>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37" name="object 35"/>
          <p:cNvSpPr txBox="1"/>
          <p:nvPr/>
        </p:nvSpPr>
        <p:spPr>
          <a:xfrm>
            <a:off x="5201777" y="3529741"/>
            <a:ext cx="891487" cy="1278699"/>
          </a:xfrm>
          <a:prstGeom prst="rect">
            <a:avLst/>
          </a:prstGeom>
        </p:spPr>
        <p:txBody>
          <a:bodyPr vert="horz" wrap="square" lIns="0" tIns="10810" rIns="0" bIns="0" rtlCol="0">
            <a:spAutoFit/>
          </a:bodyPr>
          <a:lstStyle/>
          <a:p>
            <a:pPr marL="11379" marR="4551" indent="569" algn="ctr">
              <a:spcBef>
                <a:spcPts val="85"/>
              </a:spcBef>
            </a:pPr>
            <a:r>
              <a:rPr lang="en-IN" sz="1165" spc="-9" dirty="0">
                <a:solidFill>
                  <a:srgbClr val="FFFFFF"/>
                </a:solidFill>
                <a:latin typeface="Arial" panose="020B0604020202020204" pitchFamily="34" charset="0"/>
                <a:cs typeface="Arial" panose="020B0604020202020204" pitchFamily="34" charset="0"/>
              </a:rPr>
              <a:t>Facilitation of ownership of div</a:t>
            </a:r>
            <a:r>
              <a:rPr sz="1165" spc="-4" dirty="0" err="1">
                <a:solidFill>
                  <a:srgbClr val="FFFFFF"/>
                </a:solidFill>
                <a:latin typeface="Arial" panose="020B0604020202020204" pitchFamily="34" charset="0"/>
                <a:cs typeface="Arial" panose="020B0604020202020204" pitchFamily="34" charset="0"/>
              </a:rPr>
              <a:t>ersified</a:t>
            </a:r>
            <a:r>
              <a:rPr sz="1165" spc="-4" dirty="0">
                <a:solidFill>
                  <a:srgbClr val="FFFFFF"/>
                </a:solidFill>
                <a:latin typeface="Arial" panose="020B0604020202020204" pitchFamily="34" charset="0"/>
                <a:cs typeface="Arial" panose="020B0604020202020204" pitchFamily="34" charset="0"/>
              </a:rPr>
              <a:t>  </a:t>
            </a:r>
            <a:r>
              <a:rPr sz="1165" spc="-9" dirty="0">
                <a:solidFill>
                  <a:srgbClr val="FFFFFF"/>
                </a:solidFill>
                <a:latin typeface="Arial" panose="020B0604020202020204" pitchFamily="34" charset="0"/>
                <a:cs typeface="Arial" panose="020B0604020202020204" pitchFamily="34" charset="0"/>
              </a:rPr>
              <a:t>Infrastructure  Assets</a:t>
            </a:r>
            <a:endParaRPr lang="en-IN" sz="1165" spc="-9" dirty="0">
              <a:solidFill>
                <a:srgbClr val="FFFFFF"/>
              </a:solidFill>
              <a:latin typeface="Arial" panose="020B0604020202020204" pitchFamily="34" charset="0"/>
              <a:cs typeface="Arial" panose="020B0604020202020204" pitchFamily="34" charset="0"/>
            </a:endParaRPr>
          </a:p>
          <a:p>
            <a:pPr marL="11379" marR="4551" indent="569" algn="ctr">
              <a:spcBef>
                <a:spcPts val="85"/>
              </a:spcBef>
            </a:pPr>
            <a:r>
              <a:rPr lang="en-IN" sz="1165" spc="-9" dirty="0">
                <a:solidFill>
                  <a:srgbClr val="FFFFFF"/>
                </a:solidFill>
                <a:latin typeface="Arial" panose="020B0604020202020204" pitchFamily="34" charset="0"/>
                <a:cs typeface="Arial" panose="020B0604020202020204" pitchFamily="34" charset="0"/>
              </a:rPr>
              <a:t>for retail investors</a:t>
            </a:r>
            <a:endParaRPr sz="1165" dirty="0">
              <a:latin typeface="Arial" panose="020B0604020202020204" pitchFamily="34" charset="0"/>
              <a:cs typeface="Arial" panose="020B0604020202020204" pitchFamily="34" charset="0"/>
            </a:endParaRPr>
          </a:p>
        </p:txBody>
      </p:sp>
      <p:grpSp>
        <p:nvGrpSpPr>
          <p:cNvPr id="38" name="object 36"/>
          <p:cNvGrpSpPr/>
          <p:nvPr/>
        </p:nvGrpSpPr>
        <p:grpSpPr>
          <a:xfrm>
            <a:off x="3542710" y="2963559"/>
            <a:ext cx="1245353" cy="2445761"/>
            <a:chOff x="3427476" y="3493008"/>
            <a:chExt cx="1390015" cy="2729865"/>
          </a:xfrm>
        </p:grpSpPr>
        <p:sp>
          <p:nvSpPr>
            <p:cNvPr id="39" name="object 37"/>
            <p:cNvSpPr/>
            <p:nvPr/>
          </p:nvSpPr>
          <p:spPr>
            <a:xfrm>
              <a:off x="3427476" y="3493008"/>
              <a:ext cx="1376172" cy="2729484"/>
            </a:xfrm>
            <a:prstGeom prst="rect">
              <a:avLst/>
            </a:prstGeom>
            <a:blipFill>
              <a:blip r:embed="rId15"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0" name="object 38"/>
            <p:cNvSpPr/>
            <p:nvPr/>
          </p:nvSpPr>
          <p:spPr>
            <a:xfrm>
              <a:off x="3459480" y="4072128"/>
              <a:ext cx="1357884" cy="1620012"/>
            </a:xfrm>
            <a:prstGeom prst="rect">
              <a:avLst/>
            </a:prstGeom>
            <a:blipFill>
              <a:blip r:embed="rId16"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1" name="object 39"/>
            <p:cNvSpPr/>
            <p:nvPr/>
          </p:nvSpPr>
          <p:spPr>
            <a:xfrm>
              <a:off x="3475355" y="3517900"/>
              <a:ext cx="1280160" cy="2633472"/>
            </a:xfrm>
            <a:prstGeom prst="rect">
              <a:avLst/>
            </a:prstGeom>
            <a:blipFill>
              <a:blip r:embed="rId17"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2" name="object 40"/>
            <p:cNvSpPr/>
            <p:nvPr/>
          </p:nvSpPr>
          <p:spPr>
            <a:xfrm>
              <a:off x="3475355" y="3517900"/>
              <a:ext cx="1280160" cy="2633980"/>
            </a:xfrm>
            <a:custGeom>
              <a:avLst/>
              <a:gdLst/>
              <a:ahLst/>
              <a:cxnLst/>
              <a:rect l="l" t="t" r="r" b="b"/>
              <a:pathLst>
                <a:path w="1280160" h="2633979">
                  <a:moveTo>
                    <a:pt x="0" y="80010"/>
                  </a:moveTo>
                  <a:lnTo>
                    <a:pt x="6286" y="48863"/>
                  </a:lnTo>
                  <a:lnTo>
                    <a:pt x="23431" y="23431"/>
                  </a:lnTo>
                  <a:lnTo>
                    <a:pt x="48863" y="6286"/>
                  </a:lnTo>
                  <a:lnTo>
                    <a:pt x="80010" y="0"/>
                  </a:lnTo>
                  <a:lnTo>
                    <a:pt x="1200150" y="0"/>
                  </a:lnTo>
                  <a:lnTo>
                    <a:pt x="1231296" y="6286"/>
                  </a:lnTo>
                  <a:lnTo>
                    <a:pt x="1256728" y="23431"/>
                  </a:lnTo>
                  <a:lnTo>
                    <a:pt x="1273873" y="48863"/>
                  </a:lnTo>
                  <a:lnTo>
                    <a:pt x="1280160" y="80010"/>
                  </a:lnTo>
                  <a:lnTo>
                    <a:pt x="1280160" y="2553462"/>
                  </a:lnTo>
                  <a:lnTo>
                    <a:pt x="1273873" y="2584603"/>
                  </a:lnTo>
                  <a:lnTo>
                    <a:pt x="1256728" y="2610035"/>
                  </a:lnTo>
                  <a:lnTo>
                    <a:pt x="1231296" y="2627183"/>
                  </a:lnTo>
                  <a:lnTo>
                    <a:pt x="1200150" y="2633472"/>
                  </a:lnTo>
                  <a:lnTo>
                    <a:pt x="80010" y="2633472"/>
                  </a:lnTo>
                  <a:lnTo>
                    <a:pt x="48863" y="2627183"/>
                  </a:lnTo>
                  <a:lnTo>
                    <a:pt x="23431" y="2610035"/>
                  </a:lnTo>
                  <a:lnTo>
                    <a:pt x="6286" y="2584603"/>
                  </a:lnTo>
                  <a:lnTo>
                    <a:pt x="0" y="2553462"/>
                  </a:lnTo>
                  <a:lnTo>
                    <a:pt x="0" y="80010"/>
                  </a:lnTo>
                  <a:close/>
                </a:path>
              </a:pathLst>
            </a:custGeom>
            <a:ln w="9525">
              <a:solidFill>
                <a:srgbClr val="515357"/>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43" name="object 41"/>
          <p:cNvSpPr txBox="1"/>
          <p:nvPr/>
        </p:nvSpPr>
        <p:spPr>
          <a:xfrm>
            <a:off x="3687348" y="3463603"/>
            <a:ext cx="944397" cy="1637258"/>
          </a:xfrm>
          <a:prstGeom prst="rect">
            <a:avLst/>
          </a:prstGeom>
        </p:spPr>
        <p:txBody>
          <a:bodyPr vert="horz" wrap="square" lIns="0" tIns="10810" rIns="0" bIns="0" rtlCol="0">
            <a:spAutoFit/>
          </a:bodyPr>
          <a:lstStyle/>
          <a:p>
            <a:pPr marL="11379" marR="4551" algn="ctr">
              <a:spcBef>
                <a:spcPts val="85"/>
              </a:spcBef>
            </a:pPr>
            <a:r>
              <a:rPr lang="en-IN" sz="1165" spc="-4" dirty="0">
                <a:solidFill>
                  <a:srgbClr val="FFFFFF"/>
                </a:solidFill>
                <a:latin typeface="Arial" panose="020B0604020202020204" pitchFamily="34" charset="0"/>
                <a:cs typeface="Arial" panose="020B0604020202020204" pitchFamily="34" charset="0"/>
              </a:rPr>
              <a:t>Low-risk investments offered to attract long-term</a:t>
            </a:r>
          </a:p>
          <a:p>
            <a:pPr marL="11379" marR="4551" algn="ctr">
              <a:spcBef>
                <a:spcPts val="85"/>
              </a:spcBef>
            </a:pPr>
            <a:r>
              <a:rPr lang="en-IN" sz="1165" spc="-4" dirty="0">
                <a:solidFill>
                  <a:srgbClr val="FFFFFF"/>
                </a:solidFill>
                <a:latin typeface="Arial" panose="020B0604020202020204" pitchFamily="34" charset="0"/>
                <a:cs typeface="Arial" panose="020B0604020202020204" pitchFamily="34" charset="0"/>
              </a:rPr>
              <a:t>investors such as insurance and pension funds</a:t>
            </a:r>
            <a:endParaRPr sz="1165" dirty="0">
              <a:latin typeface="Arial" panose="020B0604020202020204" pitchFamily="34" charset="0"/>
              <a:cs typeface="Arial" panose="020B0604020202020204" pitchFamily="34" charset="0"/>
            </a:endParaRPr>
          </a:p>
        </p:txBody>
      </p:sp>
      <p:grpSp>
        <p:nvGrpSpPr>
          <p:cNvPr id="44" name="object 42"/>
          <p:cNvGrpSpPr/>
          <p:nvPr/>
        </p:nvGrpSpPr>
        <p:grpSpPr>
          <a:xfrm>
            <a:off x="3918192" y="2895288"/>
            <a:ext cx="482439" cy="483577"/>
            <a:chOff x="3846576" y="3416808"/>
            <a:chExt cx="538480" cy="539750"/>
          </a:xfrm>
        </p:grpSpPr>
        <p:sp>
          <p:nvSpPr>
            <p:cNvPr id="45" name="object 43"/>
            <p:cNvSpPr/>
            <p:nvPr/>
          </p:nvSpPr>
          <p:spPr>
            <a:xfrm>
              <a:off x="3846576" y="3416808"/>
              <a:ext cx="537972" cy="539495"/>
            </a:xfrm>
            <a:prstGeom prst="rect">
              <a:avLst/>
            </a:prstGeom>
            <a:blipFill>
              <a:blip r:embed="rId18"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6" name="object 44"/>
            <p:cNvSpPr/>
            <p:nvPr/>
          </p:nvSpPr>
          <p:spPr>
            <a:xfrm>
              <a:off x="3927348" y="3496056"/>
              <a:ext cx="420624" cy="431291"/>
            </a:xfrm>
            <a:prstGeom prst="rect">
              <a:avLst/>
            </a:prstGeom>
            <a:blipFill>
              <a:blip r:embed="rId19"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7" name="object 45"/>
            <p:cNvSpPr/>
            <p:nvPr/>
          </p:nvSpPr>
          <p:spPr>
            <a:xfrm>
              <a:off x="3908044" y="3459226"/>
              <a:ext cx="414655" cy="414655"/>
            </a:xfrm>
            <a:custGeom>
              <a:avLst/>
              <a:gdLst/>
              <a:ahLst/>
              <a:cxnLst/>
              <a:rect l="l" t="t" r="r" b="b"/>
              <a:pathLst>
                <a:path w="414654" h="414654">
                  <a:moveTo>
                    <a:pt x="207390" y="0"/>
                  </a:moveTo>
                  <a:lnTo>
                    <a:pt x="159833" y="5476"/>
                  </a:lnTo>
                  <a:lnTo>
                    <a:pt x="116179" y="21073"/>
                  </a:lnTo>
                  <a:lnTo>
                    <a:pt x="77672" y="45546"/>
                  </a:lnTo>
                  <a:lnTo>
                    <a:pt x="45556" y="77648"/>
                  </a:lnTo>
                  <a:lnTo>
                    <a:pt x="21076" y="116132"/>
                  </a:lnTo>
                  <a:lnTo>
                    <a:pt x="5476" y="159753"/>
                  </a:lnTo>
                  <a:lnTo>
                    <a:pt x="0" y="207263"/>
                  </a:lnTo>
                  <a:lnTo>
                    <a:pt x="5476" y="254821"/>
                  </a:lnTo>
                  <a:lnTo>
                    <a:pt x="21076" y="298475"/>
                  </a:lnTo>
                  <a:lnTo>
                    <a:pt x="45556" y="336982"/>
                  </a:lnTo>
                  <a:lnTo>
                    <a:pt x="77672" y="369098"/>
                  </a:lnTo>
                  <a:lnTo>
                    <a:pt x="116179" y="393578"/>
                  </a:lnTo>
                  <a:lnTo>
                    <a:pt x="159833" y="409178"/>
                  </a:lnTo>
                  <a:lnTo>
                    <a:pt x="207390" y="414655"/>
                  </a:lnTo>
                  <a:lnTo>
                    <a:pt x="254901" y="409178"/>
                  </a:lnTo>
                  <a:lnTo>
                    <a:pt x="298522" y="393578"/>
                  </a:lnTo>
                  <a:lnTo>
                    <a:pt x="337006" y="369098"/>
                  </a:lnTo>
                  <a:lnTo>
                    <a:pt x="369108" y="336982"/>
                  </a:lnTo>
                  <a:lnTo>
                    <a:pt x="393581" y="298475"/>
                  </a:lnTo>
                  <a:lnTo>
                    <a:pt x="409178" y="254821"/>
                  </a:lnTo>
                  <a:lnTo>
                    <a:pt x="414654" y="207263"/>
                  </a:lnTo>
                  <a:lnTo>
                    <a:pt x="409178" y="159753"/>
                  </a:lnTo>
                  <a:lnTo>
                    <a:pt x="393581" y="116132"/>
                  </a:lnTo>
                  <a:lnTo>
                    <a:pt x="369108" y="77648"/>
                  </a:lnTo>
                  <a:lnTo>
                    <a:pt x="337006" y="45546"/>
                  </a:lnTo>
                  <a:lnTo>
                    <a:pt x="298522" y="21073"/>
                  </a:lnTo>
                  <a:lnTo>
                    <a:pt x="254901" y="5476"/>
                  </a:lnTo>
                  <a:lnTo>
                    <a:pt x="207390" y="0"/>
                  </a:lnTo>
                  <a:close/>
                </a:path>
              </a:pathLst>
            </a:custGeom>
            <a:solidFill>
              <a:srgbClr val="52555A"/>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48" name="object 46"/>
            <p:cNvSpPr/>
            <p:nvPr/>
          </p:nvSpPr>
          <p:spPr>
            <a:xfrm>
              <a:off x="3908044" y="3459226"/>
              <a:ext cx="414655" cy="414655"/>
            </a:xfrm>
            <a:custGeom>
              <a:avLst/>
              <a:gdLst/>
              <a:ahLst/>
              <a:cxnLst/>
              <a:rect l="l" t="t" r="r" b="b"/>
              <a:pathLst>
                <a:path w="414654" h="414654">
                  <a:moveTo>
                    <a:pt x="0" y="207263"/>
                  </a:moveTo>
                  <a:lnTo>
                    <a:pt x="5476" y="159753"/>
                  </a:lnTo>
                  <a:lnTo>
                    <a:pt x="21076" y="116132"/>
                  </a:lnTo>
                  <a:lnTo>
                    <a:pt x="45556" y="77648"/>
                  </a:lnTo>
                  <a:lnTo>
                    <a:pt x="77672" y="45546"/>
                  </a:lnTo>
                  <a:lnTo>
                    <a:pt x="116179" y="21073"/>
                  </a:lnTo>
                  <a:lnTo>
                    <a:pt x="159833" y="5476"/>
                  </a:lnTo>
                  <a:lnTo>
                    <a:pt x="207390" y="0"/>
                  </a:lnTo>
                  <a:lnTo>
                    <a:pt x="254901" y="5476"/>
                  </a:lnTo>
                  <a:lnTo>
                    <a:pt x="298522" y="21073"/>
                  </a:lnTo>
                  <a:lnTo>
                    <a:pt x="337006" y="45546"/>
                  </a:lnTo>
                  <a:lnTo>
                    <a:pt x="369108" y="77648"/>
                  </a:lnTo>
                  <a:lnTo>
                    <a:pt x="393581" y="116132"/>
                  </a:lnTo>
                  <a:lnTo>
                    <a:pt x="409178" y="159753"/>
                  </a:lnTo>
                  <a:lnTo>
                    <a:pt x="414654" y="207263"/>
                  </a:lnTo>
                  <a:lnTo>
                    <a:pt x="409178" y="254821"/>
                  </a:lnTo>
                  <a:lnTo>
                    <a:pt x="393581" y="298475"/>
                  </a:lnTo>
                  <a:lnTo>
                    <a:pt x="369108" y="336982"/>
                  </a:lnTo>
                  <a:lnTo>
                    <a:pt x="337006" y="369098"/>
                  </a:lnTo>
                  <a:lnTo>
                    <a:pt x="298522" y="393578"/>
                  </a:lnTo>
                  <a:lnTo>
                    <a:pt x="254901" y="409178"/>
                  </a:lnTo>
                  <a:lnTo>
                    <a:pt x="207390" y="414655"/>
                  </a:lnTo>
                  <a:lnTo>
                    <a:pt x="159833" y="409178"/>
                  </a:lnTo>
                  <a:lnTo>
                    <a:pt x="116179" y="393578"/>
                  </a:lnTo>
                  <a:lnTo>
                    <a:pt x="77672" y="369098"/>
                  </a:lnTo>
                  <a:lnTo>
                    <a:pt x="45556" y="336982"/>
                  </a:lnTo>
                  <a:lnTo>
                    <a:pt x="21076"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49" name="object 47"/>
          <p:cNvSpPr txBox="1"/>
          <p:nvPr/>
        </p:nvSpPr>
        <p:spPr>
          <a:xfrm>
            <a:off x="4106958"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3</a:t>
            </a:r>
            <a:endParaRPr sz="1165">
              <a:latin typeface="Arial" panose="020B0604020202020204" pitchFamily="34" charset="0"/>
              <a:cs typeface="Arial" panose="020B0604020202020204" pitchFamily="34" charset="0"/>
            </a:endParaRPr>
          </a:p>
        </p:txBody>
      </p:sp>
      <p:grpSp>
        <p:nvGrpSpPr>
          <p:cNvPr id="50" name="object 49"/>
          <p:cNvGrpSpPr/>
          <p:nvPr/>
        </p:nvGrpSpPr>
        <p:grpSpPr>
          <a:xfrm>
            <a:off x="8008912" y="2963559"/>
            <a:ext cx="1231699" cy="2445761"/>
            <a:chOff x="8412480" y="3493008"/>
            <a:chExt cx="1374775" cy="2729865"/>
          </a:xfrm>
        </p:grpSpPr>
        <p:sp>
          <p:nvSpPr>
            <p:cNvPr id="51" name="object 50"/>
            <p:cNvSpPr/>
            <p:nvPr/>
          </p:nvSpPr>
          <p:spPr>
            <a:xfrm>
              <a:off x="8412480" y="3493008"/>
              <a:ext cx="1374648" cy="2729484"/>
            </a:xfrm>
            <a:prstGeom prst="rect">
              <a:avLst/>
            </a:prstGeom>
            <a:blipFill>
              <a:blip r:embed="rId20"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52" name="object 51"/>
            <p:cNvSpPr/>
            <p:nvPr/>
          </p:nvSpPr>
          <p:spPr>
            <a:xfrm>
              <a:off x="8459597" y="3517900"/>
              <a:ext cx="1280159" cy="2633472"/>
            </a:xfrm>
            <a:prstGeom prst="rect">
              <a:avLst/>
            </a:prstGeom>
            <a:blipFill>
              <a:blip r:embed="rId21"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53" name="object 52"/>
            <p:cNvSpPr/>
            <p:nvPr/>
          </p:nvSpPr>
          <p:spPr>
            <a:xfrm>
              <a:off x="8459597" y="3517900"/>
              <a:ext cx="1280160" cy="2633980"/>
            </a:xfrm>
            <a:custGeom>
              <a:avLst/>
              <a:gdLst/>
              <a:ahLst/>
              <a:cxnLst/>
              <a:rect l="l" t="t" r="r" b="b"/>
              <a:pathLst>
                <a:path w="1280159" h="2633979">
                  <a:moveTo>
                    <a:pt x="0" y="80010"/>
                  </a:moveTo>
                  <a:lnTo>
                    <a:pt x="6286" y="48863"/>
                  </a:lnTo>
                  <a:lnTo>
                    <a:pt x="23431" y="23431"/>
                  </a:lnTo>
                  <a:lnTo>
                    <a:pt x="48863" y="6286"/>
                  </a:lnTo>
                  <a:lnTo>
                    <a:pt x="80009" y="0"/>
                  </a:lnTo>
                  <a:lnTo>
                    <a:pt x="1200150" y="0"/>
                  </a:lnTo>
                  <a:lnTo>
                    <a:pt x="1231296" y="6286"/>
                  </a:lnTo>
                  <a:lnTo>
                    <a:pt x="1256728" y="23431"/>
                  </a:lnTo>
                  <a:lnTo>
                    <a:pt x="1273873" y="48863"/>
                  </a:lnTo>
                  <a:lnTo>
                    <a:pt x="1280159" y="80010"/>
                  </a:lnTo>
                  <a:lnTo>
                    <a:pt x="1280159" y="2553462"/>
                  </a:lnTo>
                  <a:lnTo>
                    <a:pt x="1273873" y="2584603"/>
                  </a:lnTo>
                  <a:lnTo>
                    <a:pt x="1256728" y="2610035"/>
                  </a:lnTo>
                  <a:lnTo>
                    <a:pt x="1231296" y="2627183"/>
                  </a:lnTo>
                  <a:lnTo>
                    <a:pt x="1200150" y="2633472"/>
                  </a:lnTo>
                  <a:lnTo>
                    <a:pt x="80009" y="2633472"/>
                  </a:lnTo>
                  <a:lnTo>
                    <a:pt x="48863" y="2627183"/>
                  </a:lnTo>
                  <a:lnTo>
                    <a:pt x="23431" y="2610035"/>
                  </a:lnTo>
                  <a:lnTo>
                    <a:pt x="6286" y="2584603"/>
                  </a:lnTo>
                  <a:lnTo>
                    <a:pt x="0" y="2553462"/>
                  </a:lnTo>
                  <a:lnTo>
                    <a:pt x="0" y="80010"/>
                  </a:lnTo>
                  <a:close/>
                </a:path>
              </a:pathLst>
            </a:custGeom>
            <a:ln w="9525">
              <a:solidFill>
                <a:srgbClr val="002C5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54" name="object 53"/>
          <p:cNvSpPr txBox="1"/>
          <p:nvPr/>
        </p:nvSpPr>
        <p:spPr>
          <a:xfrm>
            <a:off x="8218954" y="3884743"/>
            <a:ext cx="811840" cy="548755"/>
          </a:xfrm>
          <a:prstGeom prst="rect">
            <a:avLst/>
          </a:prstGeom>
        </p:spPr>
        <p:txBody>
          <a:bodyPr vert="horz" wrap="square" lIns="0" tIns="10810" rIns="0" bIns="0" rtlCol="0">
            <a:spAutoFit/>
          </a:bodyPr>
          <a:lstStyle/>
          <a:p>
            <a:pPr marL="11379" marR="4551" indent="1138" algn="ctr">
              <a:spcBef>
                <a:spcPts val="85"/>
              </a:spcBef>
            </a:pPr>
            <a:r>
              <a:rPr sz="1165" spc="-4" dirty="0">
                <a:solidFill>
                  <a:srgbClr val="FFFFFF"/>
                </a:solidFill>
                <a:latin typeface="Arial" panose="020B0604020202020204" pitchFamily="34" charset="0"/>
                <a:cs typeface="Arial" panose="020B0604020202020204" pitchFamily="34" charset="0"/>
              </a:rPr>
              <a:t>Growth  </a:t>
            </a:r>
            <a:r>
              <a:rPr sz="1165" spc="-9" dirty="0">
                <a:solidFill>
                  <a:srgbClr val="FFFFFF"/>
                </a:solidFill>
                <a:latin typeface="Arial" panose="020B0604020202020204" pitchFamily="34" charset="0"/>
                <a:cs typeface="Arial" panose="020B0604020202020204" pitchFamily="34" charset="0"/>
              </a:rPr>
              <a:t>Potential</a:t>
            </a:r>
            <a:r>
              <a:rPr sz="1165" spc="-32" dirty="0">
                <a:solidFill>
                  <a:srgbClr val="FFFFFF"/>
                </a:solidFill>
                <a:latin typeface="Arial" panose="020B0604020202020204" pitchFamily="34" charset="0"/>
                <a:cs typeface="Arial" panose="020B0604020202020204" pitchFamily="34" charset="0"/>
              </a:rPr>
              <a:t> </a:t>
            </a:r>
            <a:r>
              <a:rPr sz="1165" spc="-9" dirty="0">
                <a:solidFill>
                  <a:srgbClr val="FFFFFF"/>
                </a:solidFill>
                <a:latin typeface="Arial" panose="020B0604020202020204" pitchFamily="34" charset="0"/>
                <a:cs typeface="Arial" panose="020B0604020202020204" pitchFamily="34" charset="0"/>
              </a:rPr>
              <a:t>for  </a:t>
            </a:r>
            <a:r>
              <a:rPr sz="1165" spc="-4" dirty="0">
                <a:solidFill>
                  <a:srgbClr val="FFFFFF"/>
                </a:solidFill>
                <a:latin typeface="Arial" panose="020B0604020202020204" pitchFamily="34" charset="0"/>
                <a:cs typeface="Arial" panose="020B0604020202020204" pitchFamily="34" charset="0"/>
              </a:rPr>
              <a:t>Investors</a:t>
            </a:r>
            <a:endParaRPr sz="1165" dirty="0">
              <a:latin typeface="Arial" panose="020B0604020202020204" pitchFamily="34" charset="0"/>
              <a:cs typeface="Arial" panose="020B0604020202020204" pitchFamily="34" charset="0"/>
            </a:endParaRPr>
          </a:p>
        </p:txBody>
      </p:sp>
      <p:grpSp>
        <p:nvGrpSpPr>
          <p:cNvPr id="55" name="object 54"/>
          <p:cNvGrpSpPr/>
          <p:nvPr/>
        </p:nvGrpSpPr>
        <p:grpSpPr>
          <a:xfrm>
            <a:off x="8383030" y="2895288"/>
            <a:ext cx="483577" cy="483577"/>
            <a:chOff x="8830056" y="3416808"/>
            <a:chExt cx="539750" cy="539750"/>
          </a:xfrm>
        </p:grpSpPr>
        <p:sp>
          <p:nvSpPr>
            <p:cNvPr id="56" name="object 55"/>
            <p:cNvSpPr/>
            <p:nvPr/>
          </p:nvSpPr>
          <p:spPr>
            <a:xfrm>
              <a:off x="8830056" y="3416808"/>
              <a:ext cx="539496" cy="539495"/>
            </a:xfrm>
            <a:prstGeom prst="rect">
              <a:avLst/>
            </a:prstGeom>
            <a:blipFill>
              <a:blip r:embed="rId22"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57" name="object 56"/>
            <p:cNvSpPr/>
            <p:nvPr/>
          </p:nvSpPr>
          <p:spPr>
            <a:xfrm>
              <a:off x="8912352" y="3496056"/>
              <a:ext cx="420624" cy="431291"/>
            </a:xfrm>
            <a:prstGeom prst="rect">
              <a:avLst/>
            </a:prstGeom>
            <a:blipFill>
              <a:blip r:embed="rId23"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58" name="object 57"/>
            <p:cNvSpPr/>
            <p:nvPr/>
          </p:nvSpPr>
          <p:spPr>
            <a:xfrm>
              <a:off x="8892413" y="3459226"/>
              <a:ext cx="414655" cy="414655"/>
            </a:xfrm>
            <a:custGeom>
              <a:avLst/>
              <a:gdLst/>
              <a:ahLst/>
              <a:cxnLst/>
              <a:rect l="l" t="t" r="r" b="b"/>
              <a:pathLst>
                <a:path w="414654" h="414654">
                  <a:moveTo>
                    <a:pt x="207263" y="0"/>
                  </a:moveTo>
                  <a:lnTo>
                    <a:pt x="159753" y="5476"/>
                  </a:lnTo>
                  <a:lnTo>
                    <a:pt x="116132" y="21073"/>
                  </a:lnTo>
                  <a:lnTo>
                    <a:pt x="77648" y="45546"/>
                  </a:lnTo>
                  <a:lnTo>
                    <a:pt x="45546" y="77648"/>
                  </a:lnTo>
                  <a:lnTo>
                    <a:pt x="21073" y="116132"/>
                  </a:lnTo>
                  <a:lnTo>
                    <a:pt x="5476" y="159753"/>
                  </a:lnTo>
                  <a:lnTo>
                    <a:pt x="0" y="207263"/>
                  </a:lnTo>
                  <a:lnTo>
                    <a:pt x="5476" y="254821"/>
                  </a:lnTo>
                  <a:lnTo>
                    <a:pt x="21073" y="298475"/>
                  </a:lnTo>
                  <a:lnTo>
                    <a:pt x="45546" y="336982"/>
                  </a:lnTo>
                  <a:lnTo>
                    <a:pt x="77648" y="369098"/>
                  </a:lnTo>
                  <a:lnTo>
                    <a:pt x="116132" y="393578"/>
                  </a:lnTo>
                  <a:lnTo>
                    <a:pt x="159753" y="409178"/>
                  </a:lnTo>
                  <a:lnTo>
                    <a:pt x="207263" y="414655"/>
                  </a:lnTo>
                  <a:lnTo>
                    <a:pt x="254821" y="409178"/>
                  </a:lnTo>
                  <a:lnTo>
                    <a:pt x="298475" y="393578"/>
                  </a:lnTo>
                  <a:lnTo>
                    <a:pt x="336982" y="369098"/>
                  </a:lnTo>
                  <a:lnTo>
                    <a:pt x="369098" y="336982"/>
                  </a:lnTo>
                  <a:lnTo>
                    <a:pt x="393578" y="298475"/>
                  </a:lnTo>
                  <a:lnTo>
                    <a:pt x="409178" y="254821"/>
                  </a:lnTo>
                  <a:lnTo>
                    <a:pt x="414654" y="207263"/>
                  </a:lnTo>
                  <a:lnTo>
                    <a:pt x="409178" y="159753"/>
                  </a:lnTo>
                  <a:lnTo>
                    <a:pt x="393578" y="116132"/>
                  </a:lnTo>
                  <a:lnTo>
                    <a:pt x="369098" y="77648"/>
                  </a:lnTo>
                  <a:lnTo>
                    <a:pt x="336982" y="45546"/>
                  </a:lnTo>
                  <a:lnTo>
                    <a:pt x="298475" y="21073"/>
                  </a:lnTo>
                  <a:lnTo>
                    <a:pt x="254821" y="5476"/>
                  </a:lnTo>
                  <a:lnTo>
                    <a:pt x="207263" y="0"/>
                  </a:lnTo>
                  <a:close/>
                </a:path>
              </a:pathLst>
            </a:custGeom>
            <a:solidFill>
              <a:srgbClr val="012C5F"/>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59" name="object 58"/>
            <p:cNvSpPr/>
            <p:nvPr/>
          </p:nvSpPr>
          <p:spPr>
            <a:xfrm>
              <a:off x="8892413" y="3459226"/>
              <a:ext cx="414655" cy="414655"/>
            </a:xfrm>
            <a:custGeom>
              <a:avLst/>
              <a:gdLst/>
              <a:ahLst/>
              <a:cxnLst/>
              <a:rect l="l" t="t" r="r" b="b"/>
              <a:pathLst>
                <a:path w="414654" h="414654">
                  <a:moveTo>
                    <a:pt x="0" y="207263"/>
                  </a:moveTo>
                  <a:lnTo>
                    <a:pt x="5476" y="159753"/>
                  </a:lnTo>
                  <a:lnTo>
                    <a:pt x="21073" y="116132"/>
                  </a:lnTo>
                  <a:lnTo>
                    <a:pt x="45546" y="77648"/>
                  </a:lnTo>
                  <a:lnTo>
                    <a:pt x="77648" y="45546"/>
                  </a:lnTo>
                  <a:lnTo>
                    <a:pt x="116132" y="21073"/>
                  </a:lnTo>
                  <a:lnTo>
                    <a:pt x="159753" y="5476"/>
                  </a:lnTo>
                  <a:lnTo>
                    <a:pt x="207263" y="0"/>
                  </a:lnTo>
                  <a:lnTo>
                    <a:pt x="254821" y="5476"/>
                  </a:lnTo>
                  <a:lnTo>
                    <a:pt x="298475" y="21073"/>
                  </a:lnTo>
                  <a:lnTo>
                    <a:pt x="336982" y="45546"/>
                  </a:lnTo>
                  <a:lnTo>
                    <a:pt x="369098" y="77648"/>
                  </a:lnTo>
                  <a:lnTo>
                    <a:pt x="393578" y="116132"/>
                  </a:lnTo>
                  <a:lnTo>
                    <a:pt x="409178" y="159753"/>
                  </a:lnTo>
                  <a:lnTo>
                    <a:pt x="414654" y="207263"/>
                  </a:lnTo>
                  <a:lnTo>
                    <a:pt x="409178" y="254821"/>
                  </a:lnTo>
                  <a:lnTo>
                    <a:pt x="393578" y="298475"/>
                  </a:lnTo>
                  <a:lnTo>
                    <a:pt x="369098" y="336982"/>
                  </a:lnTo>
                  <a:lnTo>
                    <a:pt x="336982" y="369098"/>
                  </a:lnTo>
                  <a:lnTo>
                    <a:pt x="298475" y="393578"/>
                  </a:lnTo>
                  <a:lnTo>
                    <a:pt x="254821" y="409178"/>
                  </a:lnTo>
                  <a:lnTo>
                    <a:pt x="207263" y="414655"/>
                  </a:lnTo>
                  <a:lnTo>
                    <a:pt x="159753" y="409178"/>
                  </a:lnTo>
                  <a:lnTo>
                    <a:pt x="116132" y="393578"/>
                  </a:lnTo>
                  <a:lnTo>
                    <a:pt x="77648" y="369098"/>
                  </a:lnTo>
                  <a:lnTo>
                    <a:pt x="45546" y="336982"/>
                  </a:lnTo>
                  <a:lnTo>
                    <a:pt x="21073"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60" name="object 59"/>
          <p:cNvSpPr txBox="1"/>
          <p:nvPr/>
        </p:nvSpPr>
        <p:spPr>
          <a:xfrm>
            <a:off x="8573161"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6</a:t>
            </a:r>
            <a:endParaRPr sz="1165">
              <a:latin typeface="Arial" panose="020B0604020202020204" pitchFamily="34" charset="0"/>
              <a:cs typeface="Arial" panose="020B0604020202020204" pitchFamily="34" charset="0"/>
            </a:endParaRPr>
          </a:p>
        </p:txBody>
      </p:sp>
      <p:grpSp>
        <p:nvGrpSpPr>
          <p:cNvPr id="61" name="object 60"/>
          <p:cNvGrpSpPr/>
          <p:nvPr/>
        </p:nvGrpSpPr>
        <p:grpSpPr>
          <a:xfrm>
            <a:off x="583869" y="2330470"/>
            <a:ext cx="5657281" cy="3108546"/>
            <a:chOff x="94488" y="2753105"/>
            <a:chExt cx="6314440" cy="3469640"/>
          </a:xfrm>
        </p:grpSpPr>
        <p:sp>
          <p:nvSpPr>
            <p:cNvPr id="62" name="object 61"/>
            <p:cNvSpPr/>
            <p:nvPr/>
          </p:nvSpPr>
          <p:spPr>
            <a:xfrm>
              <a:off x="5136768" y="2753105"/>
              <a:ext cx="1271905" cy="741045"/>
            </a:xfrm>
            <a:custGeom>
              <a:avLst/>
              <a:gdLst/>
              <a:ahLst/>
              <a:cxnLst/>
              <a:rect l="l" t="t" r="r" b="b"/>
              <a:pathLst>
                <a:path w="1271904" h="741045">
                  <a:moveTo>
                    <a:pt x="10159" y="0"/>
                  </a:moveTo>
                  <a:lnTo>
                    <a:pt x="0" y="740791"/>
                  </a:lnTo>
                  <a:lnTo>
                    <a:pt x="1271904" y="740791"/>
                  </a:lnTo>
                  <a:lnTo>
                    <a:pt x="10159" y="0"/>
                  </a:lnTo>
                  <a:close/>
                </a:path>
              </a:pathLst>
            </a:custGeom>
            <a:solidFill>
              <a:srgbClr val="EAEBEB"/>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63" name="object 62"/>
            <p:cNvSpPr/>
            <p:nvPr/>
          </p:nvSpPr>
          <p:spPr>
            <a:xfrm>
              <a:off x="105156" y="3493007"/>
              <a:ext cx="1374648" cy="2729484"/>
            </a:xfrm>
            <a:prstGeom prst="rect">
              <a:avLst/>
            </a:prstGeom>
            <a:blipFill>
              <a:blip r:embed="rId24"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64" name="object 63"/>
            <p:cNvSpPr/>
            <p:nvPr/>
          </p:nvSpPr>
          <p:spPr>
            <a:xfrm>
              <a:off x="94488" y="3933444"/>
              <a:ext cx="1427988" cy="1886712"/>
            </a:xfrm>
            <a:prstGeom prst="rect">
              <a:avLst/>
            </a:prstGeom>
            <a:blipFill>
              <a:blip r:embed="rId25"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65" name="object 64"/>
            <p:cNvSpPr/>
            <p:nvPr/>
          </p:nvSpPr>
          <p:spPr>
            <a:xfrm>
              <a:off x="152412" y="3517900"/>
              <a:ext cx="1280147" cy="2633472"/>
            </a:xfrm>
            <a:prstGeom prst="rect">
              <a:avLst/>
            </a:prstGeom>
            <a:blipFill>
              <a:blip r:embed="rId26"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66" name="object 65"/>
            <p:cNvSpPr/>
            <p:nvPr/>
          </p:nvSpPr>
          <p:spPr>
            <a:xfrm>
              <a:off x="152412" y="3517900"/>
              <a:ext cx="1280160" cy="2633980"/>
            </a:xfrm>
            <a:custGeom>
              <a:avLst/>
              <a:gdLst/>
              <a:ahLst/>
              <a:cxnLst/>
              <a:rect l="l" t="t" r="r" b="b"/>
              <a:pathLst>
                <a:path w="1280160" h="2633979">
                  <a:moveTo>
                    <a:pt x="0" y="80010"/>
                  </a:moveTo>
                  <a:lnTo>
                    <a:pt x="6288" y="48863"/>
                  </a:lnTo>
                  <a:lnTo>
                    <a:pt x="23436" y="23431"/>
                  </a:lnTo>
                  <a:lnTo>
                    <a:pt x="48868" y="6286"/>
                  </a:lnTo>
                  <a:lnTo>
                    <a:pt x="80009" y="0"/>
                  </a:lnTo>
                  <a:lnTo>
                    <a:pt x="1200137" y="0"/>
                  </a:lnTo>
                  <a:lnTo>
                    <a:pt x="1231284" y="6286"/>
                  </a:lnTo>
                  <a:lnTo>
                    <a:pt x="1256715" y="23431"/>
                  </a:lnTo>
                  <a:lnTo>
                    <a:pt x="1273860" y="48863"/>
                  </a:lnTo>
                  <a:lnTo>
                    <a:pt x="1280147" y="80010"/>
                  </a:lnTo>
                  <a:lnTo>
                    <a:pt x="1280147" y="2553462"/>
                  </a:lnTo>
                  <a:lnTo>
                    <a:pt x="1273860" y="2584603"/>
                  </a:lnTo>
                  <a:lnTo>
                    <a:pt x="1256715" y="2610035"/>
                  </a:lnTo>
                  <a:lnTo>
                    <a:pt x="1231284" y="2627183"/>
                  </a:lnTo>
                  <a:lnTo>
                    <a:pt x="1200137" y="2633472"/>
                  </a:lnTo>
                  <a:lnTo>
                    <a:pt x="80009" y="2633472"/>
                  </a:lnTo>
                  <a:lnTo>
                    <a:pt x="48868" y="2627183"/>
                  </a:lnTo>
                  <a:lnTo>
                    <a:pt x="23436" y="2610035"/>
                  </a:lnTo>
                  <a:lnTo>
                    <a:pt x="6288" y="2584603"/>
                  </a:lnTo>
                  <a:lnTo>
                    <a:pt x="0" y="2553462"/>
                  </a:lnTo>
                  <a:lnTo>
                    <a:pt x="0" y="80010"/>
                  </a:lnTo>
                  <a:close/>
                </a:path>
              </a:pathLst>
            </a:custGeom>
            <a:ln w="9525">
              <a:solidFill>
                <a:srgbClr val="002C5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67" name="object 66"/>
          <p:cNvSpPr txBox="1"/>
          <p:nvPr/>
        </p:nvSpPr>
        <p:spPr>
          <a:xfrm>
            <a:off x="641261" y="3459431"/>
            <a:ext cx="1135915" cy="1087168"/>
          </a:xfrm>
          <a:prstGeom prst="rect">
            <a:avLst/>
          </a:prstGeom>
        </p:spPr>
        <p:txBody>
          <a:bodyPr vert="horz" wrap="square" lIns="0" tIns="11378" rIns="0" bIns="0" rtlCol="0">
            <a:spAutoFit/>
          </a:bodyPr>
          <a:lstStyle/>
          <a:p>
            <a:pPr marL="67137" marR="59171" algn="ctr">
              <a:spcBef>
                <a:spcPts val="90"/>
              </a:spcBef>
            </a:pPr>
            <a:r>
              <a:rPr sz="1165" spc="-4" dirty="0">
                <a:solidFill>
                  <a:srgbClr val="FFFFFF"/>
                </a:solidFill>
                <a:latin typeface="Arial" panose="020B0604020202020204" pitchFamily="34" charset="0"/>
                <a:cs typeface="Arial" panose="020B0604020202020204" pitchFamily="34" charset="0"/>
              </a:rPr>
              <a:t>Provide</a:t>
            </a:r>
            <a:r>
              <a:rPr sz="1165" spc="-49" dirty="0">
                <a:solidFill>
                  <a:srgbClr val="FFFFFF"/>
                </a:solidFill>
                <a:latin typeface="Arial" panose="020B0604020202020204" pitchFamily="34" charset="0"/>
                <a:cs typeface="Arial" panose="020B0604020202020204" pitchFamily="34" charset="0"/>
              </a:rPr>
              <a:t> </a:t>
            </a:r>
            <a:endParaRPr sz="1165" dirty="0">
              <a:latin typeface="Arial" panose="020B0604020202020204" pitchFamily="34" charset="0"/>
              <a:cs typeface="Arial" panose="020B0604020202020204" pitchFamily="34" charset="0"/>
            </a:endParaRPr>
          </a:p>
          <a:p>
            <a:pPr marL="10810" marR="4551" algn="ctr">
              <a:spcBef>
                <a:spcPts val="4"/>
              </a:spcBef>
            </a:pPr>
            <a:r>
              <a:rPr sz="1165" dirty="0">
                <a:solidFill>
                  <a:srgbClr val="FFFFFF"/>
                </a:solidFill>
                <a:latin typeface="Arial" panose="020B0604020202020204" pitchFamily="34" charset="0"/>
                <a:cs typeface="Arial" panose="020B0604020202020204" pitchFamily="34" charset="0"/>
              </a:rPr>
              <a:t>Long-term  </a:t>
            </a:r>
            <a:r>
              <a:rPr sz="1165" spc="-4" dirty="0">
                <a:solidFill>
                  <a:srgbClr val="FFFFFF"/>
                </a:solidFill>
                <a:latin typeface="Arial" panose="020B0604020202020204" pitchFamily="34" charset="0"/>
                <a:cs typeface="Arial" panose="020B0604020202020204" pitchFamily="34" charset="0"/>
              </a:rPr>
              <a:t>Financing </a:t>
            </a:r>
            <a:r>
              <a:rPr lang="en-IN" sz="1165" spc="-4" dirty="0">
                <a:solidFill>
                  <a:srgbClr val="FFFFFF"/>
                </a:solidFill>
                <a:latin typeface="Arial" panose="020B0604020202020204" pitchFamily="34" charset="0"/>
                <a:cs typeface="Arial" panose="020B0604020202020204" pitchFamily="34" charset="0"/>
              </a:rPr>
              <a:t>Option</a:t>
            </a:r>
          </a:p>
          <a:p>
            <a:pPr marL="10810" marR="4551" algn="ctr">
              <a:spcBef>
                <a:spcPts val="4"/>
              </a:spcBef>
            </a:pPr>
            <a:r>
              <a:rPr sz="1165" spc="4" dirty="0">
                <a:solidFill>
                  <a:srgbClr val="FFFFFF"/>
                </a:solidFill>
                <a:latin typeface="Arial" panose="020B0604020202020204" pitchFamily="34" charset="0"/>
                <a:cs typeface="Arial" panose="020B0604020202020204" pitchFamily="34" charset="0"/>
              </a:rPr>
              <a:t>for  </a:t>
            </a:r>
            <a:r>
              <a:rPr sz="1165" spc="-4" dirty="0">
                <a:solidFill>
                  <a:srgbClr val="FFFFFF"/>
                </a:solidFill>
                <a:latin typeface="Arial" panose="020B0604020202020204" pitchFamily="34" charset="0"/>
                <a:cs typeface="Arial" panose="020B0604020202020204" pitchFamily="34" charset="0"/>
              </a:rPr>
              <a:t>Existing  Infrastructure  </a:t>
            </a:r>
            <a:r>
              <a:rPr sz="1165" dirty="0">
                <a:solidFill>
                  <a:srgbClr val="FFFFFF"/>
                </a:solidFill>
                <a:latin typeface="Arial" panose="020B0604020202020204" pitchFamily="34" charset="0"/>
                <a:cs typeface="Arial" panose="020B0604020202020204" pitchFamily="34" charset="0"/>
              </a:rPr>
              <a:t>Projects</a:t>
            </a:r>
            <a:endParaRPr sz="1165" dirty="0">
              <a:latin typeface="Arial" panose="020B0604020202020204" pitchFamily="34" charset="0"/>
              <a:cs typeface="Arial" panose="020B0604020202020204" pitchFamily="34" charset="0"/>
            </a:endParaRPr>
          </a:p>
        </p:txBody>
      </p:sp>
      <p:grpSp>
        <p:nvGrpSpPr>
          <p:cNvPr id="68" name="object 67"/>
          <p:cNvGrpSpPr/>
          <p:nvPr/>
        </p:nvGrpSpPr>
        <p:grpSpPr>
          <a:xfrm>
            <a:off x="940268" y="2895288"/>
            <a:ext cx="483577" cy="483577"/>
            <a:chOff x="522731" y="3416808"/>
            <a:chExt cx="539750" cy="539750"/>
          </a:xfrm>
        </p:grpSpPr>
        <p:sp>
          <p:nvSpPr>
            <p:cNvPr id="69" name="object 68"/>
            <p:cNvSpPr/>
            <p:nvPr/>
          </p:nvSpPr>
          <p:spPr>
            <a:xfrm>
              <a:off x="522731" y="3416808"/>
              <a:ext cx="539495" cy="539495"/>
            </a:xfrm>
            <a:prstGeom prst="rect">
              <a:avLst/>
            </a:prstGeom>
            <a:blipFill>
              <a:blip r:embed="rId27"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0" name="object 69"/>
            <p:cNvSpPr/>
            <p:nvPr/>
          </p:nvSpPr>
          <p:spPr>
            <a:xfrm>
              <a:off x="605027" y="3496056"/>
              <a:ext cx="420623" cy="431291"/>
            </a:xfrm>
            <a:prstGeom prst="rect">
              <a:avLst/>
            </a:prstGeom>
            <a:blipFill>
              <a:blip r:embed="rId28"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1" name="object 70"/>
            <p:cNvSpPr/>
            <p:nvPr/>
          </p:nvSpPr>
          <p:spPr>
            <a:xfrm>
              <a:off x="585139" y="3459226"/>
              <a:ext cx="415290" cy="414655"/>
            </a:xfrm>
            <a:custGeom>
              <a:avLst/>
              <a:gdLst/>
              <a:ahLst/>
              <a:cxnLst/>
              <a:rect l="l" t="t" r="r" b="b"/>
              <a:pathLst>
                <a:path w="415290" h="414654">
                  <a:moveTo>
                    <a:pt x="207352" y="0"/>
                  </a:moveTo>
                  <a:lnTo>
                    <a:pt x="159809" y="5476"/>
                  </a:lnTo>
                  <a:lnTo>
                    <a:pt x="116165" y="21073"/>
                  </a:lnTo>
                  <a:lnTo>
                    <a:pt x="77665" y="45546"/>
                  </a:lnTo>
                  <a:lnTo>
                    <a:pt x="45553" y="77648"/>
                  </a:lnTo>
                  <a:lnTo>
                    <a:pt x="21075" y="116132"/>
                  </a:lnTo>
                  <a:lnTo>
                    <a:pt x="5476" y="159753"/>
                  </a:lnTo>
                  <a:lnTo>
                    <a:pt x="0" y="207263"/>
                  </a:lnTo>
                  <a:lnTo>
                    <a:pt x="5476" y="254821"/>
                  </a:lnTo>
                  <a:lnTo>
                    <a:pt x="21075" y="298475"/>
                  </a:lnTo>
                  <a:lnTo>
                    <a:pt x="45553" y="336982"/>
                  </a:lnTo>
                  <a:lnTo>
                    <a:pt x="77665" y="369098"/>
                  </a:lnTo>
                  <a:lnTo>
                    <a:pt x="116165" y="393578"/>
                  </a:lnTo>
                  <a:lnTo>
                    <a:pt x="159809" y="409178"/>
                  </a:lnTo>
                  <a:lnTo>
                    <a:pt x="207352" y="414655"/>
                  </a:lnTo>
                  <a:lnTo>
                    <a:pt x="254900" y="409178"/>
                  </a:lnTo>
                  <a:lnTo>
                    <a:pt x="298546" y="393578"/>
                  </a:lnTo>
                  <a:lnTo>
                    <a:pt x="337046" y="369098"/>
                  </a:lnTo>
                  <a:lnTo>
                    <a:pt x="369156" y="336982"/>
                  </a:lnTo>
                  <a:lnTo>
                    <a:pt x="393632" y="298475"/>
                  </a:lnTo>
                  <a:lnTo>
                    <a:pt x="409230" y="254821"/>
                  </a:lnTo>
                  <a:lnTo>
                    <a:pt x="414705" y="207263"/>
                  </a:lnTo>
                  <a:lnTo>
                    <a:pt x="409230" y="159753"/>
                  </a:lnTo>
                  <a:lnTo>
                    <a:pt x="393632" y="116132"/>
                  </a:lnTo>
                  <a:lnTo>
                    <a:pt x="369156" y="77648"/>
                  </a:lnTo>
                  <a:lnTo>
                    <a:pt x="337046" y="45546"/>
                  </a:lnTo>
                  <a:lnTo>
                    <a:pt x="298546" y="21073"/>
                  </a:lnTo>
                  <a:lnTo>
                    <a:pt x="254900" y="5476"/>
                  </a:lnTo>
                  <a:lnTo>
                    <a:pt x="207352" y="0"/>
                  </a:lnTo>
                  <a:close/>
                </a:path>
              </a:pathLst>
            </a:custGeom>
            <a:solidFill>
              <a:srgbClr val="012C5F"/>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2" name="object 71"/>
            <p:cNvSpPr/>
            <p:nvPr/>
          </p:nvSpPr>
          <p:spPr>
            <a:xfrm>
              <a:off x="585139" y="3459226"/>
              <a:ext cx="415290" cy="414655"/>
            </a:xfrm>
            <a:custGeom>
              <a:avLst/>
              <a:gdLst/>
              <a:ahLst/>
              <a:cxnLst/>
              <a:rect l="l" t="t" r="r" b="b"/>
              <a:pathLst>
                <a:path w="415290" h="414654">
                  <a:moveTo>
                    <a:pt x="0" y="207263"/>
                  </a:moveTo>
                  <a:lnTo>
                    <a:pt x="5476" y="159753"/>
                  </a:lnTo>
                  <a:lnTo>
                    <a:pt x="21075" y="116132"/>
                  </a:lnTo>
                  <a:lnTo>
                    <a:pt x="45553" y="77648"/>
                  </a:lnTo>
                  <a:lnTo>
                    <a:pt x="77665" y="45546"/>
                  </a:lnTo>
                  <a:lnTo>
                    <a:pt x="116165" y="21073"/>
                  </a:lnTo>
                  <a:lnTo>
                    <a:pt x="159809" y="5476"/>
                  </a:lnTo>
                  <a:lnTo>
                    <a:pt x="207352" y="0"/>
                  </a:lnTo>
                  <a:lnTo>
                    <a:pt x="254900" y="5476"/>
                  </a:lnTo>
                  <a:lnTo>
                    <a:pt x="298546" y="21073"/>
                  </a:lnTo>
                  <a:lnTo>
                    <a:pt x="337046" y="45546"/>
                  </a:lnTo>
                  <a:lnTo>
                    <a:pt x="369156" y="77648"/>
                  </a:lnTo>
                  <a:lnTo>
                    <a:pt x="393632" y="116132"/>
                  </a:lnTo>
                  <a:lnTo>
                    <a:pt x="409230" y="159753"/>
                  </a:lnTo>
                  <a:lnTo>
                    <a:pt x="414705" y="207263"/>
                  </a:lnTo>
                  <a:lnTo>
                    <a:pt x="409230" y="254821"/>
                  </a:lnTo>
                  <a:lnTo>
                    <a:pt x="393632" y="298475"/>
                  </a:lnTo>
                  <a:lnTo>
                    <a:pt x="369156" y="336982"/>
                  </a:lnTo>
                  <a:lnTo>
                    <a:pt x="337046" y="369098"/>
                  </a:lnTo>
                  <a:lnTo>
                    <a:pt x="298546" y="393578"/>
                  </a:lnTo>
                  <a:lnTo>
                    <a:pt x="254900" y="409178"/>
                  </a:lnTo>
                  <a:lnTo>
                    <a:pt x="207352" y="414655"/>
                  </a:lnTo>
                  <a:lnTo>
                    <a:pt x="159809" y="409178"/>
                  </a:lnTo>
                  <a:lnTo>
                    <a:pt x="116165" y="393578"/>
                  </a:lnTo>
                  <a:lnTo>
                    <a:pt x="77665" y="369098"/>
                  </a:lnTo>
                  <a:lnTo>
                    <a:pt x="45553" y="336982"/>
                  </a:lnTo>
                  <a:lnTo>
                    <a:pt x="21075"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73" name="object 72"/>
          <p:cNvSpPr txBox="1"/>
          <p:nvPr/>
        </p:nvSpPr>
        <p:spPr>
          <a:xfrm>
            <a:off x="1129331"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1</a:t>
            </a:r>
            <a:endParaRPr sz="1165">
              <a:latin typeface="Arial" panose="020B0604020202020204" pitchFamily="34" charset="0"/>
              <a:cs typeface="Arial" panose="020B0604020202020204" pitchFamily="34" charset="0"/>
            </a:endParaRPr>
          </a:p>
        </p:txBody>
      </p:sp>
      <p:grpSp>
        <p:nvGrpSpPr>
          <p:cNvPr id="74" name="object 73"/>
          <p:cNvGrpSpPr/>
          <p:nvPr/>
        </p:nvGrpSpPr>
        <p:grpSpPr>
          <a:xfrm>
            <a:off x="5406471" y="2895288"/>
            <a:ext cx="482439" cy="483577"/>
            <a:chOff x="5507735" y="3416808"/>
            <a:chExt cx="538480" cy="539750"/>
          </a:xfrm>
        </p:grpSpPr>
        <p:sp>
          <p:nvSpPr>
            <p:cNvPr id="75" name="object 74"/>
            <p:cNvSpPr/>
            <p:nvPr/>
          </p:nvSpPr>
          <p:spPr>
            <a:xfrm>
              <a:off x="5507735" y="3416808"/>
              <a:ext cx="537972" cy="539495"/>
            </a:xfrm>
            <a:prstGeom prst="rect">
              <a:avLst/>
            </a:prstGeom>
            <a:blipFill>
              <a:blip r:embed="rId29"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6" name="object 75"/>
            <p:cNvSpPr/>
            <p:nvPr/>
          </p:nvSpPr>
          <p:spPr>
            <a:xfrm>
              <a:off x="5588507" y="3496056"/>
              <a:ext cx="420624" cy="431291"/>
            </a:xfrm>
            <a:prstGeom prst="rect">
              <a:avLst/>
            </a:prstGeom>
            <a:blipFill>
              <a:blip r:embed="rId30" cstate="print"/>
              <a:stretch>
                <a:fillRect/>
              </a:stretch>
            </a:blip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7" name="object 76"/>
            <p:cNvSpPr/>
            <p:nvPr/>
          </p:nvSpPr>
          <p:spPr>
            <a:xfrm>
              <a:off x="5569457" y="3459226"/>
              <a:ext cx="415290" cy="414655"/>
            </a:xfrm>
            <a:custGeom>
              <a:avLst/>
              <a:gdLst/>
              <a:ahLst/>
              <a:cxnLst/>
              <a:rect l="l" t="t" r="r" b="b"/>
              <a:pathLst>
                <a:path w="415289" h="414654">
                  <a:moveTo>
                    <a:pt x="207390" y="0"/>
                  </a:moveTo>
                  <a:lnTo>
                    <a:pt x="159833" y="5476"/>
                  </a:lnTo>
                  <a:lnTo>
                    <a:pt x="116179" y="21073"/>
                  </a:lnTo>
                  <a:lnTo>
                    <a:pt x="77672" y="45546"/>
                  </a:lnTo>
                  <a:lnTo>
                    <a:pt x="45556" y="77648"/>
                  </a:lnTo>
                  <a:lnTo>
                    <a:pt x="21076" y="116132"/>
                  </a:lnTo>
                  <a:lnTo>
                    <a:pt x="5476" y="159753"/>
                  </a:lnTo>
                  <a:lnTo>
                    <a:pt x="0" y="207263"/>
                  </a:lnTo>
                  <a:lnTo>
                    <a:pt x="5476" y="254821"/>
                  </a:lnTo>
                  <a:lnTo>
                    <a:pt x="21076" y="298475"/>
                  </a:lnTo>
                  <a:lnTo>
                    <a:pt x="45556" y="336982"/>
                  </a:lnTo>
                  <a:lnTo>
                    <a:pt x="77672" y="369098"/>
                  </a:lnTo>
                  <a:lnTo>
                    <a:pt x="116179" y="393578"/>
                  </a:lnTo>
                  <a:lnTo>
                    <a:pt x="159833" y="409178"/>
                  </a:lnTo>
                  <a:lnTo>
                    <a:pt x="207390" y="414655"/>
                  </a:lnTo>
                  <a:lnTo>
                    <a:pt x="254948" y="409178"/>
                  </a:lnTo>
                  <a:lnTo>
                    <a:pt x="298602" y="393578"/>
                  </a:lnTo>
                  <a:lnTo>
                    <a:pt x="337109" y="369098"/>
                  </a:lnTo>
                  <a:lnTo>
                    <a:pt x="369225" y="336982"/>
                  </a:lnTo>
                  <a:lnTo>
                    <a:pt x="393705" y="298475"/>
                  </a:lnTo>
                  <a:lnTo>
                    <a:pt x="409305" y="254821"/>
                  </a:lnTo>
                  <a:lnTo>
                    <a:pt x="414781" y="207263"/>
                  </a:lnTo>
                  <a:lnTo>
                    <a:pt x="409305" y="159753"/>
                  </a:lnTo>
                  <a:lnTo>
                    <a:pt x="393705" y="116132"/>
                  </a:lnTo>
                  <a:lnTo>
                    <a:pt x="369225" y="77648"/>
                  </a:lnTo>
                  <a:lnTo>
                    <a:pt x="337109" y="45546"/>
                  </a:lnTo>
                  <a:lnTo>
                    <a:pt x="298602" y="21073"/>
                  </a:lnTo>
                  <a:lnTo>
                    <a:pt x="254948" y="5476"/>
                  </a:lnTo>
                  <a:lnTo>
                    <a:pt x="207390" y="0"/>
                  </a:lnTo>
                  <a:close/>
                </a:path>
              </a:pathLst>
            </a:custGeom>
            <a:solidFill>
              <a:srgbClr val="006DAD"/>
            </a:solidFill>
          </p:spPr>
          <p:txBody>
            <a:bodyPr wrap="square" lIns="0" tIns="0" rIns="0" bIns="0" rtlCol="0"/>
            <a:lstStyle/>
            <a:p>
              <a:endParaRPr sz="2150">
                <a:latin typeface="Arial" panose="020B0604020202020204" pitchFamily="34" charset="0"/>
                <a:cs typeface="Arial" panose="020B0604020202020204" pitchFamily="34" charset="0"/>
              </a:endParaRPr>
            </a:p>
          </p:txBody>
        </p:sp>
        <p:sp>
          <p:nvSpPr>
            <p:cNvPr id="78" name="object 77"/>
            <p:cNvSpPr/>
            <p:nvPr/>
          </p:nvSpPr>
          <p:spPr>
            <a:xfrm>
              <a:off x="5569457" y="3459226"/>
              <a:ext cx="415290" cy="414655"/>
            </a:xfrm>
            <a:custGeom>
              <a:avLst/>
              <a:gdLst/>
              <a:ahLst/>
              <a:cxnLst/>
              <a:rect l="l" t="t" r="r" b="b"/>
              <a:pathLst>
                <a:path w="415289" h="414654">
                  <a:moveTo>
                    <a:pt x="0" y="207263"/>
                  </a:moveTo>
                  <a:lnTo>
                    <a:pt x="5476" y="159753"/>
                  </a:lnTo>
                  <a:lnTo>
                    <a:pt x="21076" y="116132"/>
                  </a:lnTo>
                  <a:lnTo>
                    <a:pt x="45556" y="77648"/>
                  </a:lnTo>
                  <a:lnTo>
                    <a:pt x="77672" y="45546"/>
                  </a:lnTo>
                  <a:lnTo>
                    <a:pt x="116179" y="21073"/>
                  </a:lnTo>
                  <a:lnTo>
                    <a:pt x="159833" y="5476"/>
                  </a:lnTo>
                  <a:lnTo>
                    <a:pt x="207390" y="0"/>
                  </a:lnTo>
                  <a:lnTo>
                    <a:pt x="254948" y="5476"/>
                  </a:lnTo>
                  <a:lnTo>
                    <a:pt x="298602" y="21073"/>
                  </a:lnTo>
                  <a:lnTo>
                    <a:pt x="337109" y="45546"/>
                  </a:lnTo>
                  <a:lnTo>
                    <a:pt x="369225" y="77648"/>
                  </a:lnTo>
                  <a:lnTo>
                    <a:pt x="393705" y="116132"/>
                  </a:lnTo>
                  <a:lnTo>
                    <a:pt x="409305" y="159753"/>
                  </a:lnTo>
                  <a:lnTo>
                    <a:pt x="414781" y="207263"/>
                  </a:lnTo>
                  <a:lnTo>
                    <a:pt x="409305" y="254821"/>
                  </a:lnTo>
                  <a:lnTo>
                    <a:pt x="393705" y="298475"/>
                  </a:lnTo>
                  <a:lnTo>
                    <a:pt x="369225" y="336982"/>
                  </a:lnTo>
                  <a:lnTo>
                    <a:pt x="337109" y="369098"/>
                  </a:lnTo>
                  <a:lnTo>
                    <a:pt x="298602" y="393578"/>
                  </a:lnTo>
                  <a:lnTo>
                    <a:pt x="254948" y="409178"/>
                  </a:lnTo>
                  <a:lnTo>
                    <a:pt x="207390" y="414655"/>
                  </a:lnTo>
                  <a:lnTo>
                    <a:pt x="159833" y="409178"/>
                  </a:lnTo>
                  <a:lnTo>
                    <a:pt x="116179" y="393578"/>
                  </a:lnTo>
                  <a:lnTo>
                    <a:pt x="77672" y="369098"/>
                  </a:lnTo>
                  <a:lnTo>
                    <a:pt x="45556" y="336982"/>
                  </a:lnTo>
                  <a:lnTo>
                    <a:pt x="21076" y="298475"/>
                  </a:lnTo>
                  <a:lnTo>
                    <a:pt x="5476" y="254821"/>
                  </a:lnTo>
                  <a:lnTo>
                    <a:pt x="0" y="207263"/>
                  </a:lnTo>
                  <a:close/>
                </a:path>
              </a:pathLst>
            </a:custGeom>
            <a:ln w="38100">
              <a:solidFill>
                <a:srgbClr val="FFFFFF"/>
              </a:solidFill>
            </a:ln>
          </p:spPr>
          <p:txBody>
            <a:bodyPr wrap="square" lIns="0" tIns="0" rIns="0" bIns="0" rtlCol="0"/>
            <a:lstStyle/>
            <a:p>
              <a:endParaRPr sz="2150">
                <a:latin typeface="Arial" panose="020B0604020202020204" pitchFamily="34" charset="0"/>
                <a:cs typeface="Arial" panose="020B0604020202020204" pitchFamily="34" charset="0"/>
              </a:endParaRPr>
            </a:p>
          </p:txBody>
        </p:sp>
      </p:grpSp>
      <p:sp>
        <p:nvSpPr>
          <p:cNvPr id="79" name="object 78"/>
          <p:cNvSpPr txBox="1"/>
          <p:nvPr/>
        </p:nvSpPr>
        <p:spPr>
          <a:xfrm>
            <a:off x="5595578" y="3015557"/>
            <a:ext cx="105249" cy="190195"/>
          </a:xfrm>
          <a:prstGeom prst="rect">
            <a:avLst/>
          </a:prstGeom>
        </p:spPr>
        <p:txBody>
          <a:bodyPr vert="horz" wrap="square" lIns="0" tIns="10810" rIns="0" bIns="0" rtlCol="0">
            <a:spAutoFit/>
          </a:bodyPr>
          <a:lstStyle/>
          <a:p>
            <a:pPr marL="11379">
              <a:spcBef>
                <a:spcPts val="85"/>
              </a:spcBef>
            </a:pPr>
            <a:r>
              <a:rPr sz="1165" b="1" spc="-4" dirty="0">
                <a:solidFill>
                  <a:srgbClr val="FFFFFF"/>
                </a:solidFill>
                <a:latin typeface="Arial" panose="020B0604020202020204" pitchFamily="34" charset="0"/>
                <a:cs typeface="Arial" panose="020B0604020202020204" pitchFamily="34" charset="0"/>
              </a:rPr>
              <a:t>4</a:t>
            </a:r>
            <a:endParaRPr sz="1165">
              <a:latin typeface="Arial" panose="020B0604020202020204" pitchFamily="34" charset="0"/>
              <a:cs typeface="Arial" panose="020B0604020202020204" pitchFamily="34" charset="0"/>
            </a:endParaRPr>
          </a:p>
        </p:txBody>
      </p:sp>
      <p:sp>
        <p:nvSpPr>
          <p:cNvPr id="80" name="Rectangle 79"/>
          <p:cNvSpPr/>
          <p:nvPr/>
        </p:nvSpPr>
        <p:spPr>
          <a:xfrm>
            <a:off x="4837584" y="2576206"/>
            <a:ext cx="240772" cy="336695"/>
          </a:xfrm>
          <a:prstGeom prst="rect">
            <a:avLst/>
          </a:prstGeom>
        </p:spPr>
        <p:txBody>
          <a:bodyPr wrap="none">
            <a:spAutoFit/>
          </a:bodyPr>
          <a:lstStyle/>
          <a:p>
            <a:r>
              <a:rPr lang="en-IN" sz="1588" dirty="0">
                <a:solidFill>
                  <a:srgbClr val="000000"/>
                </a:solidFill>
                <a:latin typeface="Arial" panose="020B0604020202020204" pitchFamily="34" charset="0"/>
                <a:cs typeface="Arial" panose="020B0604020202020204" pitchFamily="34" charset="0"/>
              </a:rPr>
              <a:t> </a:t>
            </a:r>
            <a:endParaRPr lang="en-IN" sz="1588" dirty="0">
              <a:latin typeface="Arial" panose="020B0604020202020204" pitchFamily="34" charset="0"/>
              <a:cs typeface="Arial" panose="020B0604020202020204" pitchFamily="34" charset="0"/>
            </a:endParaRPr>
          </a:p>
        </p:txBody>
      </p:sp>
      <p:sp>
        <p:nvSpPr>
          <p:cNvPr id="81" name="Rectangle 80"/>
          <p:cNvSpPr/>
          <p:nvPr/>
        </p:nvSpPr>
        <p:spPr>
          <a:xfrm>
            <a:off x="4837584" y="2576206"/>
            <a:ext cx="240772" cy="336695"/>
          </a:xfrm>
          <a:prstGeom prst="rect">
            <a:avLst/>
          </a:prstGeom>
        </p:spPr>
        <p:txBody>
          <a:bodyPr wrap="none">
            <a:spAutoFit/>
          </a:bodyPr>
          <a:lstStyle/>
          <a:p>
            <a:r>
              <a:rPr lang="en-IN" sz="1588" dirty="0">
                <a:solidFill>
                  <a:srgbClr val="000000"/>
                </a:solidFill>
                <a:latin typeface="Arial" panose="020B0604020202020204" pitchFamily="34" charset="0"/>
                <a:cs typeface="Arial" panose="020B0604020202020204" pitchFamily="34" charset="0"/>
              </a:rPr>
              <a:t> </a:t>
            </a:r>
            <a:endParaRPr lang="en-IN" sz="1588" dirty="0">
              <a:latin typeface="Arial" panose="020B0604020202020204" pitchFamily="34" charset="0"/>
              <a:cs typeface="Arial" panose="020B0604020202020204" pitchFamily="34" charset="0"/>
            </a:endParaRPr>
          </a:p>
        </p:txBody>
      </p:sp>
      <p:sp>
        <p:nvSpPr>
          <p:cNvPr id="82" name="Isosceles Triangle 81"/>
          <p:cNvSpPr/>
          <p:nvPr/>
        </p:nvSpPr>
        <p:spPr bwMode="auto">
          <a:xfrm>
            <a:off x="4034281" y="999781"/>
            <a:ext cx="1788094" cy="1031983"/>
          </a:xfrm>
          <a:prstGeom prst="triangle">
            <a:avLst/>
          </a:prstGeom>
          <a:solidFill>
            <a:srgbClr val="0066B3"/>
          </a:solidFill>
          <a:ln w="3175" cap="flat" cmpd="sng" algn="ctr">
            <a:noFill/>
            <a:prstDash val="solid"/>
            <a:round/>
            <a:headEnd type="none" w="med" len="med"/>
            <a:tailEnd type="none" w="med" len="med"/>
          </a:ln>
          <a:effectLst/>
        </p:spPr>
        <p:txBody>
          <a:bodyPr vert="horz" wrap="square" lIns="40341" tIns="40341" rIns="40341" bIns="40341" numCol="1" rtlCol="0" anchor="t" anchorCtr="0" compatLnSpc="1">
            <a:prstTxWarp prst="textNoShape">
              <a:avLst/>
            </a:prstTxWarp>
          </a:bodyPr>
          <a:lstStyle/>
          <a:p>
            <a:pPr defTabSz="806867" eaLnBrk="0" fontAlgn="base" hangingPunct="0">
              <a:spcBef>
                <a:spcPct val="0"/>
              </a:spcBef>
            </a:pPr>
            <a:endParaRPr lang="en-IN" sz="706" dirty="0">
              <a:latin typeface="Arial" panose="020B0604020202020204" pitchFamily="34" charset="0"/>
              <a:cs typeface="Arial" pitchFamily="34" charset="0"/>
            </a:endParaRPr>
          </a:p>
        </p:txBody>
      </p:sp>
      <p:sp>
        <p:nvSpPr>
          <p:cNvPr id="83" name="TextBox 82"/>
          <p:cNvSpPr txBox="1"/>
          <p:nvPr/>
        </p:nvSpPr>
        <p:spPr>
          <a:xfrm>
            <a:off x="4544402" y="1514368"/>
            <a:ext cx="1748500" cy="472565"/>
          </a:xfrm>
          <a:prstGeom prst="rect">
            <a:avLst/>
          </a:prstGeom>
          <a:noFill/>
        </p:spPr>
        <p:txBody>
          <a:bodyPr wrap="square" lIns="40341" rIns="40341" rtlCol="0">
            <a:spAutoFit/>
          </a:bodyPr>
          <a:lstStyle/>
          <a:p>
            <a:r>
              <a:rPr lang="en-IN" sz="2471" dirty="0" err="1">
                <a:solidFill>
                  <a:schemeClr val="bg1"/>
                </a:solidFill>
                <a:latin typeface="Arial" panose="020B0604020202020204" pitchFamily="34" charset="0"/>
                <a:cs typeface="Arial" panose="020B0604020202020204" pitchFamily="34" charset="0"/>
              </a:rPr>
              <a:t>InvIT</a:t>
            </a:r>
            <a:endParaRPr lang="en-IN" sz="706" dirty="0">
              <a:solidFill>
                <a:schemeClr val="bg1"/>
              </a:solidFill>
              <a:latin typeface="Arial" panose="020B0604020202020204" pitchFamily="34" charset="0"/>
              <a:cs typeface="Arial" panose="020B0604020202020204" pitchFamily="34" charset="0"/>
            </a:endParaRPr>
          </a:p>
        </p:txBody>
      </p:sp>
      <p:sp>
        <p:nvSpPr>
          <p:cNvPr id="84" name="Rectangle 83"/>
          <p:cNvSpPr/>
          <p:nvPr/>
        </p:nvSpPr>
        <p:spPr bwMode="auto">
          <a:xfrm>
            <a:off x="823633" y="5769771"/>
            <a:ext cx="8132669" cy="319351"/>
          </a:xfrm>
          <a:prstGeom prst="rect">
            <a:avLst/>
          </a:prstGeom>
          <a:solidFill>
            <a:srgbClr val="0066B3"/>
          </a:solidFill>
          <a:ln w="3175" cap="flat" cmpd="sng" algn="ctr">
            <a:noFill/>
            <a:prstDash val="solid"/>
            <a:round/>
            <a:headEnd type="none" w="med" len="med"/>
            <a:tailEnd type="none" w="med" len="med"/>
          </a:ln>
          <a:effectLst/>
        </p:spPr>
        <p:txBody>
          <a:bodyPr vert="horz" wrap="square" lIns="40341" tIns="40341" rIns="40341" bIns="40341" numCol="1" rtlCol="0" anchor="t" anchorCtr="0" compatLnSpc="1">
            <a:prstTxWarp prst="textNoShape">
              <a:avLst/>
            </a:prstTxWarp>
          </a:bodyPr>
          <a:lstStyle/>
          <a:p>
            <a:pPr defTabSz="806867" eaLnBrk="0" fontAlgn="base" hangingPunct="0">
              <a:spcBef>
                <a:spcPct val="0"/>
              </a:spcBef>
            </a:pPr>
            <a:endParaRPr lang="en-IN" sz="706" dirty="0">
              <a:latin typeface="Arial" pitchFamily="34" charset="0"/>
              <a:cs typeface="Arial" pitchFamily="34" charset="0"/>
            </a:endParaRPr>
          </a:p>
        </p:txBody>
      </p:sp>
      <p:sp>
        <p:nvSpPr>
          <p:cNvPr id="85" name="TextBox 84"/>
          <p:cNvSpPr txBox="1"/>
          <p:nvPr/>
        </p:nvSpPr>
        <p:spPr>
          <a:xfrm>
            <a:off x="812683" y="5829273"/>
            <a:ext cx="8307605" cy="228076"/>
          </a:xfrm>
          <a:prstGeom prst="rect">
            <a:avLst/>
          </a:prstGeom>
          <a:noFill/>
        </p:spPr>
        <p:txBody>
          <a:bodyPr wrap="square" lIns="40341" rIns="40341" rtlCol="0">
            <a:spAutoFit/>
          </a:bodyPr>
          <a:lstStyle/>
          <a:p>
            <a:r>
              <a:rPr lang="en-IN" sz="882" b="1" dirty="0" err="1">
                <a:solidFill>
                  <a:schemeClr val="bg1"/>
                </a:solidFill>
                <a:latin typeface="Arial" pitchFamily="34" charset="0"/>
                <a:cs typeface="Arial" pitchFamily="34" charset="0"/>
              </a:rPr>
              <a:t>InvITs</a:t>
            </a:r>
            <a:r>
              <a:rPr lang="en-IN" sz="882" b="1" dirty="0">
                <a:solidFill>
                  <a:schemeClr val="bg1"/>
                </a:solidFill>
                <a:latin typeface="Arial" pitchFamily="34" charset="0"/>
                <a:cs typeface="Arial" pitchFamily="34" charset="0"/>
              </a:rPr>
              <a:t> facilitate creation of infrastructure assets by providing better financing and ownership opportunity while generating healthy returns for investors</a:t>
            </a:r>
            <a:endParaRPr lang="en-IN" sz="353" b="1" dirty="0">
              <a:solidFill>
                <a:schemeClr val="bg1"/>
              </a:solidFill>
              <a:latin typeface="Arial" pitchFamily="34" charset="0"/>
              <a:cs typeface="Arial" pitchFamily="34" charset="0"/>
            </a:endParaRPr>
          </a:p>
        </p:txBody>
      </p:sp>
      <p:pic>
        <p:nvPicPr>
          <p:cNvPr id="86" name="Picture 3"/>
          <p:cNvPicPr/>
          <p:nvPr/>
        </p:nvPicPr>
        <p:blipFill>
          <a:blip r:embed="rId31"/>
          <a:stretch/>
        </p:blipFill>
        <p:spPr>
          <a:xfrm>
            <a:off x="0" y="27180"/>
            <a:ext cx="1029600" cy="803880"/>
          </a:xfrm>
          <a:prstGeom prst="rect">
            <a:avLst/>
          </a:prstGeom>
          <a:ln>
            <a:noFill/>
          </a:ln>
        </p:spPr>
      </p:pic>
    </p:spTree>
    <p:extLst>
      <p:ext uri="{BB962C8B-B14F-4D97-AF65-F5344CB8AC3E}">
        <p14:creationId xmlns:p14="http://schemas.microsoft.com/office/powerpoint/2010/main" val="406408821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Structure of </a:t>
            </a:r>
            <a:r>
              <a:rPr lang="en-IN" sz="2800" b="1" spc="-1" dirty="0" err="1" smtClean="0">
                <a:solidFill>
                  <a:srgbClr val="000000"/>
                </a:solidFill>
                <a:latin typeface="Arial"/>
              </a:rPr>
              <a:t>InvITs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17</a:t>
            </a:r>
            <a:endParaRPr lang="en-IN" sz="1000" b="0" strike="noStrike" spc="-1" dirty="0">
              <a:latin typeface="Arial"/>
            </a:endParaRPr>
          </a:p>
        </p:txBody>
      </p:sp>
      <p:sp>
        <p:nvSpPr>
          <p:cNvPr id="7" name="object 3"/>
          <p:cNvSpPr/>
          <p:nvPr/>
        </p:nvSpPr>
        <p:spPr>
          <a:xfrm>
            <a:off x="237059" y="970915"/>
            <a:ext cx="2228322" cy="394599"/>
          </a:xfrm>
          <a:prstGeom prst="rect">
            <a:avLst/>
          </a:prstGeom>
          <a:solidFill>
            <a:srgbClr val="0066B3"/>
          </a:solidFill>
        </p:spPr>
        <p:txBody>
          <a:bodyPr wrap="square" lIns="0" tIns="0" rIns="0" bIns="0" rtlCol="0"/>
          <a:lstStyle/>
          <a:p>
            <a:endParaRPr sz="3200">
              <a:latin typeface="Arial" panose="020B0604020202020204" pitchFamily="34" charset="0"/>
              <a:cs typeface="Arial" panose="020B0604020202020204" pitchFamily="34" charset="0"/>
            </a:endParaRPr>
          </a:p>
        </p:txBody>
      </p:sp>
      <p:sp>
        <p:nvSpPr>
          <p:cNvPr id="8" name="object 4"/>
          <p:cNvSpPr txBox="1"/>
          <p:nvPr/>
        </p:nvSpPr>
        <p:spPr>
          <a:xfrm>
            <a:off x="1010575" y="1065695"/>
            <a:ext cx="754173" cy="198338"/>
          </a:xfrm>
          <a:prstGeom prst="rect">
            <a:avLst/>
          </a:prstGeom>
        </p:spPr>
        <p:txBody>
          <a:bodyPr vert="horz" wrap="square" lIns="0" tIns="13540" rIns="0" bIns="0" rtlCol="0">
            <a:spAutoFit/>
          </a:bodyPr>
          <a:lstStyle/>
          <a:p>
            <a:pPr marL="12896">
              <a:spcBef>
                <a:spcPts val="107"/>
              </a:spcBef>
            </a:pPr>
            <a:r>
              <a:rPr sz="1200" b="1" spc="-5" dirty="0">
                <a:solidFill>
                  <a:srgbClr val="FFFFFF"/>
                </a:solidFill>
                <a:latin typeface="Arial" panose="020B0604020202020204" pitchFamily="34" charset="0"/>
                <a:cs typeface="Arial" panose="020B0604020202020204" pitchFamily="34" charset="0"/>
              </a:rPr>
              <a:t>Sponsors</a:t>
            </a:r>
            <a:endParaRPr sz="1117" dirty="0">
              <a:latin typeface="Arial" panose="020B0604020202020204" pitchFamily="34" charset="0"/>
              <a:cs typeface="Arial" panose="020B0604020202020204" pitchFamily="34" charset="0"/>
            </a:endParaRPr>
          </a:p>
        </p:txBody>
      </p:sp>
      <p:sp>
        <p:nvSpPr>
          <p:cNvPr id="9" name="object 5"/>
          <p:cNvSpPr/>
          <p:nvPr/>
        </p:nvSpPr>
        <p:spPr>
          <a:xfrm>
            <a:off x="237059" y="2855705"/>
            <a:ext cx="2214671" cy="380594"/>
          </a:xfrm>
          <a:prstGeom prst="rect">
            <a:avLst/>
          </a:prstGeom>
          <a:solidFill>
            <a:schemeClr val="tx2">
              <a:lumMod val="60000"/>
              <a:lumOff val="40000"/>
            </a:schemeClr>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0" name="object 6"/>
          <p:cNvSpPr txBox="1"/>
          <p:nvPr/>
        </p:nvSpPr>
        <p:spPr>
          <a:xfrm>
            <a:off x="1105900" y="2961318"/>
            <a:ext cx="491959" cy="170969"/>
          </a:xfrm>
          <a:prstGeom prst="rect">
            <a:avLst/>
          </a:prstGeom>
        </p:spPr>
        <p:txBody>
          <a:bodyPr vert="horz" wrap="square" lIns="0" tIns="12251" rIns="0" bIns="0" rtlCol="0">
            <a:spAutoFit/>
          </a:bodyPr>
          <a:lstStyle/>
          <a:p>
            <a:pPr marL="12896">
              <a:spcBef>
                <a:spcPts val="96"/>
              </a:spcBef>
            </a:pPr>
            <a:r>
              <a:rPr sz="1015" b="1" spc="-5" dirty="0">
                <a:solidFill>
                  <a:srgbClr val="FFFFFF"/>
                </a:solidFill>
                <a:latin typeface="Arial" panose="020B0604020202020204" pitchFamily="34" charset="0"/>
                <a:cs typeface="Arial" panose="020B0604020202020204" pitchFamily="34" charset="0"/>
              </a:rPr>
              <a:t>Trustee</a:t>
            </a:r>
            <a:endParaRPr sz="1015">
              <a:latin typeface="Arial" panose="020B0604020202020204" pitchFamily="34" charset="0"/>
              <a:cs typeface="Arial" panose="020B0604020202020204" pitchFamily="34" charset="0"/>
            </a:endParaRPr>
          </a:p>
        </p:txBody>
      </p:sp>
      <p:sp>
        <p:nvSpPr>
          <p:cNvPr id="11" name="object 7"/>
          <p:cNvSpPr/>
          <p:nvPr/>
        </p:nvSpPr>
        <p:spPr>
          <a:xfrm>
            <a:off x="3223631" y="5294481"/>
            <a:ext cx="803125" cy="263066"/>
          </a:xfrm>
          <a:prstGeom prst="rect">
            <a:avLst/>
          </a:prstGeom>
          <a:blipFill>
            <a:blip r:embed="rId2"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2" name="object 8"/>
          <p:cNvSpPr txBox="1"/>
          <p:nvPr/>
        </p:nvSpPr>
        <p:spPr>
          <a:xfrm>
            <a:off x="3431118" y="5333941"/>
            <a:ext cx="390730" cy="170969"/>
          </a:xfrm>
          <a:prstGeom prst="rect">
            <a:avLst/>
          </a:prstGeom>
        </p:spPr>
        <p:txBody>
          <a:bodyPr vert="horz" wrap="square" lIns="0" tIns="12251" rIns="0" bIns="0" rtlCol="0">
            <a:spAutoFit/>
          </a:bodyPr>
          <a:lstStyle/>
          <a:p>
            <a:pPr marL="12896">
              <a:spcBef>
                <a:spcPts val="96"/>
              </a:spcBef>
            </a:pPr>
            <a:r>
              <a:rPr sz="1015" b="1" spc="-5" dirty="0">
                <a:latin typeface="Arial" panose="020B0604020202020204" pitchFamily="34" charset="0"/>
                <a:cs typeface="Arial" panose="020B0604020202020204" pitchFamily="34" charset="0"/>
              </a:rPr>
              <a:t>SPV</a:t>
            </a:r>
            <a:r>
              <a:rPr sz="1015" b="1" spc="-66" dirty="0">
                <a:latin typeface="Arial" panose="020B0604020202020204" pitchFamily="34" charset="0"/>
                <a:cs typeface="Arial" panose="020B0604020202020204" pitchFamily="34" charset="0"/>
              </a:rPr>
              <a:t> </a:t>
            </a:r>
            <a:r>
              <a:rPr sz="1015" b="1" spc="-5" dirty="0">
                <a:latin typeface="Arial" panose="020B0604020202020204" pitchFamily="34" charset="0"/>
                <a:cs typeface="Arial" panose="020B0604020202020204" pitchFamily="34" charset="0"/>
              </a:rPr>
              <a:t>1</a:t>
            </a:r>
            <a:endParaRPr sz="1015">
              <a:latin typeface="Arial" panose="020B0604020202020204" pitchFamily="34" charset="0"/>
              <a:cs typeface="Arial" panose="020B0604020202020204" pitchFamily="34" charset="0"/>
            </a:endParaRPr>
          </a:p>
        </p:txBody>
      </p:sp>
      <p:grpSp>
        <p:nvGrpSpPr>
          <p:cNvPr id="13" name="object 9"/>
          <p:cNvGrpSpPr/>
          <p:nvPr/>
        </p:nvGrpSpPr>
        <p:grpSpPr>
          <a:xfrm>
            <a:off x="1344774" y="1365515"/>
            <a:ext cx="8330418" cy="1886595"/>
            <a:chOff x="1412494" y="1225296"/>
            <a:chExt cx="8204200" cy="1858010"/>
          </a:xfrm>
          <a:solidFill>
            <a:schemeClr val="accent4"/>
          </a:solidFill>
        </p:grpSpPr>
        <p:sp>
          <p:nvSpPr>
            <p:cNvPr id="14" name="object 10"/>
            <p:cNvSpPr/>
            <p:nvPr/>
          </p:nvSpPr>
          <p:spPr>
            <a:xfrm>
              <a:off x="1412494" y="1225296"/>
              <a:ext cx="3270885" cy="1379220"/>
            </a:xfrm>
            <a:custGeom>
              <a:avLst/>
              <a:gdLst/>
              <a:ahLst/>
              <a:cxnLst/>
              <a:rect l="l" t="t" r="r" b="b"/>
              <a:pathLst>
                <a:path w="3270885" h="1379220">
                  <a:moveTo>
                    <a:pt x="3226308" y="1302892"/>
                  </a:moveTo>
                  <a:lnTo>
                    <a:pt x="3194558" y="1302892"/>
                  </a:lnTo>
                  <a:lnTo>
                    <a:pt x="3232658" y="1379092"/>
                  </a:lnTo>
                  <a:lnTo>
                    <a:pt x="3264407" y="1315592"/>
                  </a:lnTo>
                  <a:lnTo>
                    <a:pt x="3226308" y="1315592"/>
                  </a:lnTo>
                  <a:lnTo>
                    <a:pt x="3226308" y="1302892"/>
                  </a:lnTo>
                  <a:close/>
                </a:path>
                <a:path w="3270885" h="1379220">
                  <a:moveTo>
                    <a:pt x="3226308" y="689609"/>
                  </a:moveTo>
                  <a:lnTo>
                    <a:pt x="3226308" y="1315592"/>
                  </a:lnTo>
                  <a:lnTo>
                    <a:pt x="3239008" y="1315592"/>
                  </a:lnTo>
                  <a:lnTo>
                    <a:pt x="3239008" y="695959"/>
                  </a:lnTo>
                  <a:lnTo>
                    <a:pt x="3232658" y="695959"/>
                  </a:lnTo>
                  <a:lnTo>
                    <a:pt x="3226308" y="689609"/>
                  </a:lnTo>
                  <a:close/>
                </a:path>
                <a:path w="3270885" h="1379220">
                  <a:moveTo>
                    <a:pt x="3270757" y="1302892"/>
                  </a:moveTo>
                  <a:lnTo>
                    <a:pt x="3239008" y="1302892"/>
                  </a:lnTo>
                  <a:lnTo>
                    <a:pt x="3239008" y="1315592"/>
                  </a:lnTo>
                  <a:lnTo>
                    <a:pt x="3264407" y="1315592"/>
                  </a:lnTo>
                  <a:lnTo>
                    <a:pt x="3270757" y="1302892"/>
                  </a:lnTo>
                  <a:close/>
                </a:path>
                <a:path w="3270885" h="1379220">
                  <a:moveTo>
                    <a:pt x="12700" y="0"/>
                  </a:moveTo>
                  <a:lnTo>
                    <a:pt x="0" y="0"/>
                  </a:lnTo>
                  <a:lnTo>
                    <a:pt x="0" y="695959"/>
                  </a:lnTo>
                  <a:lnTo>
                    <a:pt x="3226308" y="695959"/>
                  </a:lnTo>
                  <a:lnTo>
                    <a:pt x="3226308" y="689609"/>
                  </a:lnTo>
                  <a:lnTo>
                    <a:pt x="12700" y="689609"/>
                  </a:lnTo>
                  <a:lnTo>
                    <a:pt x="6350" y="683259"/>
                  </a:lnTo>
                  <a:lnTo>
                    <a:pt x="12700" y="683259"/>
                  </a:lnTo>
                  <a:lnTo>
                    <a:pt x="12700" y="0"/>
                  </a:lnTo>
                  <a:close/>
                </a:path>
                <a:path w="3270885" h="1379220">
                  <a:moveTo>
                    <a:pt x="3239008" y="683259"/>
                  </a:moveTo>
                  <a:lnTo>
                    <a:pt x="12700" y="683259"/>
                  </a:lnTo>
                  <a:lnTo>
                    <a:pt x="12700" y="689609"/>
                  </a:lnTo>
                  <a:lnTo>
                    <a:pt x="3226308" y="689609"/>
                  </a:lnTo>
                  <a:lnTo>
                    <a:pt x="3232658" y="695959"/>
                  </a:lnTo>
                  <a:lnTo>
                    <a:pt x="3239008" y="695959"/>
                  </a:lnTo>
                  <a:lnTo>
                    <a:pt x="3239008" y="683259"/>
                  </a:lnTo>
                  <a:close/>
                </a:path>
                <a:path w="3270885" h="1379220">
                  <a:moveTo>
                    <a:pt x="12700" y="683259"/>
                  </a:moveTo>
                  <a:lnTo>
                    <a:pt x="6350" y="683259"/>
                  </a:lnTo>
                  <a:lnTo>
                    <a:pt x="12700" y="689609"/>
                  </a:lnTo>
                  <a:lnTo>
                    <a:pt x="12700" y="683259"/>
                  </a:lnTo>
                  <a:close/>
                </a:path>
              </a:pathLst>
            </a:custGeom>
            <a:gr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5" name="object 11"/>
            <p:cNvSpPr/>
            <p:nvPr/>
          </p:nvSpPr>
          <p:spPr>
            <a:xfrm>
              <a:off x="7421879" y="2692908"/>
              <a:ext cx="2194560" cy="390144"/>
            </a:xfrm>
            <a:prstGeom prst="rect">
              <a:avLst/>
            </a:prstGeom>
            <a:grp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16" name="object 12"/>
          <p:cNvSpPr txBox="1"/>
          <p:nvPr/>
        </p:nvSpPr>
        <p:spPr>
          <a:xfrm>
            <a:off x="7926062" y="2961318"/>
            <a:ext cx="1269551" cy="170969"/>
          </a:xfrm>
          <a:prstGeom prst="rect">
            <a:avLst/>
          </a:prstGeom>
        </p:spPr>
        <p:txBody>
          <a:bodyPr vert="horz" wrap="square" lIns="0" tIns="12251" rIns="0" bIns="0" rtlCol="0">
            <a:spAutoFit/>
          </a:bodyPr>
          <a:lstStyle/>
          <a:p>
            <a:pPr marL="12896">
              <a:spcBef>
                <a:spcPts val="96"/>
              </a:spcBef>
            </a:pPr>
            <a:r>
              <a:rPr sz="1015" b="1" spc="-5" dirty="0">
                <a:solidFill>
                  <a:srgbClr val="FFFFFF"/>
                </a:solidFill>
                <a:latin typeface="Arial" panose="020B0604020202020204" pitchFamily="34" charset="0"/>
                <a:cs typeface="Arial" panose="020B0604020202020204" pitchFamily="34" charset="0"/>
              </a:rPr>
              <a:t>Investment</a:t>
            </a:r>
            <a:r>
              <a:rPr sz="1015" b="1" spc="-71" dirty="0">
                <a:solidFill>
                  <a:srgbClr val="FFFFFF"/>
                </a:solidFill>
                <a:latin typeface="Arial" panose="020B0604020202020204" pitchFamily="34" charset="0"/>
                <a:cs typeface="Arial" panose="020B0604020202020204" pitchFamily="34" charset="0"/>
              </a:rPr>
              <a:t> </a:t>
            </a:r>
            <a:r>
              <a:rPr sz="1015" b="1" dirty="0">
                <a:solidFill>
                  <a:srgbClr val="FFFFFF"/>
                </a:solidFill>
                <a:latin typeface="Arial" panose="020B0604020202020204" pitchFamily="34" charset="0"/>
                <a:cs typeface="Arial" panose="020B0604020202020204" pitchFamily="34" charset="0"/>
              </a:rPr>
              <a:t>Manager</a:t>
            </a:r>
            <a:endParaRPr sz="1015" dirty="0">
              <a:latin typeface="Arial" panose="020B0604020202020204" pitchFamily="34" charset="0"/>
              <a:cs typeface="Arial" panose="020B0604020202020204" pitchFamily="34" charset="0"/>
            </a:endParaRPr>
          </a:p>
        </p:txBody>
      </p:sp>
      <p:grpSp>
        <p:nvGrpSpPr>
          <p:cNvPr id="17" name="object 13"/>
          <p:cNvGrpSpPr/>
          <p:nvPr/>
        </p:nvGrpSpPr>
        <p:grpSpPr>
          <a:xfrm>
            <a:off x="5772274" y="970915"/>
            <a:ext cx="3902787" cy="4543689"/>
            <a:chOff x="5772911" y="836675"/>
            <a:chExt cx="3843654" cy="4474845"/>
          </a:xfrm>
          <a:solidFill>
            <a:schemeClr val="accent1">
              <a:lumMod val="75000"/>
            </a:schemeClr>
          </a:solidFill>
        </p:grpSpPr>
        <p:sp>
          <p:nvSpPr>
            <p:cNvPr id="18" name="object 14"/>
            <p:cNvSpPr/>
            <p:nvPr/>
          </p:nvSpPr>
          <p:spPr>
            <a:xfrm>
              <a:off x="5772911" y="836675"/>
              <a:ext cx="2194560" cy="388620"/>
            </a:xfrm>
            <a:prstGeom prst="rect">
              <a:avLst/>
            </a:prstGeom>
            <a:gr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9" name="object 15"/>
            <p:cNvSpPr/>
            <p:nvPr/>
          </p:nvSpPr>
          <p:spPr>
            <a:xfrm>
              <a:off x="7421879" y="4922519"/>
              <a:ext cx="2194560" cy="388620"/>
            </a:xfrm>
            <a:prstGeom prst="rect">
              <a:avLst/>
            </a:prstGeom>
            <a:grp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20" name="object 16"/>
          <p:cNvSpPr txBox="1"/>
          <p:nvPr/>
        </p:nvSpPr>
        <p:spPr>
          <a:xfrm>
            <a:off x="6559408" y="1065696"/>
            <a:ext cx="657665" cy="188224"/>
          </a:xfrm>
          <a:prstGeom prst="rect">
            <a:avLst/>
          </a:prstGeom>
        </p:spPr>
        <p:txBody>
          <a:bodyPr vert="horz" wrap="square" lIns="0" tIns="13540" rIns="0" bIns="0" rtlCol="0">
            <a:spAutoFit/>
          </a:bodyPr>
          <a:lstStyle/>
          <a:p>
            <a:pPr marL="12896">
              <a:spcBef>
                <a:spcPts val="107"/>
              </a:spcBef>
            </a:pPr>
            <a:r>
              <a:rPr sz="1117" b="1" spc="-5" dirty="0">
                <a:solidFill>
                  <a:srgbClr val="FFFFFF"/>
                </a:solidFill>
                <a:latin typeface="Arial" panose="020B0604020202020204" pitchFamily="34" charset="0"/>
                <a:cs typeface="Arial" panose="020B0604020202020204" pitchFamily="34" charset="0"/>
              </a:rPr>
              <a:t>Investors</a:t>
            </a:r>
            <a:endParaRPr sz="1117">
              <a:latin typeface="Arial" panose="020B0604020202020204" pitchFamily="34" charset="0"/>
              <a:cs typeface="Arial" panose="020B0604020202020204" pitchFamily="34" charset="0"/>
            </a:endParaRPr>
          </a:p>
        </p:txBody>
      </p:sp>
      <p:grpSp>
        <p:nvGrpSpPr>
          <p:cNvPr id="21" name="object 17"/>
          <p:cNvGrpSpPr/>
          <p:nvPr/>
        </p:nvGrpSpPr>
        <p:grpSpPr>
          <a:xfrm>
            <a:off x="4224829" y="1360678"/>
            <a:ext cx="2667410" cy="4197448"/>
            <a:chOff x="4248911" y="1220533"/>
            <a:chExt cx="2626995" cy="4133850"/>
          </a:xfrm>
        </p:grpSpPr>
        <p:sp>
          <p:nvSpPr>
            <p:cNvPr id="22" name="object 18"/>
            <p:cNvSpPr/>
            <p:nvPr/>
          </p:nvSpPr>
          <p:spPr>
            <a:xfrm>
              <a:off x="4645151" y="1225296"/>
              <a:ext cx="2225675" cy="1379220"/>
            </a:xfrm>
            <a:custGeom>
              <a:avLst/>
              <a:gdLst/>
              <a:ahLst/>
              <a:cxnLst/>
              <a:rect l="l" t="t" r="r" b="b"/>
              <a:pathLst>
                <a:path w="2225675" h="1379220">
                  <a:moveTo>
                    <a:pt x="2225421" y="0"/>
                  </a:moveTo>
                  <a:lnTo>
                    <a:pt x="2225421" y="689609"/>
                  </a:lnTo>
                  <a:lnTo>
                    <a:pt x="0" y="689609"/>
                  </a:lnTo>
                  <a:lnTo>
                    <a:pt x="0" y="1379092"/>
                  </a:lnTo>
                </a:path>
              </a:pathLst>
            </a:custGeom>
            <a:ln w="9144">
              <a:solidFill>
                <a:srgbClr val="959595"/>
              </a:solidFill>
            </a:ln>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23" name="object 19"/>
            <p:cNvSpPr/>
            <p:nvPr/>
          </p:nvSpPr>
          <p:spPr>
            <a:xfrm>
              <a:off x="4248911" y="5094731"/>
              <a:ext cx="789432" cy="259080"/>
            </a:xfrm>
            <a:prstGeom prst="rect">
              <a:avLst/>
            </a:prstGeom>
            <a:blipFill>
              <a:blip r:embed="rId3"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24" name="object 20"/>
          <p:cNvSpPr txBox="1"/>
          <p:nvPr/>
        </p:nvSpPr>
        <p:spPr>
          <a:xfrm>
            <a:off x="4431672" y="5333941"/>
            <a:ext cx="390085" cy="170969"/>
          </a:xfrm>
          <a:prstGeom prst="rect">
            <a:avLst/>
          </a:prstGeom>
        </p:spPr>
        <p:txBody>
          <a:bodyPr vert="horz" wrap="square" lIns="0" tIns="12251" rIns="0" bIns="0" rtlCol="0">
            <a:spAutoFit/>
          </a:bodyPr>
          <a:lstStyle/>
          <a:p>
            <a:pPr marL="12896">
              <a:spcBef>
                <a:spcPts val="96"/>
              </a:spcBef>
            </a:pPr>
            <a:r>
              <a:rPr sz="1015" b="1" spc="-10" dirty="0">
                <a:latin typeface="Arial" panose="020B0604020202020204" pitchFamily="34" charset="0"/>
                <a:cs typeface="Arial" panose="020B0604020202020204" pitchFamily="34" charset="0"/>
              </a:rPr>
              <a:t>SPV</a:t>
            </a:r>
            <a:r>
              <a:rPr sz="1015" b="1" spc="-61" dirty="0">
                <a:latin typeface="Arial" panose="020B0604020202020204" pitchFamily="34" charset="0"/>
                <a:cs typeface="Arial" panose="020B0604020202020204" pitchFamily="34" charset="0"/>
              </a:rPr>
              <a:t> </a:t>
            </a:r>
            <a:r>
              <a:rPr sz="1015" b="1" spc="-5" dirty="0">
                <a:latin typeface="Arial" panose="020B0604020202020204" pitchFamily="34" charset="0"/>
                <a:cs typeface="Arial" panose="020B0604020202020204" pitchFamily="34" charset="0"/>
              </a:rPr>
              <a:t>2</a:t>
            </a:r>
            <a:endParaRPr sz="1015">
              <a:latin typeface="Arial" panose="020B0604020202020204" pitchFamily="34" charset="0"/>
              <a:cs typeface="Arial" panose="020B0604020202020204" pitchFamily="34" charset="0"/>
            </a:endParaRPr>
          </a:p>
        </p:txBody>
      </p:sp>
      <p:grpSp>
        <p:nvGrpSpPr>
          <p:cNvPr id="25" name="object 21"/>
          <p:cNvGrpSpPr/>
          <p:nvPr/>
        </p:nvGrpSpPr>
        <p:grpSpPr>
          <a:xfrm>
            <a:off x="2465382" y="3015092"/>
            <a:ext cx="4981487" cy="2686753"/>
            <a:chOff x="2516123" y="2849879"/>
            <a:chExt cx="4906010" cy="2646045"/>
          </a:xfrm>
        </p:grpSpPr>
        <p:sp>
          <p:nvSpPr>
            <p:cNvPr id="26" name="object 22"/>
            <p:cNvSpPr/>
            <p:nvPr/>
          </p:nvSpPr>
          <p:spPr>
            <a:xfrm>
              <a:off x="2516123" y="2849879"/>
              <a:ext cx="1818005" cy="76200"/>
            </a:xfrm>
            <a:custGeom>
              <a:avLst/>
              <a:gdLst/>
              <a:ahLst/>
              <a:cxnLst/>
              <a:rect l="l" t="t" r="r" b="b"/>
              <a:pathLst>
                <a:path w="1818004" h="76200">
                  <a:moveTo>
                    <a:pt x="76200" y="0"/>
                  </a:moveTo>
                  <a:lnTo>
                    <a:pt x="0" y="38100"/>
                  </a:lnTo>
                  <a:lnTo>
                    <a:pt x="76200" y="76200"/>
                  </a:lnTo>
                  <a:lnTo>
                    <a:pt x="76200" y="44450"/>
                  </a:lnTo>
                  <a:lnTo>
                    <a:pt x="63500" y="44450"/>
                  </a:lnTo>
                  <a:lnTo>
                    <a:pt x="63500" y="31750"/>
                  </a:lnTo>
                  <a:lnTo>
                    <a:pt x="76200" y="31750"/>
                  </a:lnTo>
                  <a:lnTo>
                    <a:pt x="76200" y="0"/>
                  </a:lnTo>
                  <a:close/>
                </a:path>
                <a:path w="1818004" h="76200">
                  <a:moveTo>
                    <a:pt x="1741677" y="0"/>
                  </a:moveTo>
                  <a:lnTo>
                    <a:pt x="1741677" y="76200"/>
                  </a:lnTo>
                  <a:lnTo>
                    <a:pt x="1805177" y="44450"/>
                  </a:lnTo>
                  <a:lnTo>
                    <a:pt x="1754377" y="44450"/>
                  </a:lnTo>
                  <a:lnTo>
                    <a:pt x="1754377" y="31750"/>
                  </a:lnTo>
                  <a:lnTo>
                    <a:pt x="1805177" y="31750"/>
                  </a:lnTo>
                  <a:lnTo>
                    <a:pt x="1741677" y="0"/>
                  </a:lnTo>
                  <a:close/>
                </a:path>
                <a:path w="1818004" h="76200">
                  <a:moveTo>
                    <a:pt x="76200" y="31750"/>
                  </a:moveTo>
                  <a:lnTo>
                    <a:pt x="63500" y="31750"/>
                  </a:lnTo>
                  <a:lnTo>
                    <a:pt x="63500" y="44450"/>
                  </a:lnTo>
                  <a:lnTo>
                    <a:pt x="76200" y="44450"/>
                  </a:lnTo>
                  <a:lnTo>
                    <a:pt x="76200" y="31750"/>
                  </a:lnTo>
                  <a:close/>
                </a:path>
                <a:path w="1818004" h="76200">
                  <a:moveTo>
                    <a:pt x="908938" y="31750"/>
                  </a:moveTo>
                  <a:lnTo>
                    <a:pt x="76200" y="31750"/>
                  </a:lnTo>
                  <a:lnTo>
                    <a:pt x="76200" y="44450"/>
                  </a:lnTo>
                  <a:lnTo>
                    <a:pt x="902588" y="44450"/>
                  </a:lnTo>
                  <a:lnTo>
                    <a:pt x="902588" y="38100"/>
                  </a:lnTo>
                  <a:lnTo>
                    <a:pt x="915288" y="38100"/>
                  </a:lnTo>
                  <a:lnTo>
                    <a:pt x="908938" y="31750"/>
                  </a:lnTo>
                  <a:close/>
                </a:path>
                <a:path w="1818004" h="76200">
                  <a:moveTo>
                    <a:pt x="902588" y="38100"/>
                  </a:moveTo>
                  <a:lnTo>
                    <a:pt x="902588" y="44450"/>
                  </a:lnTo>
                  <a:lnTo>
                    <a:pt x="908938" y="44450"/>
                  </a:lnTo>
                  <a:lnTo>
                    <a:pt x="902588" y="38100"/>
                  </a:lnTo>
                  <a:close/>
                </a:path>
                <a:path w="1818004" h="76200">
                  <a:moveTo>
                    <a:pt x="1741677" y="31750"/>
                  </a:moveTo>
                  <a:lnTo>
                    <a:pt x="915288" y="31750"/>
                  </a:lnTo>
                  <a:lnTo>
                    <a:pt x="915288" y="38100"/>
                  </a:lnTo>
                  <a:lnTo>
                    <a:pt x="902588" y="38100"/>
                  </a:lnTo>
                  <a:lnTo>
                    <a:pt x="908938" y="44450"/>
                  </a:lnTo>
                  <a:lnTo>
                    <a:pt x="1741677" y="44450"/>
                  </a:lnTo>
                  <a:lnTo>
                    <a:pt x="1741677" y="31750"/>
                  </a:lnTo>
                  <a:close/>
                </a:path>
                <a:path w="1818004" h="76200">
                  <a:moveTo>
                    <a:pt x="1805177" y="31750"/>
                  </a:moveTo>
                  <a:lnTo>
                    <a:pt x="1754377" y="31750"/>
                  </a:lnTo>
                  <a:lnTo>
                    <a:pt x="1754377" y="44450"/>
                  </a:lnTo>
                  <a:lnTo>
                    <a:pt x="1805177" y="44450"/>
                  </a:lnTo>
                  <a:lnTo>
                    <a:pt x="1817877" y="38100"/>
                  </a:lnTo>
                  <a:lnTo>
                    <a:pt x="1805177" y="31750"/>
                  </a:lnTo>
                  <a:close/>
                </a:path>
                <a:path w="1818004" h="76200">
                  <a:moveTo>
                    <a:pt x="915288" y="31750"/>
                  </a:moveTo>
                  <a:lnTo>
                    <a:pt x="908938" y="31750"/>
                  </a:lnTo>
                  <a:lnTo>
                    <a:pt x="915288" y="38100"/>
                  </a:lnTo>
                  <a:lnTo>
                    <a:pt x="915288" y="31750"/>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27" name="object 23"/>
            <p:cNvSpPr/>
            <p:nvPr/>
          </p:nvSpPr>
          <p:spPr>
            <a:xfrm>
              <a:off x="3181349" y="4754117"/>
              <a:ext cx="2940050" cy="728980"/>
            </a:xfrm>
            <a:custGeom>
              <a:avLst/>
              <a:gdLst/>
              <a:ahLst/>
              <a:cxnLst/>
              <a:rect l="l" t="t" r="r" b="b"/>
              <a:pathLst>
                <a:path w="2940050" h="728979">
                  <a:moveTo>
                    <a:pt x="0" y="728471"/>
                  </a:moveTo>
                  <a:lnTo>
                    <a:pt x="2939796" y="728471"/>
                  </a:lnTo>
                  <a:lnTo>
                    <a:pt x="2939796" y="0"/>
                  </a:lnTo>
                  <a:lnTo>
                    <a:pt x="0" y="0"/>
                  </a:lnTo>
                  <a:lnTo>
                    <a:pt x="0" y="728471"/>
                  </a:lnTo>
                  <a:close/>
                </a:path>
              </a:pathLst>
            </a:custGeom>
            <a:ln w="25908">
              <a:solidFill>
                <a:srgbClr val="BB4646"/>
              </a:solidFill>
              <a:prstDash val="lgDash"/>
            </a:ln>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28" name="object 24"/>
            <p:cNvSpPr/>
            <p:nvPr/>
          </p:nvSpPr>
          <p:spPr>
            <a:xfrm>
              <a:off x="4607052" y="2849879"/>
              <a:ext cx="2814955" cy="1929130"/>
            </a:xfrm>
            <a:custGeom>
              <a:avLst/>
              <a:gdLst/>
              <a:ahLst/>
              <a:cxnLst/>
              <a:rect l="l" t="t" r="r" b="b"/>
              <a:pathLst>
                <a:path w="2814954" h="1929129">
                  <a:moveTo>
                    <a:pt x="76200" y="1852803"/>
                  </a:moveTo>
                  <a:lnTo>
                    <a:pt x="44450" y="1852803"/>
                  </a:lnTo>
                  <a:lnTo>
                    <a:pt x="44450" y="183896"/>
                  </a:lnTo>
                  <a:lnTo>
                    <a:pt x="44450" y="177546"/>
                  </a:lnTo>
                  <a:lnTo>
                    <a:pt x="44450" y="171196"/>
                  </a:lnTo>
                  <a:lnTo>
                    <a:pt x="31750" y="171196"/>
                  </a:lnTo>
                  <a:lnTo>
                    <a:pt x="31750" y="177546"/>
                  </a:lnTo>
                  <a:lnTo>
                    <a:pt x="31750" y="1852803"/>
                  </a:lnTo>
                  <a:lnTo>
                    <a:pt x="0" y="1852803"/>
                  </a:lnTo>
                  <a:lnTo>
                    <a:pt x="38100" y="1929003"/>
                  </a:lnTo>
                  <a:lnTo>
                    <a:pt x="69850" y="1865503"/>
                  </a:lnTo>
                  <a:lnTo>
                    <a:pt x="76200" y="1852803"/>
                  </a:lnTo>
                  <a:close/>
                </a:path>
                <a:path w="2814954" h="1929129">
                  <a:moveTo>
                    <a:pt x="2814828" y="38100"/>
                  </a:moveTo>
                  <a:lnTo>
                    <a:pt x="2802128" y="31750"/>
                  </a:lnTo>
                  <a:lnTo>
                    <a:pt x="2738628" y="0"/>
                  </a:lnTo>
                  <a:lnTo>
                    <a:pt x="2738628" y="31750"/>
                  </a:lnTo>
                  <a:lnTo>
                    <a:pt x="1595120" y="31750"/>
                  </a:lnTo>
                  <a:lnTo>
                    <a:pt x="1588770" y="31750"/>
                  </a:lnTo>
                  <a:lnTo>
                    <a:pt x="438912" y="31750"/>
                  </a:lnTo>
                  <a:lnTo>
                    <a:pt x="438912" y="0"/>
                  </a:lnTo>
                  <a:lnTo>
                    <a:pt x="362712" y="38100"/>
                  </a:lnTo>
                  <a:lnTo>
                    <a:pt x="438912" y="76200"/>
                  </a:lnTo>
                  <a:lnTo>
                    <a:pt x="438912" y="44450"/>
                  </a:lnTo>
                  <a:lnTo>
                    <a:pt x="1582420" y="44450"/>
                  </a:lnTo>
                  <a:lnTo>
                    <a:pt x="1588770" y="44450"/>
                  </a:lnTo>
                  <a:lnTo>
                    <a:pt x="2738628" y="44450"/>
                  </a:lnTo>
                  <a:lnTo>
                    <a:pt x="2738628" y="76200"/>
                  </a:lnTo>
                  <a:lnTo>
                    <a:pt x="2802128" y="44450"/>
                  </a:lnTo>
                  <a:lnTo>
                    <a:pt x="2814828" y="38100"/>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29" name="object 25"/>
          <p:cNvSpPr txBox="1"/>
          <p:nvPr/>
        </p:nvSpPr>
        <p:spPr>
          <a:xfrm>
            <a:off x="5508049" y="2841520"/>
            <a:ext cx="1386254" cy="170969"/>
          </a:xfrm>
          <a:prstGeom prst="rect">
            <a:avLst/>
          </a:prstGeom>
        </p:spPr>
        <p:txBody>
          <a:bodyPr vert="horz" wrap="square" lIns="0" tIns="12251" rIns="0" bIns="0" rtlCol="0">
            <a:spAutoFit/>
          </a:bodyPr>
          <a:lstStyle/>
          <a:p>
            <a:pPr marL="12896">
              <a:spcBef>
                <a:spcPts val="96"/>
              </a:spcBef>
            </a:pPr>
            <a:r>
              <a:rPr sz="1015" spc="-5" dirty="0">
                <a:latin typeface="Arial" panose="020B0604020202020204" pitchFamily="34" charset="0"/>
                <a:cs typeface="Arial" panose="020B0604020202020204" pitchFamily="34" charset="0"/>
              </a:rPr>
              <a:t>Asset Management</a:t>
            </a:r>
            <a:r>
              <a:rPr sz="1015" spc="-86"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Fee</a:t>
            </a:r>
            <a:endParaRPr sz="1015">
              <a:latin typeface="Arial" panose="020B0604020202020204" pitchFamily="34" charset="0"/>
              <a:cs typeface="Arial" panose="020B0604020202020204" pitchFamily="34" charset="0"/>
            </a:endParaRPr>
          </a:p>
        </p:txBody>
      </p:sp>
      <p:sp>
        <p:nvSpPr>
          <p:cNvPr id="30" name="object 26"/>
          <p:cNvSpPr/>
          <p:nvPr/>
        </p:nvSpPr>
        <p:spPr>
          <a:xfrm>
            <a:off x="3593471" y="5093570"/>
            <a:ext cx="2070999" cy="208905"/>
          </a:xfrm>
          <a:custGeom>
            <a:avLst/>
            <a:gdLst/>
            <a:ahLst/>
            <a:cxnLst/>
            <a:rect l="l" t="t" r="r" b="b"/>
            <a:pathLst>
              <a:path w="2039620" h="205739">
                <a:moveTo>
                  <a:pt x="31750" y="129031"/>
                </a:moveTo>
                <a:lnTo>
                  <a:pt x="0" y="129031"/>
                </a:lnTo>
                <a:lnTo>
                  <a:pt x="38100" y="205231"/>
                </a:lnTo>
                <a:lnTo>
                  <a:pt x="69850" y="141731"/>
                </a:lnTo>
                <a:lnTo>
                  <a:pt x="31750" y="141731"/>
                </a:lnTo>
                <a:lnTo>
                  <a:pt x="31750" y="129031"/>
                </a:lnTo>
                <a:close/>
              </a:path>
              <a:path w="2039620" h="205739">
                <a:moveTo>
                  <a:pt x="1994662" y="115569"/>
                </a:moveTo>
                <a:lnTo>
                  <a:pt x="1962912" y="115569"/>
                </a:lnTo>
                <a:lnTo>
                  <a:pt x="2001012" y="191769"/>
                </a:lnTo>
                <a:lnTo>
                  <a:pt x="2032762" y="128269"/>
                </a:lnTo>
                <a:lnTo>
                  <a:pt x="1994662" y="128269"/>
                </a:lnTo>
                <a:lnTo>
                  <a:pt x="1994662" y="115569"/>
                </a:lnTo>
                <a:close/>
              </a:path>
              <a:path w="2039620" h="205739">
                <a:moveTo>
                  <a:pt x="2007362" y="0"/>
                </a:moveTo>
                <a:lnTo>
                  <a:pt x="31750" y="0"/>
                </a:lnTo>
                <a:lnTo>
                  <a:pt x="31750" y="141731"/>
                </a:lnTo>
                <a:lnTo>
                  <a:pt x="44450" y="141731"/>
                </a:lnTo>
                <a:lnTo>
                  <a:pt x="44450" y="12699"/>
                </a:lnTo>
                <a:lnTo>
                  <a:pt x="38100" y="12699"/>
                </a:lnTo>
                <a:lnTo>
                  <a:pt x="44450" y="6349"/>
                </a:lnTo>
                <a:lnTo>
                  <a:pt x="2007362" y="6349"/>
                </a:lnTo>
                <a:lnTo>
                  <a:pt x="2007362" y="0"/>
                </a:lnTo>
                <a:close/>
              </a:path>
              <a:path w="2039620" h="205739">
                <a:moveTo>
                  <a:pt x="76200" y="129031"/>
                </a:moveTo>
                <a:lnTo>
                  <a:pt x="44450" y="129031"/>
                </a:lnTo>
                <a:lnTo>
                  <a:pt x="44450" y="141731"/>
                </a:lnTo>
                <a:lnTo>
                  <a:pt x="69850" y="141731"/>
                </a:lnTo>
                <a:lnTo>
                  <a:pt x="76200" y="129031"/>
                </a:lnTo>
                <a:close/>
              </a:path>
              <a:path w="2039620" h="205739">
                <a:moveTo>
                  <a:pt x="1994662" y="6349"/>
                </a:moveTo>
                <a:lnTo>
                  <a:pt x="1994662" y="128269"/>
                </a:lnTo>
                <a:lnTo>
                  <a:pt x="2007362" y="128269"/>
                </a:lnTo>
                <a:lnTo>
                  <a:pt x="2007362" y="12699"/>
                </a:lnTo>
                <a:lnTo>
                  <a:pt x="2001012" y="12699"/>
                </a:lnTo>
                <a:lnTo>
                  <a:pt x="1994662" y="6349"/>
                </a:lnTo>
                <a:close/>
              </a:path>
              <a:path w="2039620" h="205739">
                <a:moveTo>
                  <a:pt x="2039112" y="115569"/>
                </a:moveTo>
                <a:lnTo>
                  <a:pt x="2007362" y="115569"/>
                </a:lnTo>
                <a:lnTo>
                  <a:pt x="2007362" y="128269"/>
                </a:lnTo>
                <a:lnTo>
                  <a:pt x="2032762" y="128269"/>
                </a:lnTo>
                <a:lnTo>
                  <a:pt x="2039112" y="115569"/>
                </a:lnTo>
                <a:close/>
              </a:path>
              <a:path w="2039620" h="205739">
                <a:moveTo>
                  <a:pt x="44450" y="6349"/>
                </a:moveTo>
                <a:lnTo>
                  <a:pt x="38100" y="12699"/>
                </a:lnTo>
                <a:lnTo>
                  <a:pt x="44450" y="12699"/>
                </a:lnTo>
                <a:lnTo>
                  <a:pt x="44450" y="6349"/>
                </a:lnTo>
                <a:close/>
              </a:path>
              <a:path w="2039620" h="205739">
                <a:moveTo>
                  <a:pt x="1994662" y="6349"/>
                </a:moveTo>
                <a:lnTo>
                  <a:pt x="44450" y="6349"/>
                </a:lnTo>
                <a:lnTo>
                  <a:pt x="44450" y="12699"/>
                </a:lnTo>
                <a:lnTo>
                  <a:pt x="1994662" y="12699"/>
                </a:lnTo>
                <a:lnTo>
                  <a:pt x="1994662" y="6349"/>
                </a:lnTo>
                <a:close/>
              </a:path>
              <a:path w="2039620" h="205739">
                <a:moveTo>
                  <a:pt x="2007362" y="6349"/>
                </a:moveTo>
                <a:lnTo>
                  <a:pt x="1994662" y="6349"/>
                </a:lnTo>
                <a:lnTo>
                  <a:pt x="2001012" y="12699"/>
                </a:lnTo>
                <a:lnTo>
                  <a:pt x="2007362" y="12699"/>
                </a:lnTo>
                <a:lnTo>
                  <a:pt x="2007362" y="6349"/>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31" name="object 27"/>
          <p:cNvSpPr txBox="1"/>
          <p:nvPr/>
        </p:nvSpPr>
        <p:spPr>
          <a:xfrm>
            <a:off x="6370621" y="5114203"/>
            <a:ext cx="903965" cy="170969"/>
          </a:xfrm>
          <a:prstGeom prst="rect">
            <a:avLst/>
          </a:prstGeom>
        </p:spPr>
        <p:txBody>
          <a:bodyPr vert="horz" wrap="square" lIns="0" tIns="12251" rIns="0" bIns="0" rtlCol="0">
            <a:spAutoFit/>
          </a:bodyPr>
          <a:lstStyle/>
          <a:p>
            <a:pPr marL="12896">
              <a:spcBef>
                <a:spcPts val="96"/>
              </a:spcBef>
            </a:pPr>
            <a:r>
              <a:rPr sz="1015" spc="-5" dirty="0">
                <a:latin typeface="Arial" panose="020B0604020202020204" pitchFamily="34" charset="0"/>
                <a:cs typeface="Arial" panose="020B0604020202020204" pitchFamily="34" charset="0"/>
              </a:rPr>
              <a:t>O&amp;M</a:t>
            </a:r>
            <a:r>
              <a:rPr sz="1015" spc="-61"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Contracts</a:t>
            </a:r>
            <a:endParaRPr sz="1015">
              <a:latin typeface="Arial" panose="020B0604020202020204" pitchFamily="34" charset="0"/>
              <a:cs typeface="Arial" panose="020B0604020202020204" pitchFamily="34" charset="0"/>
            </a:endParaRPr>
          </a:p>
        </p:txBody>
      </p:sp>
      <p:sp>
        <p:nvSpPr>
          <p:cNvPr id="32" name="object 28"/>
          <p:cNvSpPr/>
          <p:nvPr/>
        </p:nvSpPr>
        <p:spPr>
          <a:xfrm>
            <a:off x="3143164" y="5966072"/>
            <a:ext cx="1968480" cy="297239"/>
          </a:xfrm>
          <a:custGeom>
            <a:avLst/>
            <a:gdLst/>
            <a:ahLst/>
            <a:cxnLst/>
            <a:rect l="l" t="t" r="r" b="b"/>
            <a:pathLst>
              <a:path w="1938654" h="292735">
                <a:moveTo>
                  <a:pt x="0" y="48767"/>
                </a:moveTo>
                <a:lnTo>
                  <a:pt x="3833" y="29784"/>
                </a:lnTo>
                <a:lnTo>
                  <a:pt x="14287" y="14282"/>
                </a:lnTo>
                <a:lnTo>
                  <a:pt x="29789" y="3832"/>
                </a:lnTo>
                <a:lnTo>
                  <a:pt x="48768" y="0"/>
                </a:lnTo>
                <a:lnTo>
                  <a:pt x="903731" y="0"/>
                </a:lnTo>
                <a:lnTo>
                  <a:pt x="922710" y="3832"/>
                </a:lnTo>
                <a:lnTo>
                  <a:pt x="938212" y="14282"/>
                </a:lnTo>
                <a:lnTo>
                  <a:pt x="948666" y="29784"/>
                </a:lnTo>
                <a:lnTo>
                  <a:pt x="952500" y="48767"/>
                </a:lnTo>
                <a:lnTo>
                  <a:pt x="952500" y="243839"/>
                </a:lnTo>
                <a:lnTo>
                  <a:pt x="948666" y="262823"/>
                </a:lnTo>
                <a:lnTo>
                  <a:pt x="938212" y="278325"/>
                </a:lnTo>
                <a:lnTo>
                  <a:pt x="922710" y="288775"/>
                </a:lnTo>
                <a:lnTo>
                  <a:pt x="903731" y="292607"/>
                </a:lnTo>
                <a:lnTo>
                  <a:pt x="48768" y="292607"/>
                </a:lnTo>
                <a:lnTo>
                  <a:pt x="29789" y="288775"/>
                </a:lnTo>
                <a:lnTo>
                  <a:pt x="14287" y="278325"/>
                </a:lnTo>
                <a:lnTo>
                  <a:pt x="3833" y="262823"/>
                </a:lnTo>
                <a:lnTo>
                  <a:pt x="0" y="243839"/>
                </a:lnTo>
                <a:lnTo>
                  <a:pt x="0" y="48767"/>
                </a:lnTo>
                <a:close/>
              </a:path>
              <a:path w="1938654" h="292735">
                <a:moveTo>
                  <a:pt x="987551" y="48767"/>
                </a:moveTo>
                <a:lnTo>
                  <a:pt x="991385" y="29784"/>
                </a:lnTo>
                <a:lnTo>
                  <a:pt x="1001839" y="14282"/>
                </a:lnTo>
                <a:lnTo>
                  <a:pt x="1017341" y="3832"/>
                </a:lnTo>
                <a:lnTo>
                  <a:pt x="1036319" y="0"/>
                </a:lnTo>
                <a:lnTo>
                  <a:pt x="1889760" y="0"/>
                </a:lnTo>
                <a:lnTo>
                  <a:pt x="1908738" y="3832"/>
                </a:lnTo>
                <a:lnTo>
                  <a:pt x="1924240" y="14282"/>
                </a:lnTo>
                <a:lnTo>
                  <a:pt x="1934694" y="29784"/>
                </a:lnTo>
                <a:lnTo>
                  <a:pt x="1938527" y="48767"/>
                </a:lnTo>
                <a:lnTo>
                  <a:pt x="1938527" y="243839"/>
                </a:lnTo>
                <a:lnTo>
                  <a:pt x="1934694" y="262823"/>
                </a:lnTo>
                <a:lnTo>
                  <a:pt x="1924240" y="278325"/>
                </a:lnTo>
                <a:lnTo>
                  <a:pt x="1908738" y="288775"/>
                </a:lnTo>
                <a:lnTo>
                  <a:pt x="1889760" y="292607"/>
                </a:lnTo>
                <a:lnTo>
                  <a:pt x="1036319" y="292607"/>
                </a:lnTo>
                <a:lnTo>
                  <a:pt x="1017341" y="288775"/>
                </a:lnTo>
                <a:lnTo>
                  <a:pt x="1001839" y="278325"/>
                </a:lnTo>
                <a:lnTo>
                  <a:pt x="991385" y="262823"/>
                </a:lnTo>
                <a:lnTo>
                  <a:pt x="987551" y="243839"/>
                </a:lnTo>
                <a:lnTo>
                  <a:pt x="987551" y="48767"/>
                </a:lnTo>
                <a:close/>
              </a:path>
            </a:pathLst>
          </a:custGeom>
          <a:ln w="3175">
            <a:solidFill>
              <a:srgbClr val="959595"/>
            </a:solidFill>
          </a:ln>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33" name="object 29"/>
          <p:cNvSpPr txBox="1"/>
          <p:nvPr/>
        </p:nvSpPr>
        <p:spPr>
          <a:xfrm>
            <a:off x="226331" y="6022811"/>
            <a:ext cx="4623640" cy="168567"/>
          </a:xfrm>
          <a:prstGeom prst="rect">
            <a:avLst/>
          </a:prstGeom>
        </p:spPr>
        <p:txBody>
          <a:bodyPr vert="horz" wrap="square" lIns="0" tIns="12251" rIns="0" bIns="0" rtlCol="0">
            <a:spAutoFit/>
          </a:bodyPr>
          <a:lstStyle/>
          <a:p>
            <a:pPr marR="5158" algn="r">
              <a:spcBef>
                <a:spcPts val="96"/>
              </a:spcBef>
              <a:tabLst>
                <a:tab pos="1001342" algn="l"/>
              </a:tabLst>
            </a:pPr>
            <a:r>
              <a:rPr sz="1015" b="1" spc="-41" dirty="0">
                <a:latin typeface="Arial" panose="020B0604020202020204" pitchFamily="34" charset="0"/>
                <a:cs typeface="Arial" panose="020B0604020202020204" pitchFamily="34" charset="0"/>
              </a:rPr>
              <a:t>A</a:t>
            </a:r>
            <a:r>
              <a:rPr sz="1015" b="1" spc="-5" dirty="0">
                <a:latin typeface="Arial" panose="020B0604020202020204" pitchFamily="34" charset="0"/>
                <a:cs typeface="Arial" panose="020B0604020202020204" pitchFamily="34" charset="0"/>
              </a:rPr>
              <a:t>s</a:t>
            </a:r>
            <a:r>
              <a:rPr sz="1015" b="1" spc="-10" dirty="0">
                <a:latin typeface="Arial" panose="020B0604020202020204" pitchFamily="34" charset="0"/>
                <a:cs typeface="Arial" panose="020B0604020202020204" pitchFamily="34" charset="0"/>
              </a:rPr>
              <a:t>s</a:t>
            </a:r>
            <a:r>
              <a:rPr sz="1015" b="1" spc="-5" dirty="0">
                <a:latin typeface="Arial" panose="020B0604020202020204" pitchFamily="34" charset="0"/>
                <a:cs typeface="Arial" panose="020B0604020202020204" pitchFamily="34" charset="0"/>
              </a:rPr>
              <a:t>ets</a:t>
            </a:r>
            <a:r>
              <a:rPr sz="1015" b="1" dirty="0">
                <a:latin typeface="Arial" panose="020B0604020202020204" pitchFamily="34" charset="0"/>
                <a:cs typeface="Arial" panose="020B0604020202020204" pitchFamily="34" charset="0"/>
              </a:rPr>
              <a:t>	</a:t>
            </a:r>
            <a:r>
              <a:rPr sz="1015" b="1" spc="-41" dirty="0">
                <a:latin typeface="Arial" panose="020B0604020202020204" pitchFamily="34" charset="0"/>
                <a:cs typeface="Arial" panose="020B0604020202020204" pitchFamily="34" charset="0"/>
              </a:rPr>
              <a:t>A</a:t>
            </a:r>
            <a:r>
              <a:rPr sz="1015" b="1" spc="-5" dirty="0">
                <a:latin typeface="Arial" panose="020B0604020202020204" pitchFamily="34" charset="0"/>
                <a:cs typeface="Arial" panose="020B0604020202020204" pitchFamily="34" charset="0"/>
              </a:rPr>
              <a:t>s</a:t>
            </a:r>
            <a:r>
              <a:rPr sz="1015" b="1" spc="-10" dirty="0">
                <a:latin typeface="Arial" panose="020B0604020202020204" pitchFamily="34" charset="0"/>
                <a:cs typeface="Arial" panose="020B0604020202020204" pitchFamily="34" charset="0"/>
              </a:rPr>
              <a:t>s</a:t>
            </a:r>
            <a:r>
              <a:rPr sz="1015" b="1" spc="-5" dirty="0">
                <a:latin typeface="Arial" panose="020B0604020202020204" pitchFamily="34" charset="0"/>
                <a:cs typeface="Arial" panose="020B0604020202020204" pitchFamily="34" charset="0"/>
              </a:rPr>
              <a:t>ets</a:t>
            </a:r>
            <a:endParaRPr sz="1015" dirty="0">
              <a:latin typeface="Arial" panose="020B0604020202020204" pitchFamily="34" charset="0"/>
              <a:cs typeface="Arial" panose="020B0604020202020204" pitchFamily="34" charset="0"/>
            </a:endParaRPr>
          </a:p>
        </p:txBody>
      </p:sp>
      <p:sp>
        <p:nvSpPr>
          <p:cNvPr id="34" name="object 30"/>
          <p:cNvSpPr/>
          <p:nvPr/>
        </p:nvSpPr>
        <p:spPr>
          <a:xfrm>
            <a:off x="5148654" y="5966072"/>
            <a:ext cx="967154" cy="297239"/>
          </a:xfrm>
          <a:custGeom>
            <a:avLst/>
            <a:gdLst/>
            <a:ahLst/>
            <a:cxnLst/>
            <a:rect l="l" t="t" r="r" b="b"/>
            <a:pathLst>
              <a:path w="952500" h="292735">
                <a:moveTo>
                  <a:pt x="0" y="48767"/>
                </a:moveTo>
                <a:lnTo>
                  <a:pt x="3833" y="29784"/>
                </a:lnTo>
                <a:lnTo>
                  <a:pt x="14287" y="14282"/>
                </a:lnTo>
                <a:lnTo>
                  <a:pt x="29789" y="3832"/>
                </a:lnTo>
                <a:lnTo>
                  <a:pt x="48768" y="0"/>
                </a:lnTo>
                <a:lnTo>
                  <a:pt x="903732" y="0"/>
                </a:lnTo>
                <a:lnTo>
                  <a:pt x="922710" y="3832"/>
                </a:lnTo>
                <a:lnTo>
                  <a:pt x="938212" y="14282"/>
                </a:lnTo>
                <a:lnTo>
                  <a:pt x="948666" y="29784"/>
                </a:lnTo>
                <a:lnTo>
                  <a:pt x="952500" y="48767"/>
                </a:lnTo>
                <a:lnTo>
                  <a:pt x="952500" y="243839"/>
                </a:lnTo>
                <a:lnTo>
                  <a:pt x="948666" y="262823"/>
                </a:lnTo>
                <a:lnTo>
                  <a:pt x="938212" y="278325"/>
                </a:lnTo>
                <a:lnTo>
                  <a:pt x="922710" y="288775"/>
                </a:lnTo>
                <a:lnTo>
                  <a:pt x="903732" y="292607"/>
                </a:lnTo>
                <a:lnTo>
                  <a:pt x="48768" y="292607"/>
                </a:lnTo>
                <a:lnTo>
                  <a:pt x="29789" y="288775"/>
                </a:lnTo>
                <a:lnTo>
                  <a:pt x="14287" y="278325"/>
                </a:lnTo>
                <a:lnTo>
                  <a:pt x="3833" y="262823"/>
                </a:lnTo>
                <a:lnTo>
                  <a:pt x="0" y="243839"/>
                </a:lnTo>
                <a:lnTo>
                  <a:pt x="0" y="48767"/>
                </a:lnTo>
                <a:close/>
              </a:path>
            </a:pathLst>
          </a:custGeom>
          <a:ln w="3175">
            <a:solidFill>
              <a:srgbClr val="959595"/>
            </a:solidFill>
          </a:ln>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35" name="object 31"/>
          <p:cNvSpPr txBox="1"/>
          <p:nvPr/>
        </p:nvSpPr>
        <p:spPr>
          <a:xfrm>
            <a:off x="5411848" y="6022812"/>
            <a:ext cx="442311" cy="170969"/>
          </a:xfrm>
          <a:prstGeom prst="rect">
            <a:avLst/>
          </a:prstGeom>
        </p:spPr>
        <p:txBody>
          <a:bodyPr vert="horz" wrap="square" lIns="0" tIns="12251" rIns="0" bIns="0" rtlCol="0">
            <a:spAutoFit/>
          </a:bodyPr>
          <a:lstStyle/>
          <a:p>
            <a:pPr marL="12896">
              <a:spcBef>
                <a:spcPts val="96"/>
              </a:spcBef>
            </a:pPr>
            <a:r>
              <a:rPr sz="1015" b="1" spc="-41" dirty="0">
                <a:latin typeface="Arial" panose="020B0604020202020204" pitchFamily="34" charset="0"/>
                <a:cs typeface="Arial" panose="020B0604020202020204" pitchFamily="34" charset="0"/>
              </a:rPr>
              <a:t>A</a:t>
            </a:r>
            <a:r>
              <a:rPr sz="1015" b="1" spc="-5" dirty="0">
                <a:latin typeface="Arial" panose="020B0604020202020204" pitchFamily="34" charset="0"/>
                <a:cs typeface="Arial" panose="020B0604020202020204" pitchFamily="34" charset="0"/>
              </a:rPr>
              <a:t>s</a:t>
            </a:r>
            <a:r>
              <a:rPr sz="1015" b="1" spc="-10" dirty="0">
                <a:latin typeface="Arial" panose="020B0604020202020204" pitchFamily="34" charset="0"/>
                <a:cs typeface="Arial" panose="020B0604020202020204" pitchFamily="34" charset="0"/>
              </a:rPr>
              <a:t>s</a:t>
            </a:r>
            <a:r>
              <a:rPr sz="1015" b="1" spc="-5" dirty="0">
                <a:latin typeface="Arial" panose="020B0604020202020204" pitchFamily="34" charset="0"/>
                <a:cs typeface="Arial" panose="020B0604020202020204" pitchFamily="34" charset="0"/>
              </a:rPr>
              <a:t>ets</a:t>
            </a:r>
            <a:endParaRPr sz="1015">
              <a:latin typeface="Arial" panose="020B0604020202020204" pitchFamily="34" charset="0"/>
              <a:cs typeface="Arial" panose="020B0604020202020204" pitchFamily="34" charset="0"/>
            </a:endParaRPr>
          </a:p>
        </p:txBody>
      </p:sp>
      <p:sp>
        <p:nvSpPr>
          <p:cNvPr id="36" name="object 36"/>
          <p:cNvSpPr txBox="1"/>
          <p:nvPr/>
        </p:nvSpPr>
        <p:spPr>
          <a:xfrm>
            <a:off x="4463522" y="3085115"/>
            <a:ext cx="327543" cy="170969"/>
          </a:xfrm>
          <a:prstGeom prst="rect">
            <a:avLst/>
          </a:prstGeom>
        </p:spPr>
        <p:txBody>
          <a:bodyPr vert="horz" wrap="square" lIns="0" tIns="12251" rIns="0" bIns="0" rtlCol="0">
            <a:spAutoFit/>
          </a:bodyPr>
          <a:lstStyle/>
          <a:p>
            <a:pPr marL="12896">
              <a:spcBef>
                <a:spcPts val="96"/>
              </a:spcBef>
            </a:pPr>
            <a:r>
              <a:rPr sz="1015" b="1" spc="-5" dirty="0">
                <a:solidFill>
                  <a:srgbClr val="FFFFFF"/>
                </a:solidFill>
                <a:latin typeface="Arial" panose="020B0604020202020204" pitchFamily="34" charset="0"/>
                <a:cs typeface="Arial" panose="020B0604020202020204" pitchFamily="34" charset="0"/>
              </a:rPr>
              <a:t>In</a:t>
            </a:r>
            <a:r>
              <a:rPr sz="1015" b="1" spc="5" dirty="0">
                <a:solidFill>
                  <a:srgbClr val="FFFFFF"/>
                </a:solidFill>
                <a:latin typeface="Arial" panose="020B0604020202020204" pitchFamily="34" charset="0"/>
                <a:cs typeface="Arial" panose="020B0604020202020204" pitchFamily="34" charset="0"/>
              </a:rPr>
              <a:t>v</a:t>
            </a:r>
            <a:r>
              <a:rPr sz="1015" b="1" spc="-5" dirty="0">
                <a:solidFill>
                  <a:srgbClr val="FFFFFF"/>
                </a:solidFill>
                <a:latin typeface="Arial" panose="020B0604020202020204" pitchFamily="34" charset="0"/>
                <a:cs typeface="Arial" panose="020B0604020202020204" pitchFamily="34" charset="0"/>
              </a:rPr>
              <a:t>IT</a:t>
            </a:r>
            <a:endParaRPr sz="1015" dirty="0">
              <a:latin typeface="Arial" panose="020B0604020202020204" pitchFamily="34" charset="0"/>
              <a:cs typeface="Arial" panose="020B0604020202020204" pitchFamily="34" charset="0"/>
            </a:endParaRPr>
          </a:p>
        </p:txBody>
      </p:sp>
      <p:grpSp>
        <p:nvGrpSpPr>
          <p:cNvPr id="37" name="object 37"/>
          <p:cNvGrpSpPr/>
          <p:nvPr/>
        </p:nvGrpSpPr>
        <p:grpSpPr>
          <a:xfrm>
            <a:off x="5216742" y="5294481"/>
            <a:ext cx="803382" cy="672494"/>
            <a:chOff x="5225796" y="5094732"/>
            <a:chExt cx="791210" cy="662305"/>
          </a:xfrm>
        </p:grpSpPr>
        <p:sp>
          <p:nvSpPr>
            <p:cNvPr id="38" name="object 38"/>
            <p:cNvSpPr/>
            <p:nvPr/>
          </p:nvSpPr>
          <p:spPr>
            <a:xfrm>
              <a:off x="5597525" y="5311775"/>
              <a:ext cx="76200" cy="445134"/>
            </a:xfrm>
            <a:custGeom>
              <a:avLst/>
              <a:gdLst/>
              <a:ahLst/>
              <a:cxnLst/>
              <a:rect l="l" t="t" r="r" b="b"/>
              <a:pathLst>
                <a:path w="76200" h="445135">
                  <a:moveTo>
                    <a:pt x="31750" y="368884"/>
                  </a:moveTo>
                  <a:lnTo>
                    <a:pt x="0" y="368884"/>
                  </a:lnTo>
                  <a:lnTo>
                    <a:pt x="38100" y="445084"/>
                  </a:lnTo>
                  <a:lnTo>
                    <a:pt x="69850" y="381584"/>
                  </a:lnTo>
                  <a:lnTo>
                    <a:pt x="31750" y="381584"/>
                  </a:lnTo>
                  <a:lnTo>
                    <a:pt x="31750" y="368884"/>
                  </a:lnTo>
                  <a:close/>
                </a:path>
                <a:path w="76200" h="445135">
                  <a:moveTo>
                    <a:pt x="31750" y="6350"/>
                  </a:moveTo>
                  <a:lnTo>
                    <a:pt x="31750" y="381584"/>
                  </a:lnTo>
                  <a:lnTo>
                    <a:pt x="44450" y="381584"/>
                  </a:lnTo>
                  <a:lnTo>
                    <a:pt x="44450" y="12700"/>
                  </a:lnTo>
                  <a:lnTo>
                    <a:pt x="38100" y="12700"/>
                  </a:lnTo>
                  <a:lnTo>
                    <a:pt x="31750" y="6350"/>
                  </a:lnTo>
                  <a:close/>
                </a:path>
                <a:path w="76200" h="445135">
                  <a:moveTo>
                    <a:pt x="76200" y="368884"/>
                  </a:moveTo>
                  <a:lnTo>
                    <a:pt x="44450" y="368884"/>
                  </a:lnTo>
                  <a:lnTo>
                    <a:pt x="44450" y="381584"/>
                  </a:lnTo>
                  <a:lnTo>
                    <a:pt x="69850" y="381584"/>
                  </a:lnTo>
                  <a:lnTo>
                    <a:pt x="76200" y="368884"/>
                  </a:lnTo>
                  <a:close/>
                </a:path>
                <a:path w="76200" h="445135">
                  <a:moveTo>
                    <a:pt x="44450" y="0"/>
                  </a:moveTo>
                  <a:lnTo>
                    <a:pt x="18161" y="0"/>
                  </a:lnTo>
                  <a:lnTo>
                    <a:pt x="18161" y="42037"/>
                  </a:lnTo>
                  <a:lnTo>
                    <a:pt x="30861" y="42037"/>
                  </a:lnTo>
                  <a:lnTo>
                    <a:pt x="30861" y="12700"/>
                  </a:lnTo>
                  <a:lnTo>
                    <a:pt x="24511" y="12700"/>
                  </a:lnTo>
                  <a:lnTo>
                    <a:pt x="30861" y="6350"/>
                  </a:lnTo>
                  <a:lnTo>
                    <a:pt x="44450" y="6350"/>
                  </a:lnTo>
                  <a:lnTo>
                    <a:pt x="44450" y="0"/>
                  </a:lnTo>
                  <a:close/>
                </a:path>
                <a:path w="76200" h="445135">
                  <a:moveTo>
                    <a:pt x="30861" y="6350"/>
                  </a:moveTo>
                  <a:lnTo>
                    <a:pt x="24511" y="12700"/>
                  </a:lnTo>
                  <a:lnTo>
                    <a:pt x="30861" y="12700"/>
                  </a:lnTo>
                  <a:lnTo>
                    <a:pt x="30861" y="6350"/>
                  </a:lnTo>
                  <a:close/>
                </a:path>
                <a:path w="76200" h="445135">
                  <a:moveTo>
                    <a:pt x="31750" y="6350"/>
                  </a:moveTo>
                  <a:lnTo>
                    <a:pt x="30861" y="6350"/>
                  </a:lnTo>
                  <a:lnTo>
                    <a:pt x="30861" y="12700"/>
                  </a:lnTo>
                  <a:lnTo>
                    <a:pt x="31750" y="12700"/>
                  </a:lnTo>
                  <a:lnTo>
                    <a:pt x="31750" y="6350"/>
                  </a:lnTo>
                  <a:close/>
                </a:path>
                <a:path w="76200" h="445135">
                  <a:moveTo>
                    <a:pt x="44450" y="6350"/>
                  </a:moveTo>
                  <a:lnTo>
                    <a:pt x="31750" y="6350"/>
                  </a:lnTo>
                  <a:lnTo>
                    <a:pt x="38100" y="12700"/>
                  </a:lnTo>
                  <a:lnTo>
                    <a:pt x="44450" y="12700"/>
                  </a:lnTo>
                  <a:lnTo>
                    <a:pt x="44450" y="6350"/>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39" name="object 39"/>
            <p:cNvSpPr/>
            <p:nvPr/>
          </p:nvSpPr>
          <p:spPr>
            <a:xfrm>
              <a:off x="5225796" y="5094732"/>
              <a:ext cx="790955" cy="259080"/>
            </a:xfrm>
            <a:prstGeom prst="rect">
              <a:avLst/>
            </a:prstGeom>
            <a:blipFill>
              <a:blip r:embed="rId2"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40" name="object 40"/>
          <p:cNvSpPr txBox="1"/>
          <p:nvPr/>
        </p:nvSpPr>
        <p:spPr>
          <a:xfrm>
            <a:off x="5424873" y="5333941"/>
            <a:ext cx="390085" cy="170969"/>
          </a:xfrm>
          <a:prstGeom prst="rect">
            <a:avLst/>
          </a:prstGeom>
        </p:spPr>
        <p:txBody>
          <a:bodyPr vert="horz" wrap="square" lIns="0" tIns="12251" rIns="0" bIns="0" rtlCol="0">
            <a:spAutoFit/>
          </a:bodyPr>
          <a:lstStyle/>
          <a:p>
            <a:pPr marL="12896">
              <a:spcBef>
                <a:spcPts val="96"/>
              </a:spcBef>
            </a:pPr>
            <a:r>
              <a:rPr sz="1015" b="1" spc="-10" dirty="0">
                <a:latin typeface="Arial" panose="020B0604020202020204" pitchFamily="34" charset="0"/>
                <a:cs typeface="Arial" panose="020B0604020202020204" pitchFamily="34" charset="0"/>
              </a:rPr>
              <a:t>SPV</a:t>
            </a:r>
            <a:r>
              <a:rPr sz="1015" b="1" spc="-61" dirty="0">
                <a:latin typeface="Arial" panose="020B0604020202020204" pitchFamily="34" charset="0"/>
                <a:cs typeface="Arial" panose="020B0604020202020204" pitchFamily="34" charset="0"/>
              </a:rPr>
              <a:t> </a:t>
            </a:r>
            <a:r>
              <a:rPr sz="1015" b="1" spc="-5" dirty="0">
                <a:latin typeface="Arial" panose="020B0604020202020204" pitchFamily="34" charset="0"/>
                <a:cs typeface="Arial" panose="020B0604020202020204" pitchFamily="34" charset="0"/>
              </a:rPr>
              <a:t>3</a:t>
            </a:r>
            <a:endParaRPr sz="1015">
              <a:latin typeface="Arial" panose="020B0604020202020204" pitchFamily="34" charset="0"/>
              <a:cs typeface="Arial" panose="020B0604020202020204" pitchFamily="34" charset="0"/>
            </a:endParaRPr>
          </a:p>
        </p:txBody>
      </p:sp>
      <p:sp>
        <p:nvSpPr>
          <p:cNvPr id="41" name="object 41"/>
          <p:cNvSpPr txBox="1"/>
          <p:nvPr/>
        </p:nvSpPr>
        <p:spPr>
          <a:xfrm>
            <a:off x="1433623" y="1324791"/>
            <a:ext cx="1272130" cy="477773"/>
          </a:xfrm>
          <a:prstGeom prst="rect">
            <a:avLst/>
          </a:prstGeom>
        </p:spPr>
        <p:txBody>
          <a:bodyPr vert="horz" wrap="square" lIns="0" tIns="83820" rIns="0" bIns="0" rtlCol="0">
            <a:spAutoFit/>
          </a:bodyPr>
          <a:lstStyle/>
          <a:p>
            <a:pPr marL="187631" indent="-175380">
              <a:spcBef>
                <a:spcPts val="660"/>
              </a:spcBef>
              <a:buClr>
                <a:srgbClr val="FF0000"/>
              </a:buClr>
              <a:buFont typeface="Wingdings"/>
              <a:buChar char=""/>
              <a:tabLst>
                <a:tab pos="188275" algn="l"/>
              </a:tabLst>
            </a:pPr>
            <a:r>
              <a:rPr sz="1015" spc="-5" dirty="0">
                <a:latin typeface="Arial" panose="020B0604020202020204" pitchFamily="34" charset="0"/>
                <a:cs typeface="Arial" panose="020B0604020202020204" pitchFamily="34" charset="0"/>
              </a:rPr>
              <a:t>Sets up</a:t>
            </a:r>
            <a:r>
              <a:rPr sz="1015" spc="-30"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InvIT</a:t>
            </a:r>
            <a:endParaRPr sz="1015">
              <a:latin typeface="Arial" panose="020B0604020202020204" pitchFamily="34" charset="0"/>
              <a:cs typeface="Arial" panose="020B0604020202020204" pitchFamily="34" charset="0"/>
            </a:endParaRPr>
          </a:p>
          <a:p>
            <a:pPr marL="187631" indent="-175380">
              <a:spcBef>
                <a:spcPts val="564"/>
              </a:spcBef>
              <a:buClr>
                <a:srgbClr val="FF0000"/>
              </a:buClr>
              <a:buFont typeface="Wingdings"/>
              <a:buChar char=""/>
              <a:tabLst>
                <a:tab pos="188275" algn="l"/>
              </a:tabLst>
            </a:pPr>
            <a:r>
              <a:rPr sz="1015" spc="-5" dirty="0">
                <a:latin typeface="Arial" panose="020B0604020202020204" pitchFamily="34" charset="0"/>
                <a:cs typeface="Arial" panose="020B0604020202020204" pitchFamily="34" charset="0"/>
              </a:rPr>
              <a:t>Lock-in</a:t>
            </a:r>
            <a:r>
              <a:rPr sz="1015" spc="-56"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restrictions</a:t>
            </a:r>
            <a:endParaRPr sz="1015">
              <a:latin typeface="Arial" panose="020B0604020202020204" pitchFamily="34" charset="0"/>
              <a:cs typeface="Arial" panose="020B0604020202020204" pitchFamily="34" charset="0"/>
            </a:endParaRPr>
          </a:p>
        </p:txBody>
      </p:sp>
      <p:sp>
        <p:nvSpPr>
          <p:cNvPr id="42" name="object 42"/>
          <p:cNvSpPr txBox="1"/>
          <p:nvPr/>
        </p:nvSpPr>
        <p:spPr>
          <a:xfrm>
            <a:off x="6890497" y="1460295"/>
            <a:ext cx="2546838" cy="419158"/>
          </a:xfrm>
          <a:prstGeom prst="rect">
            <a:avLst/>
          </a:prstGeom>
        </p:spPr>
        <p:txBody>
          <a:bodyPr vert="horz" wrap="square" lIns="0" tIns="12895" rIns="0" bIns="0" rtlCol="0">
            <a:spAutoFit/>
          </a:bodyPr>
          <a:lstStyle/>
          <a:p>
            <a:pPr marL="187631" marR="7737" indent="-175380">
              <a:lnSpc>
                <a:spcPct val="130000"/>
              </a:lnSpc>
              <a:spcBef>
                <a:spcPts val="102"/>
              </a:spcBef>
              <a:buClr>
                <a:srgbClr val="FF0000"/>
              </a:buClr>
              <a:buFont typeface="Wingdings"/>
              <a:buChar char=""/>
              <a:tabLst>
                <a:tab pos="188275" algn="l"/>
              </a:tabLst>
            </a:pPr>
            <a:r>
              <a:rPr sz="1015" spc="-5" dirty="0">
                <a:latin typeface="Arial" panose="020B0604020202020204" pitchFamily="34" charset="0"/>
                <a:cs typeface="Arial" panose="020B0604020202020204" pitchFamily="34" charset="0"/>
              </a:rPr>
              <a:t>No lock-in – units </a:t>
            </a:r>
            <a:r>
              <a:rPr sz="1015" dirty="0">
                <a:latin typeface="Arial" panose="020B0604020202020204" pitchFamily="34" charset="0"/>
                <a:cs typeface="Arial" panose="020B0604020202020204" pitchFamily="34" charset="0"/>
              </a:rPr>
              <a:t>freely </a:t>
            </a:r>
            <a:r>
              <a:rPr sz="1015" spc="-5" dirty="0">
                <a:latin typeface="Arial" panose="020B0604020202020204" pitchFamily="34" charset="0"/>
                <a:cs typeface="Arial" panose="020B0604020202020204" pitchFamily="34" charset="0"/>
              </a:rPr>
              <a:t>tradeable </a:t>
            </a:r>
            <a:r>
              <a:rPr sz="1015" spc="-10" dirty="0">
                <a:latin typeface="Arial" panose="020B0604020202020204" pitchFamily="34" charset="0"/>
                <a:cs typeface="Arial" panose="020B0604020202020204" pitchFamily="34" charset="0"/>
              </a:rPr>
              <a:t>from  </a:t>
            </a:r>
            <a:r>
              <a:rPr sz="1015" spc="-5" dirty="0">
                <a:latin typeface="Arial" panose="020B0604020202020204" pitchFamily="34" charset="0"/>
                <a:cs typeface="Arial" panose="020B0604020202020204" pitchFamily="34" charset="0"/>
              </a:rPr>
              <a:t>listing</a:t>
            </a:r>
            <a:r>
              <a:rPr sz="1015" dirty="0">
                <a:latin typeface="Arial" panose="020B0604020202020204" pitchFamily="34" charset="0"/>
                <a:cs typeface="Arial" panose="020B0604020202020204" pitchFamily="34" charset="0"/>
              </a:rPr>
              <a:t> </a:t>
            </a:r>
            <a:r>
              <a:rPr sz="1015" spc="-10" dirty="0">
                <a:latin typeface="Arial" panose="020B0604020202020204" pitchFamily="34" charset="0"/>
                <a:cs typeface="Arial" panose="020B0604020202020204" pitchFamily="34" charset="0"/>
              </a:rPr>
              <a:t>date</a:t>
            </a:r>
            <a:endParaRPr sz="1015" dirty="0">
              <a:latin typeface="Arial" panose="020B0604020202020204" pitchFamily="34" charset="0"/>
              <a:cs typeface="Arial" panose="020B0604020202020204" pitchFamily="34" charset="0"/>
            </a:endParaRPr>
          </a:p>
        </p:txBody>
      </p:sp>
      <p:sp>
        <p:nvSpPr>
          <p:cNvPr id="43" name="object 43"/>
          <p:cNvSpPr txBox="1"/>
          <p:nvPr/>
        </p:nvSpPr>
        <p:spPr>
          <a:xfrm>
            <a:off x="317011" y="3228407"/>
            <a:ext cx="2070999" cy="428127"/>
          </a:xfrm>
          <a:prstGeom prst="rect">
            <a:avLst/>
          </a:prstGeom>
        </p:spPr>
        <p:txBody>
          <a:bodyPr vert="horz" wrap="square" lIns="0" tIns="12895" rIns="0" bIns="0" rtlCol="0">
            <a:spAutoFit/>
          </a:bodyPr>
          <a:lstStyle/>
          <a:p>
            <a:pPr marL="187631" marR="5158" indent="-175380">
              <a:lnSpc>
                <a:spcPct val="130000"/>
              </a:lnSpc>
              <a:spcBef>
                <a:spcPts val="102"/>
              </a:spcBef>
              <a:buClr>
                <a:srgbClr val="FF0000"/>
              </a:buClr>
              <a:buFont typeface="Wingdings"/>
              <a:buChar char=""/>
              <a:tabLst>
                <a:tab pos="188275" algn="l"/>
              </a:tabLst>
            </a:pPr>
            <a:r>
              <a:rPr sz="1015" spc="-5" dirty="0">
                <a:latin typeface="Arial" panose="020B0604020202020204" pitchFamily="34" charset="0"/>
                <a:cs typeface="Arial" panose="020B0604020202020204" pitchFamily="34" charset="0"/>
              </a:rPr>
              <a:t>Holds InvIT’s assets </a:t>
            </a:r>
            <a:r>
              <a:rPr sz="1015" dirty="0">
                <a:latin typeface="Arial" panose="020B0604020202020204" pitchFamily="34" charset="0"/>
                <a:cs typeface="Arial" panose="020B0604020202020204" pitchFamily="34" charset="0"/>
              </a:rPr>
              <a:t>for </a:t>
            </a:r>
            <a:r>
              <a:rPr sz="1015" spc="-10" dirty="0">
                <a:latin typeface="Arial" panose="020B0604020202020204" pitchFamily="34" charset="0"/>
                <a:cs typeface="Arial" panose="020B0604020202020204" pitchFamily="34" charset="0"/>
              </a:rPr>
              <a:t>the  </a:t>
            </a:r>
            <a:r>
              <a:rPr sz="1015" spc="-5" dirty="0">
                <a:latin typeface="Arial" panose="020B0604020202020204" pitchFamily="34" charset="0"/>
                <a:cs typeface="Arial" panose="020B0604020202020204" pitchFamily="34" charset="0"/>
              </a:rPr>
              <a:t>benefit of unit</a:t>
            </a:r>
            <a:r>
              <a:rPr sz="1015" spc="-25"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holders</a:t>
            </a:r>
            <a:endParaRPr sz="1015">
              <a:latin typeface="Arial" panose="020B0604020202020204" pitchFamily="34" charset="0"/>
              <a:cs typeface="Arial" panose="020B0604020202020204" pitchFamily="34" charset="0"/>
            </a:endParaRPr>
          </a:p>
        </p:txBody>
      </p:sp>
      <p:sp>
        <p:nvSpPr>
          <p:cNvPr id="44" name="object 44"/>
          <p:cNvSpPr txBox="1"/>
          <p:nvPr/>
        </p:nvSpPr>
        <p:spPr>
          <a:xfrm>
            <a:off x="7527208" y="3275450"/>
            <a:ext cx="2070354" cy="168567"/>
          </a:xfrm>
          <a:prstGeom prst="rect">
            <a:avLst/>
          </a:prstGeom>
        </p:spPr>
        <p:txBody>
          <a:bodyPr vert="horz" wrap="square" lIns="0" tIns="12251" rIns="0" bIns="0" rtlCol="0">
            <a:spAutoFit/>
          </a:bodyPr>
          <a:lstStyle/>
          <a:p>
            <a:pPr marL="187631" indent="-175380">
              <a:spcBef>
                <a:spcPts val="96"/>
              </a:spcBef>
              <a:buClr>
                <a:srgbClr val="FF0000"/>
              </a:buClr>
              <a:buFont typeface="Wingdings"/>
              <a:buChar char=""/>
              <a:tabLst>
                <a:tab pos="188275" algn="l"/>
              </a:tabLst>
            </a:pPr>
            <a:r>
              <a:rPr sz="1015" spc="-10" dirty="0">
                <a:latin typeface="Arial" panose="020B0604020202020204" pitchFamily="34" charset="0"/>
                <a:cs typeface="Arial" panose="020B0604020202020204" pitchFamily="34" charset="0"/>
              </a:rPr>
              <a:t>Manages and </a:t>
            </a:r>
            <a:r>
              <a:rPr sz="1015" spc="-5" dirty="0">
                <a:latin typeface="Arial" panose="020B0604020202020204" pitchFamily="34" charset="0"/>
                <a:cs typeface="Arial" panose="020B0604020202020204" pitchFamily="34" charset="0"/>
              </a:rPr>
              <a:t>makes</a:t>
            </a:r>
            <a:r>
              <a:rPr sz="1015" spc="152"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investment</a:t>
            </a:r>
            <a:endParaRPr sz="1015">
              <a:latin typeface="Arial" panose="020B0604020202020204" pitchFamily="34" charset="0"/>
              <a:cs typeface="Arial" panose="020B0604020202020204" pitchFamily="34" charset="0"/>
            </a:endParaRPr>
          </a:p>
        </p:txBody>
      </p:sp>
      <p:sp>
        <p:nvSpPr>
          <p:cNvPr id="45" name="object 45"/>
          <p:cNvSpPr txBox="1"/>
          <p:nvPr/>
        </p:nvSpPr>
        <p:spPr>
          <a:xfrm>
            <a:off x="7527208" y="3429997"/>
            <a:ext cx="2070354" cy="630429"/>
          </a:xfrm>
          <a:prstGeom prst="rect">
            <a:avLst/>
          </a:prstGeom>
        </p:spPr>
        <p:txBody>
          <a:bodyPr vert="horz" wrap="square" lIns="0" tIns="58674" rIns="0" bIns="0" rtlCol="0">
            <a:spAutoFit/>
          </a:bodyPr>
          <a:lstStyle/>
          <a:p>
            <a:pPr marL="187631">
              <a:spcBef>
                <a:spcPts val="462"/>
              </a:spcBef>
              <a:tabLst>
                <a:tab pos="958142" algn="l"/>
                <a:tab pos="1292782" algn="l"/>
                <a:tab pos="1948522" algn="l"/>
              </a:tabLst>
            </a:pPr>
            <a:r>
              <a:rPr sz="1015" spc="-5" dirty="0">
                <a:latin typeface="Arial" panose="020B0604020202020204" pitchFamily="34" charset="0"/>
                <a:cs typeface="Arial" panose="020B0604020202020204" pitchFamily="34" charset="0"/>
              </a:rPr>
              <a:t>d</a:t>
            </a:r>
            <a:r>
              <a:rPr sz="1015" spc="-10" dirty="0">
                <a:latin typeface="Arial" panose="020B0604020202020204" pitchFamily="34" charset="0"/>
                <a:cs typeface="Arial" panose="020B0604020202020204" pitchFamily="34" charset="0"/>
              </a:rPr>
              <a:t>e</a:t>
            </a:r>
            <a:r>
              <a:rPr sz="1015" dirty="0">
                <a:latin typeface="Arial" panose="020B0604020202020204" pitchFamily="34" charset="0"/>
                <a:cs typeface="Arial" panose="020B0604020202020204" pitchFamily="34" charset="0"/>
              </a:rPr>
              <a:t>c</a:t>
            </a:r>
            <a:r>
              <a:rPr sz="1015" spc="-10" dirty="0">
                <a:latin typeface="Arial" panose="020B0604020202020204" pitchFamily="34" charset="0"/>
                <a:cs typeface="Arial" panose="020B0604020202020204" pitchFamily="34" charset="0"/>
              </a:rPr>
              <a:t>i</a:t>
            </a:r>
            <a:r>
              <a:rPr sz="1015" dirty="0">
                <a:latin typeface="Arial" panose="020B0604020202020204" pitchFamily="34" charset="0"/>
                <a:cs typeface="Arial" panose="020B0604020202020204" pitchFamily="34" charset="0"/>
              </a:rPr>
              <a:t>s</a:t>
            </a:r>
            <a:r>
              <a:rPr sz="1015" spc="-10" dirty="0">
                <a:latin typeface="Arial" panose="020B0604020202020204" pitchFamily="34" charset="0"/>
                <a:cs typeface="Arial" panose="020B0604020202020204" pitchFamily="34" charset="0"/>
              </a:rPr>
              <a:t>i</a:t>
            </a:r>
            <a:r>
              <a:rPr sz="1015" spc="-5" dirty="0">
                <a:latin typeface="Arial" panose="020B0604020202020204" pitchFamily="34" charset="0"/>
                <a:cs typeface="Arial" panose="020B0604020202020204" pitchFamily="34" charset="0"/>
              </a:rPr>
              <a:t>o</a:t>
            </a:r>
            <a:r>
              <a:rPr sz="1015" spc="-10" dirty="0">
                <a:latin typeface="Arial" panose="020B0604020202020204" pitchFamily="34" charset="0"/>
                <a:cs typeface="Arial" panose="020B0604020202020204" pitchFamily="34" charset="0"/>
              </a:rPr>
              <a:t>n</a:t>
            </a:r>
            <a:r>
              <a:rPr sz="1015" spc="-5" dirty="0">
                <a:latin typeface="Arial" panose="020B0604020202020204" pitchFamily="34" charset="0"/>
                <a:cs typeface="Arial" panose="020B0604020202020204" pitchFamily="34" charset="0"/>
              </a:rPr>
              <a:t>s</a:t>
            </a:r>
            <a:r>
              <a:rPr sz="1015" dirty="0">
                <a:latin typeface="Arial" panose="020B0604020202020204" pitchFamily="34" charset="0"/>
                <a:cs typeface="Arial" panose="020B0604020202020204" pitchFamily="34" charset="0"/>
              </a:rPr>
              <a:t>	</a:t>
            </a:r>
            <a:r>
              <a:rPr sz="1015" spc="-15" dirty="0">
                <a:latin typeface="Arial" panose="020B0604020202020204" pitchFamily="34" charset="0"/>
                <a:cs typeface="Arial" panose="020B0604020202020204" pitchFamily="34" charset="0"/>
              </a:rPr>
              <a:t>i</a:t>
            </a:r>
            <a:r>
              <a:rPr sz="1015" spc="-5" dirty="0">
                <a:latin typeface="Arial" panose="020B0604020202020204" pitchFamily="34" charset="0"/>
                <a:cs typeface="Arial" panose="020B0604020202020204" pitchFamily="34" charset="0"/>
              </a:rPr>
              <a:t>n</a:t>
            </a:r>
            <a:r>
              <a:rPr sz="1015"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re</a:t>
            </a:r>
            <a:r>
              <a:rPr sz="1015" spc="-15" dirty="0">
                <a:latin typeface="Arial" panose="020B0604020202020204" pitchFamily="34" charset="0"/>
                <a:cs typeface="Arial" panose="020B0604020202020204" pitchFamily="34" charset="0"/>
              </a:rPr>
              <a:t>l</a:t>
            </a:r>
            <a:r>
              <a:rPr sz="1015" spc="-5" dirty="0">
                <a:latin typeface="Arial" panose="020B0604020202020204" pitchFamily="34" charset="0"/>
                <a:cs typeface="Arial" panose="020B0604020202020204" pitchFamily="34" charset="0"/>
              </a:rPr>
              <a:t>a</a:t>
            </a:r>
            <a:r>
              <a:rPr sz="1015" dirty="0">
                <a:latin typeface="Arial" panose="020B0604020202020204" pitchFamily="34" charset="0"/>
                <a:cs typeface="Arial" panose="020B0604020202020204" pitchFamily="34" charset="0"/>
              </a:rPr>
              <a:t>t</a:t>
            </a:r>
            <a:r>
              <a:rPr sz="1015" spc="-10" dirty="0">
                <a:latin typeface="Arial" panose="020B0604020202020204" pitchFamily="34" charset="0"/>
                <a:cs typeface="Arial" panose="020B0604020202020204" pitchFamily="34" charset="0"/>
              </a:rPr>
              <a:t>i</a:t>
            </a:r>
            <a:r>
              <a:rPr sz="1015" spc="-5" dirty="0">
                <a:latin typeface="Arial" panose="020B0604020202020204" pitchFamily="34" charset="0"/>
                <a:cs typeface="Arial" panose="020B0604020202020204" pitchFamily="34" charset="0"/>
              </a:rPr>
              <a:t>on</a:t>
            </a:r>
            <a:r>
              <a:rPr sz="1015" dirty="0">
                <a:latin typeface="Arial" panose="020B0604020202020204" pitchFamily="34" charset="0"/>
                <a:cs typeface="Arial" panose="020B0604020202020204" pitchFamily="34" charset="0"/>
              </a:rPr>
              <a:t>	</a:t>
            </a:r>
            <a:r>
              <a:rPr sz="1015" spc="-10" dirty="0">
                <a:latin typeface="Arial" panose="020B0604020202020204" pitchFamily="34" charset="0"/>
                <a:cs typeface="Arial" panose="020B0604020202020204" pitchFamily="34" charset="0"/>
              </a:rPr>
              <a:t>to</a:t>
            </a:r>
            <a:endParaRPr sz="1015" dirty="0">
              <a:latin typeface="Arial" panose="020B0604020202020204" pitchFamily="34" charset="0"/>
              <a:cs typeface="Arial" panose="020B0604020202020204" pitchFamily="34" charset="0"/>
            </a:endParaRPr>
          </a:p>
          <a:p>
            <a:pPr marL="187631">
              <a:spcBef>
                <a:spcPts val="366"/>
              </a:spcBef>
            </a:pPr>
            <a:r>
              <a:rPr sz="1015" spc="-10" dirty="0">
                <a:latin typeface="Arial" panose="020B0604020202020204" pitchFamily="34" charset="0"/>
                <a:cs typeface="Arial" panose="020B0604020202020204" pitchFamily="34" charset="0"/>
              </a:rPr>
              <a:t>underlying</a:t>
            </a:r>
            <a:r>
              <a:rPr sz="1015" spc="25"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assets</a:t>
            </a:r>
            <a:endParaRPr lang="en-IN" sz="1015" spc="-5" dirty="0">
              <a:latin typeface="Arial" panose="020B0604020202020204" pitchFamily="34" charset="0"/>
              <a:cs typeface="Arial" panose="020B0604020202020204" pitchFamily="34" charset="0"/>
            </a:endParaRPr>
          </a:p>
          <a:p>
            <a:pPr marL="187631">
              <a:spcBef>
                <a:spcPts val="366"/>
              </a:spcBef>
            </a:pPr>
            <a:endParaRPr sz="1015" dirty="0">
              <a:latin typeface="Arial" panose="020B0604020202020204" pitchFamily="34" charset="0"/>
              <a:cs typeface="Arial" panose="020B0604020202020204" pitchFamily="34" charset="0"/>
            </a:endParaRPr>
          </a:p>
        </p:txBody>
      </p:sp>
      <p:sp>
        <p:nvSpPr>
          <p:cNvPr id="46" name="object 46"/>
          <p:cNvSpPr txBox="1"/>
          <p:nvPr/>
        </p:nvSpPr>
        <p:spPr>
          <a:xfrm>
            <a:off x="7527208" y="5225620"/>
            <a:ext cx="2070354" cy="723206"/>
          </a:xfrm>
          <a:prstGeom prst="rect">
            <a:avLst/>
          </a:prstGeom>
        </p:spPr>
        <p:txBody>
          <a:bodyPr vert="horz" wrap="square" lIns="0" tIns="12251" rIns="0" bIns="0" rtlCol="0">
            <a:spAutoFit/>
          </a:bodyPr>
          <a:lstStyle/>
          <a:p>
            <a:pPr marL="533877">
              <a:spcBef>
                <a:spcPts val="96"/>
              </a:spcBef>
            </a:pPr>
            <a:r>
              <a:rPr sz="1015" b="1" spc="-5" dirty="0">
                <a:solidFill>
                  <a:srgbClr val="FFFFFF"/>
                </a:solidFill>
                <a:latin typeface="Arial" panose="020B0604020202020204" pitchFamily="34" charset="0"/>
                <a:cs typeface="Arial" panose="020B0604020202020204" pitchFamily="34" charset="0"/>
              </a:rPr>
              <a:t>Project</a:t>
            </a:r>
            <a:r>
              <a:rPr sz="1015" b="1" spc="-10" dirty="0">
                <a:solidFill>
                  <a:srgbClr val="FFFFFF"/>
                </a:solidFill>
                <a:latin typeface="Arial" panose="020B0604020202020204" pitchFamily="34" charset="0"/>
                <a:cs typeface="Arial" panose="020B0604020202020204" pitchFamily="34" charset="0"/>
              </a:rPr>
              <a:t> </a:t>
            </a:r>
            <a:r>
              <a:rPr sz="1015" b="1" dirty="0">
                <a:solidFill>
                  <a:srgbClr val="FFFFFF"/>
                </a:solidFill>
                <a:latin typeface="Arial" panose="020B0604020202020204" pitchFamily="34" charset="0"/>
                <a:cs typeface="Arial" panose="020B0604020202020204" pitchFamily="34" charset="0"/>
              </a:rPr>
              <a:t>Manager</a:t>
            </a:r>
            <a:endParaRPr sz="1015" dirty="0">
              <a:latin typeface="Arial" panose="020B0604020202020204" pitchFamily="34" charset="0"/>
              <a:cs typeface="Arial" panose="020B0604020202020204" pitchFamily="34" charset="0"/>
            </a:endParaRPr>
          </a:p>
          <a:p>
            <a:pPr>
              <a:spcBef>
                <a:spcPts val="36"/>
              </a:spcBef>
            </a:pPr>
            <a:endParaRPr sz="965" dirty="0">
              <a:latin typeface="Arial" panose="020B0604020202020204" pitchFamily="34" charset="0"/>
              <a:cs typeface="Arial" panose="020B0604020202020204" pitchFamily="34" charset="0"/>
            </a:endParaRPr>
          </a:p>
          <a:p>
            <a:pPr marL="187631" marR="5158" indent="-175380">
              <a:lnSpc>
                <a:spcPct val="130000"/>
              </a:lnSpc>
              <a:buClr>
                <a:srgbClr val="FF0000"/>
              </a:buClr>
              <a:buFont typeface="Wingdings"/>
              <a:buChar char=""/>
              <a:tabLst>
                <a:tab pos="188275" algn="l"/>
                <a:tab pos="1014237" algn="l"/>
                <a:tab pos="1843422" algn="l"/>
              </a:tabLst>
            </a:pPr>
            <a:r>
              <a:rPr sz="1015" spc="-5" dirty="0">
                <a:latin typeface="Arial" panose="020B0604020202020204" pitchFamily="34" charset="0"/>
                <a:cs typeface="Arial" panose="020B0604020202020204" pitchFamily="34" charset="0"/>
              </a:rPr>
              <a:t>Und</a:t>
            </a:r>
            <a:r>
              <a:rPr sz="1015" spc="-10" dirty="0">
                <a:latin typeface="Arial" panose="020B0604020202020204" pitchFamily="34" charset="0"/>
                <a:cs typeface="Arial" panose="020B0604020202020204" pitchFamily="34" charset="0"/>
              </a:rPr>
              <a:t>e</a:t>
            </a:r>
            <a:r>
              <a:rPr sz="1015" spc="-5" dirty="0">
                <a:latin typeface="Arial" panose="020B0604020202020204" pitchFamily="34" charset="0"/>
                <a:cs typeface="Arial" panose="020B0604020202020204" pitchFamily="34" charset="0"/>
              </a:rPr>
              <a:t>rt</a:t>
            </a:r>
            <a:r>
              <a:rPr sz="1015" spc="-20" dirty="0">
                <a:latin typeface="Arial" panose="020B0604020202020204" pitchFamily="34" charset="0"/>
                <a:cs typeface="Arial" panose="020B0604020202020204" pitchFamily="34" charset="0"/>
              </a:rPr>
              <a:t>a</a:t>
            </a:r>
            <a:r>
              <a:rPr sz="1015" spc="10" dirty="0">
                <a:latin typeface="Arial" panose="020B0604020202020204" pitchFamily="34" charset="0"/>
                <a:cs typeface="Arial" panose="020B0604020202020204" pitchFamily="34" charset="0"/>
              </a:rPr>
              <a:t>k</a:t>
            </a:r>
            <a:r>
              <a:rPr sz="1015" spc="-5" dirty="0">
                <a:latin typeface="Arial" panose="020B0604020202020204" pitchFamily="34" charset="0"/>
                <a:cs typeface="Arial" panose="020B0604020202020204" pitchFamily="34" charset="0"/>
              </a:rPr>
              <a:t>e</a:t>
            </a:r>
            <a:r>
              <a:rPr sz="1015" dirty="0">
                <a:latin typeface="Arial" panose="020B0604020202020204" pitchFamily="34" charset="0"/>
                <a:cs typeface="Arial" panose="020B0604020202020204" pitchFamily="34" charset="0"/>
              </a:rPr>
              <a:t>	</a:t>
            </a:r>
            <a:r>
              <a:rPr sz="1015" spc="-20" dirty="0">
                <a:latin typeface="Arial" panose="020B0604020202020204" pitchFamily="34" charset="0"/>
                <a:cs typeface="Arial" panose="020B0604020202020204" pitchFamily="34" charset="0"/>
              </a:rPr>
              <a:t>o</a:t>
            </a:r>
            <a:r>
              <a:rPr sz="1015" spc="-5" dirty="0">
                <a:latin typeface="Arial" panose="020B0604020202020204" pitchFamily="34" charset="0"/>
                <a:cs typeface="Arial" panose="020B0604020202020204" pitchFamily="34" charset="0"/>
              </a:rPr>
              <a:t>p</a:t>
            </a:r>
            <a:r>
              <a:rPr sz="1015" spc="-10" dirty="0">
                <a:latin typeface="Arial" panose="020B0604020202020204" pitchFamily="34" charset="0"/>
                <a:cs typeface="Arial" panose="020B0604020202020204" pitchFamily="34" charset="0"/>
              </a:rPr>
              <a:t>e</a:t>
            </a:r>
            <a:r>
              <a:rPr sz="1015" spc="-5" dirty="0">
                <a:latin typeface="Arial" panose="020B0604020202020204" pitchFamily="34" charset="0"/>
                <a:cs typeface="Arial" panose="020B0604020202020204" pitchFamily="34" charset="0"/>
              </a:rPr>
              <a:t>rat</a:t>
            </a:r>
            <a:r>
              <a:rPr sz="1015" spc="-15" dirty="0">
                <a:latin typeface="Arial" panose="020B0604020202020204" pitchFamily="34" charset="0"/>
                <a:cs typeface="Arial" panose="020B0604020202020204" pitchFamily="34" charset="0"/>
              </a:rPr>
              <a:t>i</a:t>
            </a:r>
            <a:r>
              <a:rPr sz="1015" spc="-5" dirty="0">
                <a:latin typeface="Arial" panose="020B0604020202020204" pitchFamily="34" charset="0"/>
                <a:cs typeface="Arial" panose="020B0604020202020204" pitchFamily="34" charset="0"/>
              </a:rPr>
              <a:t>o</a:t>
            </a:r>
            <a:r>
              <a:rPr sz="1015" spc="-10" dirty="0">
                <a:latin typeface="Arial" panose="020B0604020202020204" pitchFamily="34" charset="0"/>
                <a:cs typeface="Arial" panose="020B0604020202020204" pitchFamily="34" charset="0"/>
              </a:rPr>
              <a:t>n</a:t>
            </a:r>
            <a:r>
              <a:rPr sz="1015" spc="-5" dirty="0">
                <a:latin typeface="Arial" panose="020B0604020202020204" pitchFamily="34" charset="0"/>
                <a:cs typeface="Arial" panose="020B0604020202020204" pitchFamily="34" charset="0"/>
              </a:rPr>
              <a:t>s</a:t>
            </a:r>
            <a:r>
              <a:rPr sz="1015" dirty="0">
                <a:latin typeface="Arial" panose="020B0604020202020204" pitchFamily="34" charset="0"/>
                <a:cs typeface="Arial" panose="020B0604020202020204" pitchFamily="34" charset="0"/>
              </a:rPr>
              <a:t>	</a:t>
            </a:r>
            <a:r>
              <a:rPr sz="1015" spc="-10" dirty="0">
                <a:latin typeface="Arial" panose="020B0604020202020204" pitchFamily="34" charset="0"/>
                <a:cs typeface="Arial" panose="020B0604020202020204" pitchFamily="34" charset="0"/>
              </a:rPr>
              <a:t>and  </a:t>
            </a:r>
            <a:r>
              <a:rPr sz="1015" spc="-5" dirty="0">
                <a:latin typeface="Arial" panose="020B0604020202020204" pitchFamily="34" charset="0"/>
                <a:cs typeface="Arial" panose="020B0604020202020204" pitchFamily="34" charset="0"/>
              </a:rPr>
              <a:t>management of InvIT</a:t>
            </a:r>
            <a:r>
              <a:rPr sz="1015" spc="-46"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assets</a:t>
            </a:r>
            <a:endParaRPr sz="1015" dirty="0">
              <a:latin typeface="Arial" panose="020B0604020202020204" pitchFamily="34" charset="0"/>
              <a:cs typeface="Arial" panose="020B0604020202020204" pitchFamily="34" charset="0"/>
            </a:endParaRPr>
          </a:p>
        </p:txBody>
      </p:sp>
      <p:sp>
        <p:nvSpPr>
          <p:cNvPr id="47" name="object 51"/>
          <p:cNvSpPr/>
          <p:nvPr/>
        </p:nvSpPr>
        <p:spPr>
          <a:xfrm>
            <a:off x="6125093" y="5279005"/>
            <a:ext cx="1320487" cy="77372"/>
          </a:xfrm>
          <a:custGeom>
            <a:avLst/>
            <a:gdLst/>
            <a:ahLst/>
            <a:cxnLst/>
            <a:rect l="l" t="t" r="r" b="b"/>
            <a:pathLst>
              <a:path w="1300479" h="76200">
                <a:moveTo>
                  <a:pt x="76200" y="0"/>
                </a:moveTo>
                <a:lnTo>
                  <a:pt x="0" y="38099"/>
                </a:lnTo>
                <a:lnTo>
                  <a:pt x="76200" y="76199"/>
                </a:lnTo>
                <a:lnTo>
                  <a:pt x="76200" y="44449"/>
                </a:lnTo>
                <a:lnTo>
                  <a:pt x="63500" y="44449"/>
                </a:lnTo>
                <a:lnTo>
                  <a:pt x="63500" y="31749"/>
                </a:lnTo>
                <a:lnTo>
                  <a:pt x="76200" y="31749"/>
                </a:lnTo>
                <a:lnTo>
                  <a:pt x="76200" y="0"/>
                </a:lnTo>
                <a:close/>
              </a:path>
              <a:path w="1300479" h="76200">
                <a:moveTo>
                  <a:pt x="1224280" y="0"/>
                </a:moveTo>
                <a:lnTo>
                  <a:pt x="1224280" y="76199"/>
                </a:lnTo>
                <a:lnTo>
                  <a:pt x="1287780" y="44449"/>
                </a:lnTo>
                <a:lnTo>
                  <a:pt x="1236980" y="44449"/>
                </a:lnTo>
                <a:lnTo>
                  <a:pt x="1236980" y="31749"/>
                </a:lnTo>
                <a:lnTo>
                  <a:pt x="1287780" y="31749"/>
                </a:lnTo>
                <a:lnTo>
                  <a:pt x="1224280" y="0"/>
                </a:lnTo>
                <a:close/>
              </a:path>
              <a:path w="1300479" h="76200">
                <a:moveTo>
                  <a:pt x="76200" y="31749"/>
                </a:moveTo>
                <a:lnTo>
                  <a:pt x="63500" y="31749"/>
                </a:lnTo>
                <a:lnTo>
                  <a:pt x="63500" y="44449"/>
                </a:lnTo>
                <a:lnTo>
                  <a:pt x="76200" y="44449"/>
                </a:lnTo>
                <a:lnTo>
                  <a:pt x="76200" y="31749"/>
                </a:lnTo>
                <a:close/>
              </a:path>
              <a:path w="1300479" h="76200">
                <a:moveTo>
                  <a:pt x="1224280" y="31749"/>
                </a:moveTo>
                <a:lnTo>
                  <a:pt x="76200" y="31749"/>
                </a:lnTo>
                <a:lnTo>
                  <a:pt x="76200" y="44449"/>
                </a:lnTo>
                <a:lnTo>
                  <a:pt x="1224280" y="44449"/>
                </a:lnTo>
                <a:lnTo>
                  <a:pt x="1224280" y="31749"/>
                </a:lnTo>
                <a:close/>
              </a:path>
              <a:path w="1300479" h="76200">
                <a:moveTo>
                  <a:pt x="1287780" y="31749"/>
                </a:moveTo>
                <a:lnTo>
                  <a:pt x="1236980" y="31749"/>
                </a:lnTo>
                <a:lnTo>
                  <a:pt x="1236980" y="44449"/>
                </a:lnTo>
                <a:lnTo>
                  <a:pt x="1287780" y="44449"/>
                </a:lnTo>
                <a:lnTo>
                  <a:pt x="1300480" y="38099"/>
                </a:lnTo>
                <a:lnTo>
                  <a:pt x="1287780" y="31749"/>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48" name="object 52"/>
          <p:cNvSpPr txBox="1"/>
          <p:nvPr/>
        </p:nvSpPr>
        <p:spPr>
          <a:xfrm>
            <a:off x="2911434" y="2841520"/>
            <a:ext cx="952969" cy="170969"/>
          </a:xfrm>
          <a:prstGeom prst="rect">
            <a:avLst/>
          </a:prstGeom>
        </p:spPr>
        <p:txBody>
          <a:bodyPr vert="horz" wrap="square" lIns="0" tIns="12251" rIns="0" bIns="0" rtlCol="0">
            <a:spAutoFit/>
          </a:bodyPr>
          <a:lstStyle/>
          <a:p>
            <a:pPr marL="12896">
              <a:spcBef>
                <a:spcPts val="96"/>
              </a:spcBef>
            </a:pPr>
            <a:r>
              <a:rPr sz="1015" spc="-5" dirty="0">
                <a:latin typeface="Arial" panose="020B0604020202020204" pitchFamily="34" charset="0"/>
                <a:cs typeface="Arial" panose="020B0604020202020204" pitchFamily="34" charset="0"/>
              </a:rPr>
              <a:t>Trusteeship</a:t>
            </a:r>
            <a:r>
              <a:rPr sz="1015" spc="-71" dirty="0">
                <a:latin typeface="Arial" panose="020B0604020202020204" pitchFamily="34" charset="0"/>
                <a:cs typeface="Arial" panose="020B0604020202020204" pitchFamily="34" charset="0"/>
              </a:rPr>
              <a:t> </a:t>
            </a:r>
            <a:r>
              <a:rPr sz="1015" spc="-5" dirty="0">
                <a:latin typeface="Arial" panose="020B0604020202020204" pitchFamily="34" charset="0"/>
                <a:cs typeface="Arial" panose="020B0604020202020204" pitchFamily="34" charset="0"/>
              </a:rPr>
              <a:t>Fee</a:t>
            </a:r>
            <a:endParaRPr sz="1015">
              <a:latin typeface="Arial" panose="020B0604020202020204" pitchFamily="34" charset="0"/>
              <a:cs typeface="Arial" panose="020B0604020202020204" pitchFamily="34" charset="0"/>
            </a:endParaRPr>
          </a:p>
        </p:txBody>
      </p:sp>
      <p:sp>
        <p:nvSpPr>
          <p:cNvPr id="49" name="object 53"/>
          <p:cNvSpPr txBox="1"/>
          <p:nvPr/>
        </p:nvSpPr>
        <p:spPr>
          <a:xfrm>
            <a:off x="4211676" y="4081411"/>
            <a:ext cx="367518" cy="335280"/>
          </a:xfrm>
          <a:prstGeom prst="rect">
            <a:avLst/>
          </a:prstGeom>
        </p:spPr>
        <p:txBody>
          <a:bodyPr vert="horz" wrap="square" lIns="0" tIns="12251" rIns="0" bIns="0" rtlCol="0">
            <a:spAutoFit/>
          </a:bodyPr>
          <a:lstStyle/>
          <a:p>
            <a:pPr marL="17409">
              <a:spcBef>
                <a:spcPts val="96"/>
              </a:spcBef>
            </a:pPr>
            <a:r>
              <a:rPr sz="1015" spc="-5" dirty="0">
                <a:latin typeface="Arial" panose="020B0604020202020204" pitchFamily="34" charset="0"/>
                <a:cs typeface="Arial" panose="020B0604020202020204" pitchFamily="34" charset="0"/>
              </a:rPr>
              <a:t>100%</a:t>
            </a:r>
            <a:endParaRPr sz="1015">
              <a:latin typeface="Arial" panose="020B0604020202020204" pitchFamily="34" charset="0"/>
              <a:cs typeface="Arial" panose="020B0604020202020204" pitchFamily="34" charset="0"/>
            </a:endParaRPr>
          </a:p>
          <a:p>
            <a:pPr marL="12896"/>
            <a:r>
              <a:rPr sz="1015" spc="-5" dirty="0">
                <a:latin typeface="Arial" panose="020B0604020202020204" pitchFamily="34" charset="0"/>
                <a:cs typeface="Arial" panose="020B0604020202020204" pitchFamily="34" charset="0"/>
              </a:rPr>
              <a:t>e</a:t>
            </a:r>
            <a:r>
              <a:rPr sz="1015" spc="-10" dirty="0">
                <a:latin typeface="Arial" panose="020B0604020202020204" pitchFamily="34" charset="0"/>
                <a:cs typeface="Arial" panose="020B0604020202020204" pitchFamily="34" charset="0"/>
              </a:rPr>
              <a:t>q</a:t>
            </a:r>
            <a:r>
              <a:rPr sz="1015" spc="-5" dirty="0">
                <a:latin typeface="Arial" panose="020B0604020202020204" pitchFamily="34" charset="0"/>
                <a:cs typeface="Arial" panose="020B0604020202020204" pitchFamily="34" charset="0"/>
              </a:rPr>
              <a:t>u</a:t>
            </a:r>
            <a:r>
              <a:rPr sz="1015" spc="-15" dirty="0">
                <a:latin typeface="Arial" panose="020B0604020202020204" pitchFamily="34" charset="0"/>
                <a:cs typeface="Arial" panose="020B0604020202020204" pitchFamily="34" charset="0"/>
              </a:rPr>
              <a:t>i</a:t>
            </a:r>
            <a:r>
              <a:rPr sz="1015" spc="-5" dirty="0">
                <a:latin typeface="Arial" panose="020B0604020202020204" pitchFamily="34" charset="0"/>
                <a:cs typeface="Arial" panose="020B0604020202020204" pitchFamily="34" charset="0"/>
              </a:rPr>
              <a:t>ty</a:t>
            </a:r>
            <a:endParaRPr sz="1015">
              <a:latin typeface="Arial" panose="020B0604020202020204" pitchFamily="34" charset="0"/>
              <a:cs typeface="Arial" panose="020B0604020202020204" pitchFamily="34" charset="0"/>
            </a:endParaRPr>
          </a:p>
        </p:txBody>
      </p:sp>
      <p:sp>
        <p:nvSpPr>
          <p:cNvPr id="50" name="Isosceles Triangle 49"/>
          <p:cNvSpPr/>
          <p:nvPr/>
        </p:nvSpPr>
        <p:spPr bwMode="auto">
          <a:xfrm>
            <a:off x="4021274" y="2886253"/>
            <a:ext cx="1127380" cy="835356"/>
          </a:xfrm>
          <a:prstGeom prst="triangle">
            <a:avLst/>
          </a:prstGeom>
          <a:solidFill>
            <a:srgbClr val="255299"/>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IN" sz="800" b="0" i="0" u="none" strike="noStrike" cap="none" normalizeH="0" baseline="0" dirty="0">
              <a:ln>
                <a:noFill/>
              </a:ln>
              <a:effectLst/>
              <a:latin typeface="Arial" panose="020B0604020202020204" pitchFamily="34" charset="0"/>
              <a:cs typeface="Arial" pitchFamily="34" charset="0"/>
            </a:endParaRPr>
          </a:p>
        </p:txBody>
      </p:sp>
      <p:sp>
        <p:nvSpPr>
          <p:cNvPr id="51" name="TextBox 50"/>
          <p:cNvSpPr txBox="1"/>
          <p:nvPr/>
        </p:nvSpPr>
        <p:spPr>
          <a:xfrm>
            <a:off x="4397393" y="3355196"/>
            <a:ext cx="775206" cy="261610"/>
          </a:xfrm>
          <a:prstGeom prst="rect">
            <a:avLst/>
          </a:prstGeom>
          <a:noFill/>
        </p:spPr>
        <p:txBody>
          <a:bodyPr wrap="square" lIns="45720" rIns="45720" rtlCol="0">
            <a:spAutoFit/>
          </a:bodyPr>
          <a:lstStyle/>
          <a:p>
            <a:r>
              <a:rPr lang="en-IN" sz="1100" b="1" dirty="0" err="1">
                <a:solidFill>
                  <a:schemeClr val="bg1"/>
                </a:solidFill>
                <a:latin typeface="Arial" panose="020B0604020202020204" pitchFamily="34" charset="0"/>
                <a:cs typeface="Arial" pitchFamily="34" charset="0"/>
              </a:rPr>
              <a:t>InvIT</a:t>
            </a:r>
            <a:endParaRPr lang="en-IN" sz="800" b="1" dirty="0">
              <a:solidFill>
                <a:schemeClr val="bg1"/>
              </a:solidFill>
              <a:latin typeface="Arial" pitchFamily="34" charset="0"/>
              <a:cs typeface="Arial" pitchFamily="34" charset="0"/>
            </a:endParaRPr>
          </a:p>
        </p:txBody>
      </p:sp>
      <p:pic>
        <p:nvPicPr>
          <p:cNvPr id="52" name="Picture 3"/>
          <p:cNvPicPr/>
          <p:nvPr/>
        </p:nvPicPr>
        <p:blipFill>
          <a:blip r:embed="rId4"/>
          <a:stretch/>
        </p:blipFill>
        <p:spPr>
          <a:xfrm>
            <a:off x="0" y="27180"/>
            <a:ext cx="1029600" cy="803880"/>
          </a:xfrm>
          <a:prstGeom prst="rect">
            <a:avLst/>
          </a:prstGeom>
          <a:ln>
            <a:noFill/>
          </a:ln>
        </p:spPr>
      </p:pic>
    </p:spTree>
    <p:extLst>
      <p:ext uri="{BB962C8B-B14F-4D97-AF65-F5344CB8AC3E}">
        <p14:creationId xmlns:p14="http://schemas.microsoft.com/office/powerpoint/2010/main" val="29128276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Key parties in </a:t>
            </a:r>
            <a:r>
              <a:rPr lang="en-IN" sz="2800" b="1" spc="-1" dirty="0" err="1" smtClean="0">
                <a:solidFill>
                  <a:srgbClr val="000000"/>
                </a:solidFill>
                <a:latin typeface="Arial"/>
              </a:rPr>
              <a:t>InvITs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18</a:t>
            </a:r>
            <a:endParaRPr lang="en-IN" sz="1000" b="0" strike="noStrike" spc="-1" dirty="0">
              <a:latin typeface="Arial"/>
            </a:endParaRPr>
          </a:p>
        </p:txBody>
      </p:sp>
      <p:graphicFrame>
        <p:nvGraphicFramePr>
          <p:cNvPr id="2" name="Diagram 1"/>
          <p:cNvGraphicFramePr/>
          <p:nvPr>
            <p:extLst>
              <p:ext uri="{D42A27DB-BD31-4B8C-83A1-F6EECF244321}">
                <p14:modId xmlns:p14="http://schemas.microsoft.com/office/powerpoint/2010/main" val="3222278740"/>
              </p:ext>
            </p:extLst>
          </p:nvPr>
        </p:nvGraphicFramePr>
        <p:xfrm>
          <a:off x="327991" y="1003853"/>
          <a:ext cx="9223513" cy="5208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p:nvPr/>
        </p:nvPicPr>
        <p:blipFill>
          <a:blip r:embed="rId7"/>
          <a:stretch/>
        </p:blipFill>
        <p:spPr>
          <a:xfrm>
            <a:off x="0" y="27180"/>
            <a:ext cx="1029600" cy="803880"/>
          </a:xfrm>
          <a:prstGeom prst="rect">
            <a:avLst/>
          </a:prstGeom>
          <a:ln>
            <a:noFill/>
          </a:ln>
        </p:spPr>
      </p:pic>
    </p:spTree>
    <p:extLst>
      <p:ext uri="{BB962C8B-B14F-4D97-AF65-F5344CB8AC3E}">
        <p14:creationId xmlns:p14="http://schemas.microsoft.com/office/powerpoint/2010/main" val="179135455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Types of </a:t>
            </a:r>
            <a:r>
              <a:rPr lang="en-IN" sz="2800" b="1" spc="-1" dirty="0" err="1" smtClean="0">
                <a:solidFill>
                  <a:srgbClr val="000000"/>
                </a:solidFill>
                <a:latin typeface="Arial"/>
              </a:rPr>
              <a:t>InvITs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19</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
        <p:nvSpPr>
          <p:cNvPr id="3" name="TextBox 2"/>
          <p:cNvSpPr txBox="1"/>
          <p:nvPr/>
        </p:nvSpPr>
        <p:spPr>
          <a:xfrm>
            <a:off x="731520" y="1332411"/>
            <a:ext cx="7837714" cy="646331"/>
          </a:xfrm>
          <a:prstGeom prst="rect">
            <a:avLst/>
          </a:prstGeom>
          <a:noFill/>
        </p:spPr>
        <p:txBody>
          <a:bodyPr wrap="square" rtlCol="0">
            <a:spAutoFit/>
          </a:bodyPr>
          <a:lstStyle/>
          <a:p>
            <a:r>
              <a:rPr lang="en-US" dirty="0" smtClean="0"/>
              <a:t>Based on the mode of issuance, there can be three types of </a:t>
            </a:r>
            <a:r>
              <a:rPr lang="en-US" dirty="0" err="1" smtClean="0"/>
              <a:t>InvITs</a:t>
            </a:r>
            <a:r>
              <a:rPr lang="en-US" dirty="0" smtClean="0"/>
              <a:t>:</a:t>
            </a:r>
          </a:p>
          <a:p>
            <a:endParaRPr lang="en-US" dirty="0"/>
          </a:p>
        </p:txBody>
      </p:sp>
      <p:graphicFrame>
        <p:nvGraphicFramePr>
          <p:cNvPr id="4" name="Diagram 3"/>
          <p:cNvGraphicFramePr/>
          <p:nvPr>
            <p:extLst>
              <p:ext uri="{D42A27DB-BD31-4B8C-83A1-F6EECF244321}">
                <p14:modId xmlns:p14="http://schemas.microsoft.com/office/powerpoint/2010/main" val="3101535957"/>
              </p:ext>
            </p:extLst>
          </p:nvPr>
        </p:nvGraphicFramePr>
        <p:xfrm>
          <a:off x="495361" y="1828558"/>
          <a:ext cx="9142560" cy="4337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192723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trike="noStrike" spc="-1" dirty="0" smtClean="0">
                <a:solidFill>
                  <a:srgbClr val="000000"/>
                </a:solidFill>
                <a:latin typeface="Arial"/>
                <a:ea typeface="Arial"/>
              </a:rPr>
              <a:t>DISCLAIMER</a:t>
            </a:r>
            <a:endParaRPr lang="en-IN" sz="2800" b="0" strike="noStrike" spc="-1" dirty="0">
              <a:latin typeface="Arial"/>
            </a:endParaRPr>
          </a:p>
        </p:txBody>
      </p:sp>
      <p:sp>
        <p:nvSpPr>
          <p:cNvPr id="170" name="CustomShape 2"/>
          <p:cNvSpPr/>
          <p:nvPr/>
        </p:nvSpPr>
        <p:spPr>
          <a:xfrm>
            <a:off x="256320" y="1015740"/>
            <a:ext cx="915372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gn="just">
              <a:lnSpc>
                <a:spcPct val="100000"/>
              </a:lnSpc>
              <a:spcBef>
                <a:spcPts val="1400"/>
              </a:spcBef>
              <a:buClr>
                <a:srgbClr val="000000"/>
              </a:buClr>
              <a:buFont typeface="Wingdings" charset="2"/>
              <a:buChar char=""/>
            </a:pPr>
            <a:r>
              <a:rPr lang="en-US" spc="-1" dirty="0"/>
              <a:t>The information contained in this material is for only educational and awareness purposes related to securities </a:t>
            </a:r>
            <a:r>
              <a:rPr lang="en-US" spc="-1" dirty="0" smtClean="0"/>
              <a:t>market </a:t>
            </a:r>
            <a:r>
              <a:rPr lang="en-US" spc="-1" dirty="0"/>
              <a:t>and shall be used for non-profitable educational and awareness activities for general </a:t>
            </a:r>
            <a:r>
              <a:rPr lang="en-US" spc="-1" dirty="0" smtClean="0"/>
              <a:t>public.</a:t>
            </a:r>
            <a:endParaRPr lang="en-US" spc="-1" dirty="0"/>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No </a:t>
            </a:r>
            <a:r>
              <a:rPr lang="en-US" spc="-1" dirty="0"/>
              <a:t>part of this material can be reproduced or copied in any form or by any means or reproduced on any disc, tape, perforate media or other information storage device, etc. without acknowledging the SEBI or Stock </a:t>
            </a:r>
            <a:r>
              <a:rPr lang="en-US" spc="-1" dirty="0" smtClean="0"/>
              <a:t>Exchanges </a:t>
            </a:r>
            <a:r>
              <a:rPr lang="en-US" spc="-1" dirty="0"/>
              <a:t>or Depositories.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SEBI </a:t>
            </a:r>
            <a:r>
              <a:rPr lang="en-US" spc="-1" dirty="0"/>
              <a:t>or Stock </a:t>
            </a:r>
            <a:r>
              <a:rPr lang="en-US" spc="-1" dirty="0" smtClean="0"/>
              <a:t>Exchanges </a:t>
            </a:r>
            <a:r>
              <a:rPr lang="en-US" spc="-1" dirty="0"/>
              <a:t>or Depositories shall not be responsible for any damage or loss to any </a:t>
            </a:r>
            <a:r>
              <a:rPr lang="en-US" spc="-1" dirty="0" smtClean="0"/>
              <a:t>one </a:t>
            </a:r>
            <a:r>
              <a:rPr lang="en-US" spc="-1" dirty="0"/>
              <a:t>of any </a:t>
            </a:r>
            <a:r>
              <a:rPr lang="en-US" spc="-1" dirty="0" smtClean="0"/>
              <a:t>manner, </a:t>
            </a:r>
            <a:r>
              <a:rPr lang="en-US" spc="-1" dirty="0"/>
              <a:t>from use of this material. </a:t>
            </a:r>
          </a:p>
          <a:p>
            <a:pPr marL="343080" indent="-342360" algn="just">
              <a:lnSpc>
                <a:spcPct val="100000"/>
              </a:lnSpc>
              <a:spcBef>
                <a:spcPts val="1400"/>
              </a:spcBef>
              <a:buClr>
                <a:srgbClr val="000000"/>
              </a:buClr>
              <a:buFont typeface="Wingdings" charset="2"/>
              <a:buChar char=""/>
            </a:pPr>
            <a:endParaRPr lang="en-US" sz="200" spc="-1" dirty="0"/>
          </a:p>
          <a:p>
            <a:pPr marL="343080" indent="-342360" algn="just">
              <a:lnSpc>
                <a:spcPct val="100000"/>
              </a:lnSpc>
              <a:spcBef>
                <a:spcPts val="1400"/>
              </a:spcBef>
              <a:buClr>
                <a:srgbClr val="000000"/>
              </a:buClr>
              <a:buFont typeface="Wingdings" charset="2"/>
              <a:buChar char=""/>
            </a:pPr>
            <a:r>
              <a:rPr lang="en-US" spc="-1" dirty="0" smtClean="0"/>
              <a:t>Every </a:t>
            </a:r>
            <a:r>
              <a:rPr lang="en-US" spc="-1" dirty="0"/>
              <a:t>effort has been made to avoid errors or omissions in this material</a:t>
            </a:r>
            <a:r>
              <a:rPr lang="en-US" spc="-1" dirty="0" smtClean="0"/>
              <a:t>. </a:t>
            </a:r>
            <a:r>
              <a:rPr lang="en-US" spc="-1" dirty="0"/>
              <a:t>For recent market developments and initiatives, readers are requested to refer to recent laws, guidelines, directives framed thereunder and other relevant documents, as being declared from time to time. For any suggestions or feedback, you may send the same to </a:t>
            </a:r>
            <a:r>
              <a:rPr lang="en-US" spc="-1" dirty="0" smtClean="0">
                <a:hlinkClick r:id="rId2"/>
              </a:rPr>
              <a:t>visitsebi@sebi.gov.in</a:t>
            </a:r>
            <a:r>
              <a:rPr lang="en-US" spc="-1" dirty="0" smtClean="0"/>
              <a:t>.</a:t>
            </a:r>
          </a:p>
          <a:p>
            <a:pPr marL="720" algn="just">
              <a:lnSpc>
                <a:spcPct val="100000"/>
              </a:lnSpc>
              <a:spcBef>
                <a:spcPts val="1400"/>
              </a:spcBef>
              <a:buClr>
                <a:srgbClr val="000000"/>
              </a:buClr>
            </a:pPr>
            <a:r>
              <a:rPr lang="en-US" spc="-1" dirty="0" smtClean="0"/>
              <a:t> </a:t>
            </a:r>
          </a:p>
          <a:p>
            <a:pPr marL="343080" indent="-342360" algn="just">
              <a:lnSpc>
                <a:spcPct val="100000"/>
              </a:lnSpc>
              <a:spcBef>
                <a:spcPts val="1400"/>
              </a:spcBef>
              <a:buClr>
                <a:srgbClr val="000000"/>
              </a:buClr>
              <a:buFont typeface="Wingdings" charset="2"/>
              <a:buChar char=""/>
            </a:pPr>
            <a:endParaRPr lang="en-US" spc="-1" dirty="0"/>
          </a:p>
        </p:txBody>
      </p:sp>
      <p:pic>
        <p:nvPicPr>
          <p:cNvPr id="172" name="Picture 3"/>
          <p:cNvPicPr/>
          <p:nvPr/>
        </p:nvPicPr>
        <p:blipFill>
          <a:blip r:embed="rId3"/>
          <a:stretch/>
        </p:blipFill>
        <p:spPr>
          <a:xfrm>
            <a:off x="0" y="27180"/>
            <a:ext cx="1029600" cy="803880"/>
          </a:xfrm>
          <a:prstGeom prst="rect">
            <a:avLst/>
          </a:prstGeom>
          <a:ln>
            <a:noFill/>
          </a:ln>
        </p:spPr>
      </p:pic>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2</a:t>
            </a:r>
            <a:endParaRPr lang="en-IN" sz="1000" b="0" strike="noStrike" spc="-1" dirty="0">
              <a:latin typeface="Arial"/>
            </a:endParaRPr>
          </a:p>
        </p:txBody>
      </p:sp>
    </p:spTree>
    <p:extLst>
      <p:ext uri="{BB962C8B-B14F-4D97-AF65-F5344CB8AC3E}">
        <p14:creationId xmlns:p14="http://schemas.microsoft.com/office/powerpoint/2010/main" val="400434299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Details of </a:t>
            </a:r>
            <a:r>
              <a:rPr lang="en-IN" sz="2800" b="1" spc="-1" dirty="0" err="1" smtClean="0">
                <a:solidFill>
                  <a:srgbClr val="000000"/>
                </a:solidFill>
                <a:latin typeface="Arial"/>
              </a:rPr>
              <a:t>InvITs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20</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
        <p:nvSpPr>
          <p:cNvPr id="3" name="TextBox 2"/>
          <p:cNvSpPr txBox="1"/>
          <p:nvPr/>
        </p:nvSpPr>
        <p:spPr>
          <a:xfrm>
            <a:off x="514800" y="1378169"/>
            <a:ext cx="9018154" cy="646331"/>
          </a:xfrm>
          <a:prstGeom prst="rect">
            <a:avLst/>
          </a:prstGeom>
          <a:noFill/>
        </p:spPr>
        <p:txBody>
          <a:bodyPr wrap="square" rtlCol="0">
            <a:spAutoFit/>
          </a:bodyPr>
          <a:lstStyle/>
          <a:p>
            <a:pPr marL="285750" indent="-285750">
              <a:buFontTx/>
              <a:buChar char="-"/>
            </a:pPr>
            <a:r>
              <a:rPr lang="en-US" dirty="0" smtClean="0"/>
              <a:t>List of Indian </a:t>
            </a:r>
            <a:r>
              <a:rPr lang="en-US" dirty="0" err="1" smtClean="0"/>
              <a:t>InvITs</a:t>
            </a:r>
            <a:r>
              <a:rPr lang="en-US" dirty="0" smtClean="0"/>
              <a:t> and the sectors in which they have invested is give below:</a:t>
            </a:r>
            <a:endParaRPr lang="en-US" dirty="0"/>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759408792"/>
              </p:ext>
            </p:extLst>
          </p:nvPr>
        </p:nvGraphicFramePr>
        <p:xfrm>
          <a:off x="514800" y="2024500"/>
          <a:ext cx="8895240" cy="3135134"/>
        </p:xfrm>
        <a:graphic>
          <a:graphicData uri="http://schemas.openxmlformats.org/drawingml/2006/table">
            <a:tbl>
              <a:tblPr firstRow="1" bandRow="1">
                <a:tableStyleId>{5C22544A-7EE6-4342-B048-85BDC9FD1C3A}</a:tableStyleId>
              </a:tblPr>
              <a:tblGrid>
                <a:gridCol w="2495793">
                  <a:extLst>
                    <a:ext uri="{9D8B030D-6E8A-4147-A177-3AD203B41FA5}">
                      <a16:colId xmlns:a16="http://schemas.microsoft.com/office/drawing/2014/main" val="59773650"/>
                    </a:ext>
                  </a:extLst>
                </a:gridCol>
                <a:gridCol w="3011384">
                  <a:extLst>
                    <a:ext uri="{9D8B030D-6E8A-4147-A177-3AD203B41FA5}">
                      <a16:colId xmlns:a16="http://schemas.microsoft.com/office/drawing/2014/main" val="3815031899"/>
                    </a:ext>
                  </a:extLst>
                </a:gridCol>
                <a:gridCol w="3388063">
                  <a:extLst>
                    <a:ext uri="{9D8B030D-6E8A-4147-A177-3AD203B41FA5}">
                      <a16:colId xmlns:a16="http://schemas.microsoft.com/office/drawing/2014/main" val="3410503214"/>
                    </a:ext>
                  </a:extLst>
                </a:gridCol>
              </a:tblGrid>
              <a:tr h="574814">
                <a:tc>
                  <a:txBody>
                    <a:bodyPr/>
                    <a:lstStyle/>
                    <a:p>
                      <a:pPr algn="ctr"/>
                      <a:r>
                        <a:rPr lang="en-US" dirty="0" smtClean="0"/>
                        <a:t>Public </a:t>
                      </a:r>
                      <a:r>
                        <a:rPr lang="en-US" dirty="0" err="1" smtClean="0"/>
                        <a:t>InvITs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Private listed </a:t>
                      </a:r>
                      <a:r>
                        <a:rPr lang="en-US" dirty="0" err="1" smtClean="0"/>
                        <a:t>InvITs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Private unlisted </a:t>
                      </a:r>
                      <a:r>
                        <a:rPr lang="en-US" dirty="0" err="1" smtClean="0"/>
                        <a:t>InvITs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00761"/>
                  </a:ext>
                </a:extLst>
              </a:tr>
              <a:tr h="574814">
                <a:tc>
                  <a:txBody>
                    <a:bodyPr/>
                    <a:lstStyle/>
                    <a:p>
                      <a:pPr algn="just"/>
                      <a:r>
                        <a:rPr lang="en-US" dirty="0" smtClean="0"/>
                        <a:t>IRB </a:t>
                      </a:r>
                      <a:r>
                        <a:rPr lang="en-US" dirty="0" err="1" smtClean="0"/>
                        <a:t>InvIT</a:t>
                      </a:r>
                      <a:r>
                        <a:rPr lang="en-US" dirty="0" smtClean="0"/>
                        <a:t> Fund</a:t>
                      </a:r>
                    </a:p>
                    <a:p>
                      <a:pPr algn="just"/>
                      <a:r>
                        <a:rPr lang="en-US" dirty="0" smtClean="0"/>
                        <a:t>(Highways)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err="1" smtClean="0"/>
                        <a:t>Indinfravit</a:t>
                      </a:r>
                      <a:r>
                        <a:rPr lang="en-US" dirty="0" smtClean="0"/>
                        <a:t> Trust</a:t>
                      </a:r>
                    </a:p>
                    <a:p>
                      <a:pPr algn="just"/>
                      <a:r>
                        <a:rPr lang="en-US" dirty="0" smtClean="0"/>
                        <a:t>(Highways)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IRB Infrastructure Trust</a:t>
                      </a:r>
                    </a:p>
                    <a:p>
                      <a:pPr algn="just"/>
                      <a:r>
                        <a:rPr lang="en-US" dirty="0" smtClean="0"/>
                        <a:t>(Highways)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9683523"/>
                  </a:ext>
                </a:extLst>
              </a:tr>
              <a:tr h="574814">
                <a:tc>
                  <a:txBody>
                    <a:bodyPr/>
                    <a:lstStyle/>
                    <a:p>
                      <a:pPr algn="just"/>
                      <a:r>
                        <a:rPr lang="en-US" dirty="0" smtClean="0"/>
                        <a:t>India Grid Trust </a:t>
                      </a:r>
                    </a:p>
                    <a:p>
                      <a:pPr algn="just"/>
                      <a:r>
                        <a:rPr lang="en-US" dirty="0" smtClean="0"/>
                        <a:t>(Power</a:t>
                      </a:r>
                      <a:r>
                        <a:rPr lang="en-US" baseline="0" dirty="0" smtClean="0"/>
                        <a:t> Transmission)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Oriental </a:t>
                      </a:r>
                      <a:r>
                        <a:rPr lang="en-US" dirty="0" err="1" smtClean="0"/>
                        <a:t>InfraTrust</a:t>
                      </a:r>
                      <a:endParaRPr lang="en-US" dirty="0" smtClean="0"/>
                    </a:p>
                    <a:p>
                      <a:pPr algn="just"/>
                      <a:r>
                        <a:rPr lang="en-US" dirty="0" smtClean="0"/>
                        <a:t>(Highways)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Digital </a:t>
                      </a:r>
                      <a:r>
                        <a:rPr lang="en-US" dirty="0" err="1" smtClean="0"/>
                        <a:t>Fibre</a:t>
                      </a:r>
                      <a:r>
                        <a:rPr lang="en-US" dirty="0" smtClean="0"/>
                        <a:t> Infrastructure Trust </a:t>
                      </a:r>
                    </a:p>
                    <a:p>
                      <a:pPr algn="just"/>
                      <a:r>
                        <a:rPr lang="en-US" dirty="0" smtClean="0"/>
                        <a:t>(Telecom – </a:t>
                      </a:r>
                      <a:r>
                        <a:rPr lang="en-US" dirty="0" err="1" smtClean="0"/>
                        <a:t>Fibre</a:t>
                      </a:r>
                      <a:r>
                        <a:rPr lang="en-US" dirty="0" smtClean="0"/>
                        <a:t> Optic)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400385"/>
                  </a:ext>
                </a:extLst>
              </a:tr>
              <a:tr h="574814">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India Infrastructure Trust</a:t>
                      </a:r>
                    </a:p>
                    <a:p>
                      <a:pPr algn="just"/>
                      <a:r>
                        <a:rPr lang="en-US" dirty="0" smtClean="0"/>
                        <a:t>(Gas Transmission)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6868212"/>
                  </a:ext>
                </a:extLst>
              </a:tr>
              <a:tr h="574814">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Tower Infrastructure</a:t>
                      </a:r>
                      <a:r>
                        <a:rPr lang="en-US" baseline="0" dirty="0" smtClean="0"/>
                        <a:t> Trust</a:t>
                      </a:r>
                    </a:p>
                    <a:p>
                      <a:pPr algn="just"/>
                      <a:r>
                        <a:rPr lang="en-US" baseline="0" dirty="0" smtClean="0"/>
                        <a:t>(Telecom Towers)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1864079"/>
                  </a:ext>
                </a:extLst>
              </a:tr>
            </a:tbl>
          </a:graphicData>
        </a:graphic>
      </p:graphicFrame>
    </p:spTree>
    <p:extLst>
      <p:ext uri="{BB962C8B-B14F-4D97-AF65-F5344CB8AC3E}">
        <p14:creationId xmlns:p14="http://schemas.microsoft.com/office/powerpoint/2010/main" val="24708774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latin typeface="Arial"/>
              </a:rPr>
              <a:t>Cash flow in </a:t>
            </a:r>
            <a:r>
              <a:rPr lang="en-IN" sz="2800" b="1" spc="-1" dirty="0" err="1" smtClean="0">
                <a:solidFill>
                  <a:srgbClr val="000000"/>
                </a:solidFill>
                <a:latin typeface="Arial"/>
              </a:rPr>
              <a:t>InvITs</a:t>
            </a:r>
            <a:r>
              <a:rPr lang="en-IN" sz="2800" b="1" spc="-1" dirty="0" smtClean="0">
                <a:solidFill>
                  <a:srgbClr val="000000"/>
                </a:solidFill>
                <a:latin typeface="Arial"/>
              </a:rPr>
              <a:t> : An illustration</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21</a:t>
            </a:r>
            <a:endParaRPr lang="en-IN" sz="1000" b="0" strike="noStrike" spc="-1" dirty="0">
              <a:latin typeface="Arial"/>
            </a:endParaRPr>
          </a:p>
        </p:txBody>
      </p:sp>
      <p:sp>
        <p:nvSpPr>
          <p:cNvPr id="7" name="object 3"/>
          <p:cNvSpPr/>
          <p:nvPr/>
        </p:nvSpPr>
        <p:spPr>
          <a:xfrm>
            <a:off x="3602619" y="970732"/>
            <a:ext cx="2807067" cy="592671"/>
          </a:xfrm>
          <a:prstGeom prst="rect">
            <a:avLst/>
          </a:prstGeom>
          <a:solidFill>
            <a:schemeClr val="accent1">
              <a:lumMod val="75000"/>
            </a:schemeClr>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8" name="object 4"/>
          <p:cNvSpPr txBox="1"/>
          <p:nvPr/>
        </p:nvSpPr>
        <p:spPr>
          <a:xfrm>
            <a:off x="4598014" y="1164290"/>
            <a:ext cx="816278" cy="185579"/>
          </a:xfrm>
          <a:prstGeom prst="rect">
            <a:avLst/>
          </a:prstGeom>
        </p:spPr>
        <p:txBody>
          <a:bodyPr vert="horz" wrap="square" lIns="0" tIns="13540" rIns="0" bIns="0" rtlCol="0">
            <a:spAutoFit/>
          </a:bodyPr>
          <a:lstStyle/>
          <a:p>
            <a:pPr marL="12896">
              <a:spcBef>
                <a:spcPts val="107"/>
              </a:spcBef>
            </a:pPr>
            <a:r>
              <a:rPr sz="1117" b="1" spc="-10" dirty="0">
                <a:solidFill>
                  <a:srgbClr val="FFFFFF"/>
                </a:solidFill>
                <a:latin typeface="Arial" panose="020B0604020202020204" pitchFamily="34" charset="0"/>
                <a:cs typeface="Arial" panose="020B0604020202020204" pitchFamily="34" charset="0"/>
              </a:rPr>
              <a:t>U</a:t>
            </a:r>
            <a:r>
              <a:rPr sz="1117" b="1" dirty="0">
                <a:solidFill>
                  <a:srgbClr val="FFFFFF"/>
                </a:solidFill>
                <a:latin typeface="Arial" panose="020B0604020202020204" pitchFamily="34" charset="0"/>
                <a:cs typeface="Arial" panose="020B0604020202020204" pitchFamily="34" charset="0"/>
              </a:rPr>
              <a:t>ni</a:t>
            </a:r>
            <a:r>
              <a:rPr sz="1117" b="1" spc="5" dirty="0">
                <a:solidFill>
                  <a:srgbClr val="FFFFFF"/>
                </a:solidFill>
                <a:latin typeface="Arial" panose="020B0604020202020204" pitchFamily="34" charset="0"/>
                <a:cs typeface="Arial" panose="020B0604020202020204" pitchFamily="34" charset="0"/>
              </a:rPr>
              <a:t>t</a:t>
            </a:r>
            <a:r>
              <a:rPr sz="1117" b="1" dirty="0">
                <a:solidFill>
                  <a:srgbClr val="FFFFFF"/>
                </a:solidFill>
                <a:latin typeface="Arial" panose="020B0604020202020204" pitchFamily="34" charset="0"/>
                <a:cs typeface="Arial" panose="020B0604020202020204" pitchFamily="34" charset="0"/>
              </a:rPr>
              <a:t>h</a:t>
            </a:r>
            <a:r>
              <a:rPr sz="1117" b="1" spc="-10" dirty="0">
                <a:solidFill>
                  <a:srgbClr val="FFFFFF"/>
                </a:solidFill>
                <a:latin typeface="Arial" panose="020B0604020202020204" pitchFamily="34" charset="0"/>
                <a:cs typeface="Arial" panose="020B0604020202020204" pitchFamily="34" charset="0"/>
              </a:rPr>
              <a:t>o</a:t>
            </a:r>
            <a:r>
              <a:rPr sz="1117" b="1" dirty="0">
                <a:solidFill>
                  <a:srgbClr val="FFFFFF"/>
                </a:solidFill>
                <a:latin typeface="Arial" panose="020B0604020202020204" pitchFamily="34" charset="0"/>
                <a:cs typeface="Arial" panose="020B0604020202020204" pitchFamily="34" charset="0"/>
              </a:rPr>
              <a:t>ld</a:t>
            </a:r>
            <a:r>
              <a:rPr sz="1117" b="1" spc="-5" dirty="0">
                <a:solidFill>
                  <a:srgbClr val="FFFFFF"/>
                </a:solidFill>
                <a:latin typeface="Arial" panose="020B0604020202020204" pitchFamily="34" charset="0"/>
                <a:cs typeface="Arial" panose="020B0604020202020204" pitchFamily="34" charset="0"/>
              </a:rPr>
              <a:t>e</a:t>
            </a:r>
            <a:r>
              <a:rPr sz="1117" b="1" dirty="0">
                <a:solidFill>
                  <a:srgbClr val="FFFFFF"/>
                </a:solidFill>
                <a:latin typeface="Arial" panose="020B0604020202020204" pitchFamily="34" charset="0"/>
                <a:cs typeface="Arial" panose="020B0604020202020204" pitchFamily="34" charset="0"/>
              </a:rPr>
              <a:t>rs</a:t>
            </a:r>
            <a:endParaRPr sz="1117">
              <a:latin typeface="Arial" panose="020B0604020202020204" pitchFamily="34" charset="0"/>
              <a:cs typeface="Arial" panose="020B0604020202020204" pitchFamily="34" charset="0"/>
            </a:endParaRPr>
          </a:p>
        </p:txBody>
      </p:sp>
      <p:sp>
        <p:nvSpPr>
          <p:cNvPr id="9" name="object 5"/>
          <p:cNvSpPr/>
          <p:nvPr/>
        </p:nvSpPr>
        <p:spPr>
          <a:xfrm>
            <a:off x="1499640" y="5546528"/>
            <a:ext cx="1491738" cy="598862"/>
          </a:xfrm>
          <a:prstGeom prst="rect">
            <a:avLst/>
          </a:prstGeom>
          <a:blipFill>
            <a:blip r:embed="rId2"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0" name="object 6"/>
          <p:cNvSpPr txBox="1"/>
          <p:nvPr/>
        </p:nvSpPr>
        <p:spPr>
          <a:xfrm>
            <a:off x="2031188" y="5745015"/>
            <a:ext cx="428772" cy="187573"/>
          </a:xfrm>
          <a:prstGeom prst="rect">
            <a:avLst/>
          </a:prstGeom>
        </p:spPr>
        <p:txBody>
          <a:bodyPr vert="horz" wrap="square" lIns="0" tIns="12895" rIns="0" bIns="0" rtlCol="0">
            <a:spAutoFit/>
          </a:bodyPr>
          <a:lstStyle/>
          <a:p>
            <a:pPr marL="12896">
              <a:spcBef>
                <a:spcPts val="102"/>
              </a:spcBef>
            </a:pPr>
            <a:r>
              <a:rPr sz="1117" b="1" spc="-5" dirty="0">
                <a:latin typeface="Arial" panose="020B0604020202020204" pitchFamily="34" charset="0"/>
                <a:cs typeface="Arial" panose="020B0604020202020204" pitchFamily="34" charset="0"/>
              </a:rPr>
              <a:t>SPV</a:t>
            </a:r>
            <a:r>
              <a:rPr sz="1117" b="1" spc="-66" dirty="0">
                <a:latin typeface="Arial" panose="020B0604020202020204" pitchFamily="34" charset="0"/>
                <a:cs typeface="Arial" panose="020B0604020202020204" pitchFamily="34" charset="0"/>
              </a:rPr>
              <a:t> </a:t>
            </a:r>
            <a:r>
              <a:rPr sz="1117" b="1" dirty="0">
                <a:latin typeface="Arial" panose="020B0604020202020204" pitchFamily="34" charset="0"/>
                <a:cs typeface="Arial" panose="020B0604020202020204" pitchFamily="34" charset="0"/>
              </a:rPr>
              <a:t>1</a:t>
            </a:r>
            <a:endParaRPr sz="1117">
              <a:latin typeface="Arial" panose="020B0604020202020204" pitchFamily="34" charset="0"/>
              <a:cs typeface="Arial" panose="020B0604020202020204" pitchFamily="34" charset="0"/>
            </a:endParaRPr>
          </a:p>
        </p:txBody>
      </p:sp>
      <p:sp>
        <p:nvSpPr>
          <p:cNvPr id="11" name="object 7"/>
          <p:cNvSpPr/>
          <p:nvPr/>
        </p:nvSpPr>
        <p:spPr>
          <a:xfrm>
            <a:off x="4260284" y="5546528"/>
            <a:ext cx="1491738" cy="598862"/>
          </a:xfrm>
          <a:prstGeom prst="rect">
            <a:avLst/>
          </a:prstGeom>
          <a:blipFill>
            <a:blip r:embed="rId2"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2" name="object 8"/>
          <p:cNvSpPr txBox="1"/>
          <p:nvPr/>
        </p:nvSpPr>
        <p:spPr>
          <a:xfrm>
            <a:off x="4792089" y="5745015"/>
            <a:ext cx="429415" cy="187573"/>
          </a:xfrm>
          <a:prstGeom prst="rect">
            <a:avLst/>
          </a:prstGeom>
        </p:spPr>
        <p:txBody>
          <a:bodyPr vert="horz" wrap="square" lIns="0" tIns="12895" rIns="0" bIns="0" rtlCol="0">
            <a:spAutoFit/>
          </a:bodyPr>
          <a:lstStyle/>
          <a:p>
            <a:pPr marL="12896">
              <a:spcBef>
                <a:spcPts val="102"/>
              </a:spcBef>
            </a:pPr>
            <a:r>
              <a:rPr sz="1117" b="1" dirty="0">
                <a:latin typeface="Arial" panose="020B0604020202020204" pitchFamily="34" charset="0"/>
                <a:cs typeface="Arial" panose="020B0604020202020204" pitchFamily="34" charset="0"/>
              </a:rPr>
              <a:t>SPV</a:t>
            </a:r>
            <a:r>
              <a:rPr sz="1117" b="1" spc="-76" dirty="0">
                <a:latin typeface="Arial" panose="020B0604020202020204" pitchFamily="34" charset="0"/>
                <a:cs typeface="Arial" panose="020B0604020202020204" pitchFamily="34" charset="0"/>
              </a:rPr>
              <a:t> </a:t>
            </a:r>
            <a:r>
              <a:rPr sz="1117" b="1" dirty="0">
                <a:latin typeface="Arial" panose="020B0604020202020204" pitchFamily="34" charset="0"/>
                <a:cs typeface="Arial" panose="020B0604020202020204" pitchFamily="34" charset="0"/>
              </a:rPr>
              <a:t>2</a:t>
            </a:r>
            <a:endParaRPr sz="1117">
              <a:latin typeface="Arial" panose="020B0604020202020204" pitchFamily="34" charset="0"/>
              <a:cs typeface="Arial" panose="020B0604020202020204" pitchFamily="34" charset="0"/>
            </a:endParaRPr>
          </a:p>
        </p:txBody>
      </p:sp>
      <p:sp>
        <p:nvSpPr>
          <p:cNvPr id="13" name="object 10"/>
          <p:cNvSpPr/>
          <p:nvPr/>
        </p:nvSpPr>
        <p:spPr>
          <a:xfrm>
            <a:off x="7045105" y="5522393"/>
            <a:ext cx="1491737" cy="598862"/>
          </a:xfrm>
          <a:prstGeom prst="rect">
            <a:avLst/>
          </a:prstGeom>
          <a:blipFill>
            <a:blip r:embed="rId3" cstate="print"/>
            <a:stretch>
              <a:fillRect/>
            </a:stretch>
          </a:blip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4" name="object 13"/>
          <p:cNvSpPr txBox="1"/>
          <p:nvPr/>
        </p:nvSpPr>
        <p:spPr>
          <a:xfrm>
            <a:off x="7561374" y="5745015"/>
            <a:ext cx="428772" cy="187573"/>
          </a:xfrm>
          <a:prstGeom prst="rect">
            <a:avLst/>
          </a:prstGeom>
        </p:spPr>
        <p:txBody>
          <a:bodyPr vert="horz" wrap="square" lIns="0" tIns="12895" rIns="0" bIns="0" rtlCol="0">
            <a:spAutoFit/>
          </a:bodyPr>
          <a:lstStyle/>
          <a:p>
            <a:pPr marL="12896">
              <a:spcBef>
                <a:spcPts val="102"/>
              </a:spcBef>
            </a:pPr>
            <a:r>
              <a:rPr sz="1117" b="1" spc="-5" dirty="0">
                <a:latin typeface="Arial" panose="020B0604020202020204" pitchFamily="34" charset="0"/>
                <a:cs typeface="Arial" panose="020B0604020202020204" pitchFamily="34" charset="0"/>
              </a:rPr>
              <a:t>SPV</a:t>
            </a:r>
            <a:r>
              <a:rPr sz="1117" b="1" spc="-66" dirty="0">
                <a:latin typeface="Arial" panose="020B0604020202020204" pitchFamily="34" charset="0"/>
                <a:cs typeface="Arial" panose="020B0604020202020204" pitchFamily="34" charset="0"/>
              </a:rPr>
              <a:t> </a:t>
            </a:r>
            <a:r>
              <a:rPr sz="1117" b="1" dirty="0">
                <a:latin typeface="Arial" panose="020B0604020202020204" pitchFamily="34" charset="0"/>
                <a:cs typeface="Arial" panose="020B0604020202020204" pitchFamily="34" charset="0"/>
              </a:rPr>
              <a:t>3</a:t>
            </a:r>
            <a:endParaRPr sz="1117">
              <a:latin typeface="Arial" panose="020B0604020202020204" pitchFamily="34" charset="0"/>
              <a:cs typeface="Arial" panose="020B0604020202020204" pitchFamily="34" charset="0"/>
            </a:endParaRPr>
          </a:p>
        </p:txBody>
      </p:sp>
      <p:grpSp>
        <p:nvGrpSpPr>
          <p:cNvPr id="15" name="object 14"/>
          <p:cNvGrpSpPr/>
          <p:nvPr/>
        </p:nvGrpSpPr>
        <p:grpSpPr>
          <a:xfrm>
            <a:off x="2248411" y="1563404"/>
            <a:ext cx="5539212" cy="3995635"/>
            <a:chOff x="1932241" y="1431036"/>
            <a:chExt cx="5455285" cy="3935095"/>
          </a:xfrm>
        </p:grpSpPr>
        <p:sp>
          <p:nvSpPr>
            <p:cNvPr id="16" name="object 15"/>
            <p:cNvSpPr/>
            <p:nvPr/>
          </p:nvSpPr>
          <p:spPr>
            <a:xfrm>
              <a:off x="1937004" y="5003038"/>
              <a:ext cx="5445760" cy="358140"/>
            </a:xfrm>
            <a:custGeom>
              <a:avLst/>
              <a:gdLst/>
              <a:ahLst/>
              <a:cxnLst/>
              <a:rect l="l" t="t" r="r" b="b"/>
              <a:pathLst>
                <a:path w="5445759" h="358139">
                  <a:moveTo>
                    <a:pt x="5445379" y="358013"/>
                  </a:moveTo>
                  <a:lnTo>
                    <a:pt x="5445379" y="0"/>
                  </a:lnTo>
                  <a:lnTo>
                    <a:pt x="0" y="0"/>
                  </a:lnTo>
                  <a:lnTo>
                    <a:pt x="0" y="343153"/>
                  </a:lnTo>
                </a:path>
              </a:pathLst>
            </a:custGeom>
            <a:ln w="9143">
              <a:solidFill>
                <a:srgbClr val="959595"/>
              </a:solidFill>
            </a:ln>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17" name="object 16"/>
            <p:cNvSpPr/>
            <p:nvPr/>
          </p:nvSpPr>
          <p:spPr>
            <a:xfrm>
              <a:off x="4838827" y="1431035"/>
              <a:ext cx="76835" cy="3564254"/>
            </a:xfrm>
            <a:custGeom>
              <a:avLst/>
              <a:gdLst/>
              <a:ahLst/>
              <a:cxnLst/>
              <a:rect l="l" t="t" r="r" b="b"/>
              <a:pathLst>
                <a:path w="76835" h="3564254">
                  <a:moveTo>
                    <a:pt x="76200" y="76200"/>
                  </a:moveTo>
                  <a:lnTo>
                    <a:pt x="69824" y="63500"/>
                  </a:lnTo>
                  <a:lnTo>
                    <a:pt x="37973" y="0"/>
                  </a:lnTo>
                  <a:lnTo>
                    <a:pt x="0" y="76200"/>
                  </a:lnTo>
                  <a:lnTo>
                    <a:pt x="31635" y="76200"/>
                  </a:lnTo>
                  <a:lnTo>
                    <a:pt x="33401" y="1751076"/>
                  </a:lnTo>
                  <a:lnTo>
                    <a:pt x="46101" y="1751076"/>
                  </a:lnTo>
                  <a:lnTo>
                    <a:pt x="44335" y="76200"/>
                  </a:lnTo>
                  <a:lnTo>
                    <a:pt x="76200" y="76200"/>
                  </a:lnTo>
                  <a:close/>
                </a:path>
                <a:path w="76835" h="3564254">
                  <a:moveTo>
                    <a:pt x="76835" y="2607183"/>
                  </a:moveTo>
                  <a:lnTo>
                    <a:pt x="70446" y="2594737"/>
                  </a:lnTo>
                  <a:lnTo>
                    <a:pt x="37973" y="2531364"/>
                  </a:lnTo>
                  <a:lnTo>
                    <a:pt x="635" y="2607945"/>
                  </a:lnTo>
                  <a:lnTo>
                    <a:pt x="32385" y="2607627"/>
                  </a:lnTo>
                  <a:lnTo>
                    <a:pt x="42672" y="3563874"/>
                  </a:lnTo>
                  <a:lnTo>
                    <a:pt x="55372" y="3563747"/>
                  </a:lnTo>
                  <a:lnTo>
                    <a:pt x="45085" y="2607500"/>
                  </a:lnTo>
                  <a:lnTo>
                    <a:pt x="76835" y="2607183"/>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18" name="object 17"/>
          <p:cNvSpPr txBox="1"/>
          <p:nvPr/>
        </p:nvSpPr>
        <p:spPr>
          <a:xfrm>
            <a:off x="5396495" y="4213017"/>
            <a:ext cx="1712507" cy="184927"/>
          </a:xfrm>
          <a:prstGeom prst="rect">
            <a:avLst/>
          </a:prstGeom>
        </p:spPr>
        <p:txBody>
          <a:bodyPr vert="horz" wrap="square" lIns="0" tIns="12895" rIns="0" bIns="0" rtlCol="0">
            <a:spAutoFit/>
          </a:bodyPr>
          <a:lstStyle/>
          <a:p>
            <a:pPr marL="12896">
              <a:spcBef>
                <a:spcPts val="102"/>
              </a:spcBef>
            </a:pPr>
            <a:r>
              <a:rPr sz="1117" spc="-5" dirty="0">
                <a:latin typeface="Arial" panose="020B0604020202020204" pitchFamily="34" charset="0"/>
                <a:cs typeface="Arial" panose="020B0604020202020204" pitchFamily="34" charset="0"/>
              </a:rPr>
              <a:t>Distributions in </a:t>
            </a:r>
            <a:r>
              <a:rPr sz="1117" dirty="0">
                <a:latin typeface="Arial" panose="020B0604020202020204" pitchFamily="34" charset="0"/>
                <a:cs typeface="Arial" panose="020B0604020202020204" pitchFamily="34" charset="0"/>
              </a:rPr>
              <a:t>the </a:t>
            </a:r>
            <a:r>
              <a:rPr sz="1117" spc="5" dirty="0">
                <a:latin typeface="Arial" panose="020B0604020202020204" pitchFamily="34" charset="0"/>
                <a:cs typeface="Arial" panose="020B0604020202020204" pitchFamily="34" charset="0"/>
              </a:rPr>
              <a:t>form</a:t>
            </a:r>
            <a:r>
              <a:rPr sz="1117" spc="-116" dirty="0">
                <a:latin typeface="Arial" panose="020B0604020202020204" pitchFamily="34" charset="0"/>
                <a:cs typeface="Arial" panose="020B0604020202020204" pitchFamily="34" charset="0"/>
              </a:rPr>
              <a:t> </a:t>
            </a:r>
            <a:r>
              <a:rPr sz="1117" spc="5" dirty="0">
                <a:latin typeface="Arial" panose="020B0604020202020204" pitchFamily="34" charset="0"/>
                <a:cs typeface="Arial" panose="020B0604020202020204" pitchFamily="34" charset="0"/>
              </a:rPr>
              <a:t>of:</a:t>
            </a:r>
            <a:endParaRPr sz="1117">
              <a:latin typeface="Arial" panose="020B0604020202020204" pitchFamily="34" charset="0"/>
              <a:cs typeface="Arial" panose="020B0604020202020204" pitchFamily="34" charset="0"/>
            </a:endParaRPr>
          </a:p>
        </p:txBody>
      </p:sp>
      <p:sp>
        <p:nvSpPr>
          <p:cNvPr id="19" name="object 18"/>
          <p:cNvSpPr txBox="1"/>
          <p:nvPr/>
        </p:nvSpPr>
        <p:spPr>
          <a:xfrm>
            <a:off x="5370705" y="4383856"/>
            <a:ext cx="1327580" cy="760756"/>
          </a:xfrm>
          <a:prstGeom prst="rect">
            <a:avLst/>
          </a:prstGeom>
        </p:spPr>
        <p:txBody>
          <a:bodyPr vert="horz" wrap="square" lIns="0" tIns="90268" rIns="0" bIns="0" rtlCol="0">
            <a:spAutoFit/>
          </a:bodyPr>
          <a:lstStyle/>
          <a:p>
            <a:pPr marL="213422" indent="-175380">
              <a:spcBef>
                <a:spcPts val="711"/>
              </a:spcBef>
              <a:buClr>
                <a:srgbClr val="FF0000"/>
              </a:buClr>
              <a:buFont typeface="Wingdings"/>
              <a:buChar char=""/>
              <a:tabLst>
                <a:tab pos="214067" algn="l"/>
              </a:tabLst>
            </a:pPr>
            <a:r>
              <a:rPr sz="1117" spc="-5" dirty="0">
                <a:latin typeface="Arial" panose="020B0604020202020204" pitchFamily="34" charset="0"/>
                <a:cs typeface="Arial" panose="020B0604020202020204" pitchFamily="34" charset="0"/>
              </a:rPr>
              <a:t>Dividend</a:t>
            </a:r>
            <a:endParaRPr sz="1117" dirty="0">
              <a:latin typeface="Arial" panose="020B0604020202020204" pitchFamily="34" charset="0"/>
              <a:cs typeface="Arial" panose="020B0604020202020204" pitchFamily="34" charset="0"/>
            </a:endParaRPr>
          </a:p>
          <a:p>
            <a:pPr marL="213422" indent="-175380">
              <a:spcBef>
                <a:spcPts val="609"/>
              </a:spcBef>
              <a:buClr>
                <a:srgbClr val="FF0000"/>
              </a:buClr>
              <a:buFont typeface="Wingdings"/>
              <a:buChar char=""/>
              <a:tabLst>
                <a:tab pos="214067" algn="l"/>
              </a:tabLst>
            </a:pPr>
            <a:r>
              <a:rPr sz="1117" dirty="0">
                <a:latin typeface="Arial" panose="020B0604020202020204" pitchFamily="34" charset="0"/>
                <a:cs typeface="Arial" panose="020B0604020202020204" pitchFamily="34" charset="0"/>
              </a:rPr>
              <a:t>Interest </a:t>
            </a:r>
            <a:endParaRPr lang="en-IN" sz="1117" dirty="0">
              <a:latin typeface="Arial" panose="020B0604020202020204" pitchFamily="34" charset="0"/>
              <a:cs typeface="Arial" panose="020B0604020202020204" pitchFamily="34" charset="0"/>
            </a:endParaRPr>
          </a:p>
          <a:p>
            <a:pPr marL="213422" indent="-175380">
              <a:spcBef>
                <a:spcPts val="609"/>
              </a:spcBef>
              <a:buClr>
                <a:srgbClr val="FF0000"/>
              </a:buClr>
              <a:buFont typeface="Wingdings"/>
              <a:buChar char=""/>
              <a:tabLst>
                <a:tab pos="214067" algn="l"/>
              </a:tabLst>
            </a:pPr>
            <a:r>
              <a:rPr sz="1117" dirty="0">
                <a:latin typeface="Arial" panose="020B0604020202020204" pitchFamily="34" charset="0"/>
                <a:cs typeface="Arial" panose="020B0604020202020204" pitchFamily="34" charset="0"/>
              </a:rPr>
              <a:t>Return </a:t>
            </a:r>
            <a:r>
              <a:rPr sz="1117" spc="-5" dirty="0">
                <a:latin typeface="Arial" panose="020B0604020202020204" pitchFamily="34" charset="0"/>
                <a:cs typeface="Arial" panose="020B0604020202020204" pitchFamily="34" charset="0"/>
              </a:rPr>
              <a:t>of</a:t>
            </a:r>
            <a:r>
              <a:rPr sz="1117" spc="-76" dirty="0">
                <a:latin typeface="Arial" panose="020B0604020202020204" pitchFamily="34" charset="0"/>
                <a:cs typeface="Arial" panose="020B0604020202020204" pitchFamily="34" charset="0"/>
              </a:rPr>
              <a:t> </a:t>
            </a:r>
            <a:r>
              <a:rPr sz="1117" spc="-5" dirty="0">
                <a:latin typeface="Arial" panose="020B0604020202020204" pitchFamily="34" charset="0"/>
                <a:cs typeface="Arial" panose="020B0604020202020204" pitchFamily="34" charset="0"/>
              </a:rPr>
              <a:t>Capital</a:t>
            </a:r>
            <a:endParaRPr sz="1117" dirty="0">
              <a:latin typeface="Arial" panose="020B0604020202020204" pitchFamily="34" charset="0"/>
              <a:cs typeface="Arial" panose="020B0604020202020204" pitchFamily="34" charset="0"/>
            </a:endParaRPr>
          </a:p>
        </p:txBody>
      </p:sp>
      <p:sp>
        <p:nvSpPr>
          <p:cNvPr id="20" name="object 19"/>
          <p:cNvSpPr txBox="1"/>
          <p:nvPr/>
        </p:nvSpPr>
        <p:spPr>
          <a:xfrm>
            <a:off x="5279277" y="1623857"/>
            <a:ext cx="3478530" cy="695965"/>
          </a:xfrm>
          <a:prstGeom prst="rect">
            <a:avLst/>
          </a:prstGeom>
        </p:spPr>
        <p:txBody>
          <a:bodyPr vert="horz" wrap="square" lIns="0" tIns="12895" rIns="0" bIns="0" rtlCol="0">
            <a:spAutoFit/>
          </a:bodyPr>
          <a:lstStyle/>
          <a:p>
            <a:pPr marL="187631" marR="5158" indent="-175380">
              <a:lnSpc>
                <a:spcPct val="130000"/>
              </a:lnSpc>
              <a:spcBef>
                <a:spcPts val="102"/>
              </a:spcBef>
              <a:buClr>
                <a:srgbClr val="FF0000"/>
              </a:buClr>
              <a:buFont typeface="Wingdings"/>
              <a:buChar char=""/>
              <a:tabLst>
                <a:tab pos="188275" algn="l"/>
              </a:tabLst>
            </a:pPr>
            <a:r>
              <a:rPr sz="1117" spc="-5" dirty="0">
                <a:latin typeface="Arial" panose="020B0604020202020204" pitchFamily="34" charset="0"/>
                <a:cs typeface="Arial" panose="020B0604020202020204" pitchFamily="34" charset="0"/>
              </a:rPr>
              <a:t>Distributed </a:t>
            </a:r>
            <a:r>
              <a:rPr sz="1117" dirty="0">
                <a:latin typeface="Arial" panose="020B0604020202020204" pitchFamily="34" charset="0"/>
                <a:cs typeface="Arial" panose="020B0604020202020204" pitchFamily="34" charset="0"/>
              </a:rPr>
              <a:t>to </a:t>
            </a:r>
            <a:r>
              <a:rPr sz="1117" spc="-5" dirty="0">
                <a:latin typeface="Arial" panose="020B0604020202020204" pitchFamily="34" charset="0"/>
                <a:cs typeface="Arial" panose="020B0604020202020204" pitchFamily="34" charset="0"/>
              </a:rPr>
              <a:t>Unitholders </a:t>
            </a:r>
            <a:endParaRPr lang="en-IN" sz="1117" spc="-5" dirty="0">
              <a:latin typeface="Arial" panose="020B0604020202020204" pitchFamily="34" charset="0"/>
              <a:cs typeface="Arial" panose="020B0604020202020204" pitchFamily="34" charset="0"/>
            </a:endParaRPr>
          </a:p>
          <a:p>
            <a:pPr marL="187631" marR="5158" indent="-175380">
              <a:lnSpc>
                <a:spcPct val="130000"/>
              </a:lnSpc>
              <a:spcBef>
                <a:spcPts val="102"/>
              </a:spcBef>
              <a:buClr>
                <a:srgbClr val="FF0000"/>
              </a:buClr>
              <a:buFont typeface="Wingdings"/>
              <a:buChar char=""/>
              <a:tabLst>
                <a:tab pos="188275" algn="l"/>
              </a:tabLst>
            </a:pPr>
            <a:r>
              <a:rPr sz="1117" dirty="0">
                <a:latin typeface="Arial" panose="020B0604020202020204" pitchFamily="34" charset="0"/>
                <a:cs typeface="Arial" panose="020B0604020202020204" pitchFamily="34" charset="0"/>
              </a:rPr>
              <a:t>For tax treatment </a:t>
            </a:r>
            <a:r>
              <a:rPr sz="1117" spc="-5" dirty="0">
                <a:latin typeface="Arial" panose="020B0604020202020204" pitchFamily="34" charset="0"/>
                <a:cs typeface="Arial" panose="020B0604020202020204" pitchFamily="34" charset="0"/>
              </a:rPr>
              <a:t>in </a:t>
            </a:r>
            <a:r>
              <a:rPr sz="1117" dirty="0">
                <a:latin typeface="Arial" panose="020B0604020202020204" pitchFamily="34" charset="0"/>
                <a:cs typeface="Arial" panose="020B0604020202020204" pitchFamily="34" charset="0"/>
              </a:rPr>
              <a:t>the hands of</a:t>
            </a:r>
            <a:r>
              <a:rPr sz="1117" spc="-152" dirty="0">
                <a:latin typeface="Arial" panose="020B0604020202020204" pitchFamily="34" charset="0"/>
                <a:cs typeface="Arial" panose="020B0604020202020204" pitchFamily="34" charset="0"/>
              </a:rPr>
              <a:t> </a:t>
            </a:r>
            <a:r>
              <a:rPr sz="1117" spc="-5" dirty="0">
                <a:latin typeface="Arial" panose="020B0604020202020204" pitchFamily="34" charset="0"/>
                <a:cs typeface="Arial" panose="020B0604020202020204" pitchFamily="34" charset="0"/>
              </a:rPr>
              <a:t>Unitholders,</a:t>
            </a:r>
            <a:endParaRPr sz="1117" dirty="0">
              <a:latin typeface="Arial" panose="020B0604020202020204" pitchFamily="34" charset="0"/>
              <a:cs typeface="Arial" panose="020B0604020202020204" pitchFamily="34" charset="0"/>
            </a:endParaRPr>
          </a:p>
          <a:p>
            <a:pPr marL="187631">
              <a:spcBef>
                <a:spcPts val="401"/>
              </a:spcBef>
            </a:pPr>
            <a:r>
              <a:rPr sz="1117" spc="-5" dirty="0">
                <a:latin typeface="Arial" panose="020B0604020202020204" pitchFamily="34" charset="0"/>
                <a:cs typeface="Arial" panose="020B0604020202020204" pitchFamily="34" charset="0"/>
              </a:rPr>
              <a:t>distributions </a:t>
            </a:r>
            <a:r>
              <a:rPr sz="1117" dirty="0">
                <a:latin typeface="Arial" panose="020B0604020202020204" pitchFamily="34" charset="0"/>
                <a:cs typeface="Arial" panose="020B0604020202020204" pitchFamily="34" charset="0"/>
              </a:rPr>
              <a:t>are </a:t>
            </a:r>
            <a:r>
              <a:rPr sz="1117" spc="-5" dirty="0">
                <a:latin typeface="Arial" panose="020B0604020202020204" pitchFamily="34" charset="0"/>
                <a:cs typeface="Arial" panose="020B0604020202020204" pitchFamily="34" charset="0"/>
              </a:rPr>
              <a:t>divided</a:t>
            </a:r>
            <a:r>
              <a:rPr sz="1117" spc="-10" dirty="0">
                <a:latin typeface="Arial" panose="020B0604020202020204" pitchFamily="34" charset="0"/>
                <a:cs typeface="Arial" panose="020B0604020202020204" pitchFamily="34" charset="0"/>
              </a:rPr>
              <a:t> </a:t>
            </a:r>
            <a:r>
              <a:rPr sz="1117" dirty="0">
                <a:latin typeface="Arial" panose="020B0604020202020204" pitchFamily="34" charset="0"/>
                <a:cs typeface="Arial" panose="020B0604020202020204" pitchFamily="34" charset="0"/>
              </a:rPr>
              <a:t>into</a:t>
            </a:r>
          </a:p>
        </p:txBody>
      </p:sp>
      <p:sp>
        <p:nvSpPr>
          <p:cNvPr id="21" name="object 20"/>
          <p:cNvSpPr txBox="1"/>
          <p:nvPr/>
        </p:nvSpPr>
        <p:spPr>
          <a:xfrm>
            <a:off x="4664647" y="2386527"/>
            <a:ext cx="2242507" cy="1115439"/>
          </a:xfrm>
          <a:prstGeom prst="rect">
            <a:avLst/>
          </a:prstGeom>
        </p:spPr>
        <p:txBody>
          <a:bodyPr vert="horz" wrap="square" lIns="0" tIns="88333" rIns="0" bIns="0" rtlCol="0">
            <a:spAutoFit/>
          </a:bodyPr>
          <a:lstStyle/>
          <a:p>
            <a:pPr marL="1115468" indent="-176025">
              <a:spcBef>
                <a:spcPts val="696"/>
              </a:spcBef>
              <a:buClr>
                <a:srgbClr val="FF0000"/>
              </a:buClr>
              <a:buChar char="–"/>
              <a:tabLst>
                <a:tab pos="1116112" algn="l"/>
              </a:tabLst>
            </a:pPr>
            <a:r>
              <a:rPr sz="1117" spc="-5" dirty="0">
                <a:latin typeface="Arial" panose="020B0604020202020204" pitchFamily="34" charset="0"/>
                <a:cs typeface="Arial" panose="020B0604020202020204" pitchFamily="34" charset="0"/>
              </a:rPr>
              <a:t>Dividend</a:t>
            </a:r>
            <a:endParaRPr sz="1117" dirty="0">
              <a:latin typeface="Arial" panose="020B0604020202020204" pitchFamily="34" charset="0"/>
              <a:cs typeface="Arial" panose="020B0604020202020204" pitchFamily="34" charset="0"/>
            </a:endParaRPr>
          </a:p>
          <a:p>
            <a:pPr marL="1115468" indent="-176025">
              <a:spcBef>
                <a:spcPts val="599"/>
              </a:spcBef>
              <a:buClr>
                <a:srgbClr val="FF0000"/>
              </a:buClr>
              <a:buChar char="–"/>
              <a:tabLst>
                <a:tab pos="1116112" algn="l"/>
              </a:tabLst>
            </a:pPr>
            <a:r>
              <a:rPr sz="1117" dirty="0">
                <a:latin typeface="Arial" panose="020B0604020202020204" pitchFamily="34" charset="0"/>
                <a:cs typeface="Arial" panose="020B0604020202020204" pitchFamily="34" charset="0"/>
              </a:rPr>
              <a:t>Interest </a:t>
            </a:r>
            <a:endParaRPr lang="en-IN" sz="1117" dirty="0">
              <a:latin typeface="Arial" panose="020B0604020202020204" pitchFamily="34" charset="0"/>
              <a:cs typeface="Arial" panose="020B0604020202020204" pitchFamily="34" charset="0"/>
            </a:endParaRPr>
          </a:p>
          <a:p>
            <a:pPr marL="1115468" indent="-176025">
              <a:spcBef>
                <a:spcPts val="599"/>
              </a:spcBef>
              <a:buClr>
                <a:srgbClr val="FF0000"/>
              </a:buClr>
              <a:buChar char="–"/>
              <a:tabLst>
                <a:tab pos="1116112" algn="l"/>
              </a:tabLst>
            </a:pPr>
            <a:r>
              <a:rPr sz="1117" dirty="0">
                <a:latin typeface="Arial" panose="020B0604020202020204" pitchFamily="34" charset="0"/>
                <a:cs typeface="Arial" panose="020B0604020202020204" pitchFamily="34" charset="0"/>
              </a:rPr>
              <a:t>Return of</a:t>
            </a:r>
            <a:r>
              <a:rPr sz="1117" spc="-81" dirty="0">
                <a:latin typeface="Arial" panose="020B0604020202020204" pitchFamily="34" charset="0"/>
                <a:cs typeface="Arial" panose="020B0604020202020204" pitchFamily="34" charset="0"/>
              </a:rPr>
              <a:t> </a:t>
            </a:r>
            <a:r>
              <a:rPr sz="1117" spc="-5" dirty="0">
                <a:latin typeface="Arial" panose="020B0604020202020204" pitchFamily="34" charset="0"/>
                <a:cs typeface="Arial" panose="020B0604020202020204" pitchFamily="34" charset="0"/>
              </a:rPr>
              <a:t>Capital</a:t>
            </a:r>
            <a:endParaRPr sz="1117" dirty="0">
              <a:latin typeface="Arial" panose="020B0604020202020204" pitchFamily="34" charset="0"/>
              <a:cs typeface="Arial" panose="020B0604020202020204" pitchFamily="34" charset="0"/>
            </a:endParaRPr>
          </a:p>
          <a:p>
            <a:pPr>
              <a:spcBef>
                <a:spcPts val="51"/>
              </a:spcBef>
            </a:pPr>
            <a:endParaRPr sz="1117" dirty="0">
              <a:latin typeface="Arial" panose="020B0604020202020204" pitchFamily="34" charset="0"/>
              <a:cs typeface="Arial" panose="020B0604020202020204" pitchFamily="34" charset="0"/>
            </a:endParaRPr>
          </a:p>
          <a:p>
            <a:pPr marL="25791"/>
            <a:r>
              <a:rPr sz="1117" b="1" spc="-5" dirty="0">
                <a:solidFill>
                  <a:srgbClr val="FFFFFF"/>
                </a:solidFill>
                <a:latin typeface="Arial" panose="020B0604020202020204" pitchFamily="34" charset="0"/>
                <a:cs typeface="Arial" panose="020B0604020202020204" pitchFamily="34" charset="0"/>
              </a:rPr>
              <a:t>InvIT</a:t>
            </a:r>
            <a:endParaRPr sz="1117" dirty="0">
              <a:latin typeface="Arial" panose="020B0604020202020204" pitchFamily="34" charset="0"/>
              <a:cs typeface="Arial" panose="020B0604020202020204" pitchFamily="34" charset="0"/>
            </a:endParaRPr>
          </a:p>
        </p:txBody>
      </p:sp>
      <p:grpSp>
        <p:nvGrpSpPr>
          <p:cNvPr id="22" name="object 22"/>
          <p:cNvGrpSpPr/>
          <p:nvPr/>
        </p:nvGrpSpPr>
        <p:grpSpPr>
          <a:xfrm>
            <a:off x="4735350" y="1580425"/>
            <a:ext cx="280475" cy="3976936"/>
            <a:chOff x="4381500" y="1447800"/>
            <a:chExt cx="276225" cy="3916679"/>
          </a:xfrm>
        </p:grpSpPr>
        <p:sp>
          <p:nvSpPr>
            <p:cNvPr id="23" name="object 23"/>
            <p:cNvSpPr/>
            <p:nvPr/>
          </p:nvSpPr>
          <p:spPr>
            <a:xfrm>
              <a:off x="4381500" y="1447799"/>
              <a:ext cx="94615" cy="3582035"/>
            </a:xfrm>
            <a:custGeom>
              <a:avLst/>
              <a:gdLst/>
              <a:ahLst/>
              <a:cxnLst/>
              <a:rect l="l" t="t" r="r" b="b"/>
              <a:pathLst>
                <a:path w="94614" h="3582035">
                  <a:moveTo>
                    <a:pt x="76200" y="1657985"/>
                  </a:moveTo>
                  <a:lnTo>
                    <a:pt x="44450" y="1657985"/>
                  </a:lnTo>
                  <a:lnTo>
                    <a:pt x="44450" y="0"/>
                  </a:lnTo>
                  <a:lnTo>
                    <a:pt x="31750" y="0"/>
                  </a:lnTo>
                  <a:lnTo>
                    <a:pt x="31750" y="1657985"/>
                  </a:lnTo>
                  <a:lnTo>
                    <a:pt x="0" y="1657985"/>
                  </a:lnTo>
                  <a:lnTo>
                    <a:pt x="38100" y="1734185"/>
                  </a:lnTo>
                  <a:lnTo>
                    <a:pt x="69850" y="1670685"/>
                  </a:lnTo>
                  <a:lnTo>
                    <a:pt x="76200" y="1657985"/>
                  </a:lnTo>
                  <a:close/>
                </a:path>
                <a:path w="94614" h="3582035">
                  <a:moveTo>
                    <a:pt x="94488" y="3505327"/>
                  </a:moveTo>
                  <a:lnTo>
                    <a:pt x="62738" y="3505327"/>
                  </a:lnTo>
                  <a:lnTo>
                    <a:pt x="62738" y="2522220"/>
                  </a:lnTo>
                  <a:lnTo>
                    <a:pt x="50038" y="2522220"/>
                  </a:lnTo>
                  <a:lnTo>
                    <a:pt x="50038" y="3505327"/>
                  </a:lnTo>
                  <a:lnTo>
                    <a:pt x="18288" y="3505327"/>
                  </a:lnTo>
                  <a:lnTo>
                    <a:pt x="56388" y="3581527"/>
                  </a:lnTo>
                  <a:lnTo>
                    <a:pt x="88138" y="3518027"/>
                  </a:lnTo>
                  <a:lnTo>
                    <a:pt x="94488" y="3505327"/>
                  </a:lnTo>
                  <a:close/>
                </a:path>
              </a:pathLst>
            </a:custGeom>
            <a:solidFill>
              <a:srgbClr val="959595"/>
            </a:solidFill>
          </p:spPr>
          <p:txBody>
            <a:bodyPr wrap="square" lIns="0" tIns="0" rIns="0" bIns="0" rtlCol="0"/>
            <a:lstStyle/>
            <a:p>
              <a:endParaRPr sz="2437">
                <a:latin typeface="Arial" panose="020B0604020202020204" pitchFamily="34" charset="0"/>
                <a:cs typeface="Arial" panose="020B0604020202020204" pitchFamily="34" charset="0"/>
              </a:endParaRPr>
            </a:p>
          </p:txBody>
        </p:sp>
        <p:sp>
          <p:nvSpPr>
            <p:cNvPr id="24" name="object 24"/>
            <p:cNvSpPr/>
            <p:nvPr/>
          </p:nvSpPr>
          <p:spPr>
            <a:xfrm>
              <a:off x="4648200" y="4994147"/>
              <a:ext cx="5080" cy="365760"/>
            </a:xfrm>
            <a:custGeom>
              <a:avLst/>
              <a:gdLst/>
              <a:ahLst/>
              <a:cxnLst/>
              <a:rect l="l" t="t" r="r" b="b"/>
              <a:pathLst>
                <a:path w="5079" h="365760">
                  <a:moveTo>
                    <a:pt x="0" y="0"/>
                  </a:moveTo>
                  <a:lnTo>
                    <a:pt x="4825" y="365759"/>
                  </a:lnTo>
                </a:path>
              </a:pathLst>
            </a:custGeom>
            <a:ln w="9144">
              <a:solidFill>
                <a:srgbClr val="959595"/>
              </a:solidFill>
            </a:ln>
          </p:spPr>
          <p:txBody>
            <a:bodyPr wrap="square" lIns="0" tIns="0" rIns="0" bIns="0" rtlCol="0"/>
            <a:lstStyle/>
            <a:p>
              <a:endParaRPr sz="2437">
                <a:latin typeface="Arial" panose="020B0604020202020204" pitchFamily="34" charset="0"/>
                <a:cs typeface="Arial" panose="020B0604020202020204" pitchFamily="34" charset="0"/>
              </a:endParaRPr>
            </a:p>
          </p:txBody>
        </p:sp>
      </p:grpSp>
      <p:sp>
        <p:nvSpPr>
          <p:cNvPr id="25" name="object 25"/>
          <p:cNvSpPr txBox="1"/>
          <p:nvPr/>
        </p:nvSpPr>
        <p:spPr>
          <a:xfrm>
            <a:off x="3311442" y="4202804"/>
            <a:ext cx="1362397" cy="683397"/>
          </a:xfrm>
          <a:prstGeom prst="rect">
            <a:avLst/>
          </a:prstGeom>
        </p:spPr>
        <p:txBody>
          <a:bodyPr vert="horz" wrap="square" lIns="0" tIns="12895" rIns="0" bIns="0" rtlCol="0">
            <a:spAutoFit/>
          </a:bodyPr>
          <a:lstStyle/>
          <a:p>
            <a:pPr marL="38687" marR="30949" algn="just">
              <a:lnSpc>
                <a:spcPct val="130000"/>
              </a:lnSpc>
              <a:spcBef>
                <a:spcPts val="102"/>
              </a:spcBef>
            </a:pPr>
            <a:r>
              <a:rPr sz="1117" spc="-5" dirty="0">
                <a:latin typeface="Arial" panose="020B0604020202020204" pitchFamily="34" charset="0"/>
                <a:cs typeface="Arial" panose="020B0604020202020204" pitchFamily="34" charset="0"/>
              </a:rPr>
              <a:t>InvIT invests into  SPVs in </a:t>
            </a:r>
            <a:r>
              <a:rPr sz="1117" dirty="0">
                <a:latin typeface="Arial" panose="020B0604020202020204" pitchFamily="34" charset="0"/>
                <a:cs typeface="Arial" panose="020B0604020202020204" pitchFamily="34" charset="0"/>
              </a:rPr>
              <a:t>the </a:t>
            </a:r>
            <a:r>
              <a:rPr sz="1117" spc="-5" dirty="0">
                <a:latin typeface="Arial" panose="020B0604020202020204" pitchFamily="34" charset="0"/>
                <a:cs typeface="Arial" panose="020B0604020202020204" pitchFamily="34" charset="0"/>
              </a:rPr>
              <a:t>form </a:t>
            </a:r>
            <a:r>
              <a:rPr sz="1117" spc="-15" dirty="0">
                <a:latin typeface="Arial" panose="020B0604020202020204" pitchFamily="34" charset="0"/>
                <a:cs typeface="Arial" panose="020B0604020202020204" pitchFamily="34" charset="0"/>
              </a:rPr>
              <a:t>of  </a:t>
            </a:r>
            <a:r>
              <a:rPr sz="1117" dirty="0">
                <a:latin typeface="Arial" panose="020B0604020202020204" pitchFamily="34" charset="0"/>
                <a:cs typeface="Arial" panose="020B0604020202020204" pitchFamily="34" charset="0"/>
              </a:rPr>
              <a:t>Equity</a:t>
            </a:r>
            <a:endParaRPr sz="1066" baseline="27777" dirty="0">
              <a:latin typeface="Arial" panose="020B0604020202020204" pitchFamily="34" charset="0"/>
              <a:cs typeface="Arial" panose="020B0604020202020204" pitchFamily="34" charset="0"/>
            </a:endParaRPr>
          </a:p>
        </p:txBody>
      </p:sp>
      <p:sp>
        <p:nvSpPr>
          <p:cNvPr id="26" name="object 26"/>
          <p:cNvSpPr txBox="1"/>
          <p:nvPr/>
        </p:nvSpPr>
        <p:spPr>
          <a:xfrm>
            <a:off x="3384558" y="1819479"/>
            <a:ext cx="745353" cy="459938"/>
          </a:xfrm>
          <a:prstGeom prst="rect">
            <a:avLst/>
          </a:prstGeom>
        </p:spPr>
        <p:txBody>
          <a:bodyPr vert="horz" wrap="square" lIns="0" tIns="12895" rIns="0" bIns="0" rtlCol="0">
            <a:spAutoFit/>
          </a:bodyPr>
          <a:lstStyle/>
          <a:p>
            <a:pPr marL="12896" marR="5158">
              <a:lnSpc>
                <a:spcPct val="130000"/>
              </a:lnSpc>
              <a:spcBef>
                <a:spcPts val="102"/>
              </a:spcBef>
            </a:pPr>
            <a:r>
              <a:rPr sz="1117" spc="-10" dirty="0">
                <a:latin typeface="Arial" panose="020B0604020202020204" pitchFamily="34" charset="0"/>
                <a:cs typeface="Arial" panose="020B0604020202020204" pitchFamily="34" charset="0"/>
              </a:rPr>
              <a:t>U</a:t>
            </a:r>
            <a:r>
              <a:rPr sz="1117" spc="5" dirty="0">
                <a:latin typeface="Arial" panose="020B0604020202020204" pitchFamily="34" charset="0"/>
                <a:cs typeface="Arial" panose="020B0604020202020204" pitchFamily="34" charset="0"/>
              </a:rPr>
              <a:t>n</a:t>
            </a:r>
            <a:r>
              <a:rPr sz="1117" spc="-10" dirty="0">
                <a:latin typeface="Arial" panose="020B0604020202020204" pitchFamily="34" charset="0"/>
                <a:cs typeface="Arial" panose="020B0604020202020204" pitchFamily="34" charset="0"/>
              </a:rPr>
              <a:t>i</a:t>
            </a:r>
            <a:r>
              <a:rPr sz="1117" dirty="0">
                <a:latin typeface="Arial" panose="020B0604020202020204" pitchFamily="34" charset="0"/>
                <a:cs typeface="Arial" panose="020B0604020202020204" pitchFamily="34" charset="0"/>
              </a:rPr>
              <a:t>th</a:t>
            </a:r>
            <a:r>
              <a:rPr sz="1117" spc="-5" dirty="0">
                <a:latin typeface="Arial" panose="020B0604020202020204" pitchFamily="34" charset="0"/>
                <a:cs typeface="Arial" panose="020B0604020202020204" pitchFamily="34" charset="0"/>
              </a:rPr>
              <a:t>o</a:t>
            </a:r>
            <a:r>
              <a:rPr sz="1117" spc="-10" dirty="0">
                <a:latin typeface="Arial" panose="020B0604020202020204" pitchFamily="34" charset="0"/>
                <a:cs typeface="Arial" panose="020B0604020202020204" pitchFamily="34" charset="0"/>
              </a:rPr>
              <a:t>l</a:t>
            </a:r>
            <a:r>
              <a:rPr sz="1117" dirty="0">
                <a:latin typeface="Arial" panose="020B0604020202020204" pitchFamily="34" charset="0"/>
                <a:cs typeface="Arial" panose="020B0604020202020204" pitchFamily="34" charset="0"/>
              </a:rPr>
              <a:t>d</a:t>
            </a:r>
            <a:r>
              <a:rPr sz="1117" spc="-5" dirty="0">
                <a:latin typeface="Arial" panose="020B0604020202020204" pitchFamily="34" charset="0"/>
                <a:cs typeface="Arial" panose="020B0604020202020204" pitchFamily="34" charset="0"/>
              </a:rPr>
              <a:t>e</a:t>
            </a:r>
            <a:r>
              <a:rPr sz="1117" dirty="0">
                <a:latin typeface="Arial" panose="020B0604020202020204" pitchFamily="34" charset="0"/>
                <a:cs typeface="Arial" panose="020B0604020202020204" pitchFamily="34" charset="0"/>
              </a:rPr>
              <a:t>rs  </a:t>
            </a:r>
            <a:r>
              <a:rPr sz="1117" spc="-5" dirty="0">
                <a:latin typeface="Arial" panose="020B0604020202020204" pitchFamily="34" charset="0"/>
                <a:cs typeface="Arial" panose="020B0604020202020204" pitchFamily="34" charset="0"/>
              </a:rPr>
              <a:t>investment</a:t>
            </a:r>
            <a:endParaRPr sz="1117">
              <a:latin typeface="Arial" panose="020B0604020202020204" pitchFamily="34" charset="0"/>
              <a:cs typeface="Arial" panose="020B0604020202020204" pitchFamily="34" charset="0"/>
            </a:endParaRPr>
          </a:p>
        </p:txBody>
      </p:sp>
      <p:sp>
        <p:nvSpPr>
          <p:cNvPr id="27" name="object 27"/>
          <p:cNvSpPr txBox="1"/>
          <p:nvPr/>
        </p:nvSpPr>
        <p:spPr>
          <a:xfrm>
            <a:off x="4320764" y="1819480"/>
            <a:ext cx="374611" cy="468747"/>
          </a:xfrm>
          <a:prstGeom prst="rect">
            <a:avLst/>
          </a:prstGeom>
        </p:spPr>
        <p:txBody>
          <a:bodyPr vert="horz" wrap="square" lIns="0" tIns="12895" rIns="0" bIns="0" rtlCol="0">
            <a:spAutoFit/>
          </a:bodyPr>
          <a:lstStyle/>
          <a:p>
            <a:pPr marL="133469" marR="5158" indent="-121218">
              <a:lnSpc>
                <a:spcPct val="130000"/>
              </a:lnSpc>
              <a:spcBef>
                <a:spcPts val="102"/>
              </a:spcBef>
            </a:pPr>
            <a:r>
              <a:rPr sz="1117" dirty="0">
                <a:latin typeface="Arial" panose="020B0604020202020204" pitchFamily="34" charset="0"/>
                <a:cs typeface="Arial" panose="020B0604020202020204" pitchFamily="34" charset="0"/>
              </a:rPr>
              <a:t>m</a:t>
            </a:r>
            <a:r>
              <a:rPr sz="1117" spc="-15" dirty="0">
                <a:latin typeface="Arial" panose="020B0604020202020204" pitchFamily="34" charset="0"/>
                <a:cs typeface="Arial" panose="020B0604020202020204" pitchFamily="34" charset="0"/>
              </a:rPr>
              <a:t>a</a:t>
            </a:r>
            <a:r>
              <a:rPr sz="1117" spc="10" dirty="0">
                <a:latin typeface="Arial" panose="020B0604020202020204" pitchFamily="34" charset="0"/>
                <a:cs typeface="Arial" panose="020B0604020202020204" pitchFamily="34" charset="0"/>
              </a:rPr>
              <a:t>k</a:t>
            </a:r>
            <a:r>
              <a:rPr sz="1117" dirty="0">
                <a:latin typeface="Arial" panose="020B0604020202020204" pitchFamily="34" charset="0"/>
                <a:cs typeface="Arial" panose="020B0604020202020204" pitchFamily="34" charset="0"/>
              </a:rPr>
              <a:t>e  </a:t>
            </a:r>
            <a:r>
              <a:rPr sz="1117" spc="-10" dirty="0">
                <a:latin typeface="Arial" panose="020B0604020202020204" pitchFamily="34" charset="0"/>
                <a:cs typeface="Arial" panose="020B0604020202020204" pitchFamily="34" charset="0"/>
              </a:rPr>
              <a:t>i</a:t>
            </a:r>
            <a:r>
              <a:rPr sz="1117" spc="-15" dirty="0">
                <a:latin typeface="Arial" panose="020B0604020202020204" pitchFamily="34" charset="0"/>
                <a:cs typeface="Arial" panose="020B0604020202020204" pitchFamily="34" charset="0"/>
              </a:rPr>
              <a:t>n</a:t>
            </a:r>
            <a:r>
              <a:rPr sz="1117" dirty="0">
                <a:latin typeface="Arial" panose="020B0604020202020204" pitchFamily="34" charset="0"/>
                <a:cs typeface="Arial" panose="020B0604020202020204" pitchFamily="34" charset="0"/>
              </a:rPr>
              <a:t>to</a:t>
            </a:r>
            <a:endParaRPr sz="1117">
              <a:latin typeface="Arial" panose="020B0604020202020204" pitchFamily="34" charset="0"/>
              <a:cs typeface="Arial" panose="020B0604020202020204" pitchFamily="34" charset="0"/>
            </a:endParaRPr>
          </a:p>
        </p:txBody>
      </p:sp>
      <p:sp>
        <p:nvSpPr>
          <p:cNvPr id="28" name="object 28"/>
          <p:cNvSpPr txBox="1"/>
          <p:nvPr/>
        </p:nvSpPr>
        <p:spPr>
          <a:xfrm>
            <a:off x="3384558" y="2262049"/>
            <a:ext cx="1307592" cy="468747"/>
          </a:xfrm>
          <a:prstGeom prst="rect">
            <a:avLst/>
          </a:prstGeom>
        </p:spPr>
        <p:txBody>
          <a:bodyPr vert="horz" wrap="square" lIns="0" tIns="12895" rIns="0" bIns="0" rtlCol="0">
            <a:spAutoFit/>
          </a:bodyPr>
          <a:lstStyle/>
          <a:p>
            <a:pPr marL="12896" marR="5158">
              <a:lnSpc>
                <a:spcPct val="130000"/>
              </a:lnSpc>
              <a:spcBef>
                <a:spcPts val="102"/>
              </a:spcBef>
            </a:pPr>
            <a:r>
              <a:rPr sz="1117" spc="-5" dirty="0">
                <a:latin typeface="Arial" panose="020B0604020202020204" pitchFamily="34" charset="0"/>
                <a:cs typeface="Arial" panose="020B0604020202020204" pitchFamily="34" charset="0"/>
              </a:rPr>
              <a:t>InvIT by subscribing  </a:t>
            </a:r>
            <a:r>
              <a:rPr sz="1117" dirty="0">
                <a:latin typeface="Arial" panose="020B0604020202020204" pitchFamily="34" charset="0"/>
                <a:cs typeface="Arial" panose="020B0604020202020204" pitchFamily="34" charset="0"/>
              </a:rPr>
              <a:t>to </a:t>
            </a:r>
            <a:r>
              <a:rPr sz="1117" spc="-5" dirty="0">
                <a:latin typeface="Arial" panose="020B0604020202020204" pitchFamily="34" charset="0"/>
                <a:cs typeface="Arial" panose="020B0604020202020204" pitchFamily="34" charset="0"/>
              </a:rPr>
              <a:t>its</a:t>
            </a:r>
            <a:r>
              <a:rPr sz="1117" spc="-36" dirty="0">
                <a:latin typeface="Arial" panose="020B0604020202020204" pitchFamily="34" charset="0"/>
                <a:cs typeface="Arial" panose="020B0604020202020204" pitchFamily="34" charset="0"/>
              </a:rPr>
              <a:t> </a:t>
            </a:r>
            <a:r>
              <a:rPr sz="1117" spc="-5" dirty="0">
                <a:latin typeface="Arial" panose="020B0604020202020204" pitchFamily="34" charset="0"/>
                <a:cs typeface="Arial" panose="020B0604020202020204" pitchFamily="34" charset="0"/>
              </a:rPr>
              <a:t>units</a:t>
            </a:r>
            <a:endParaRPr sz="1117" dirty="0">
              <a:latin typeface="Arial" panose="020B0604020202020204" pitchFamily="34" charset="0"/>
              <a:cs typeface="Arial" panose="020B0604020202020204" pitchFamily="34" charset="0"/>
            </a:endParaRPr>
          </a:p>
        </p:txBody>
      </p:sp>
      <p:sp>
        <p:nvSpPr>
          <p:cNvPr id="29" name="Isosceles Triangle 28"/>
          <p:cNvSpPr/>
          <p:nvPr/>
        </p:nvSpPr>
        <p:spPr bwMode="auto">
          <a:xfrm>
            <a:off x="4215473" y="3094536"/>
            <a:ext cx="1581360" cy="1009968"/>
          </a:xfrm>
          <a:prstGeom prst="triangle">
            <a:avLst/>
          </a:prstGeom>
          <a:solidFill>
            <a:schemeClr val="accent1"/>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IN" sz="800" b="0" i="0" u="none" strike="noStrike" cap="none" normalizeH="0" baseline="0" dirty="0">
              <a:ln>
                <a:noFill/>
              </a:ln>
              <a:effectLst/>
              <a:latin typeface="Arial" panose="020B0604020202020204" pitchFamily="34" charset="0"/>
              <a:cs typeface="Arial" pitchFamily="34" charset="0"/>
            </a:endParaRPr>
          </a:p>
        </p:txBody>
      </p:sp>
      <p:sp>
        <p:nvSpPr>
          <p:cNvPr id="30" name="TextBox 29"/>
          <p:cNvSpPr txBox="1"/>
          <p:nvPr/>
        </p:nvSpPr>
        <p:spPr>
          <a:xfrm>
            <a:off x="4708091" y="3589653"/>
            <a:ext cx="1169080" cy="307777"/>
          </a:xfrm>
          <a:prstGeom prst="rect">
            <a:avLst/>
          </a:prstGeom>
          <a:noFill/>
        </p:spPr>
        <p:txBody>
          <a:bodyPr wrap="square" lIns="45720" rIns="45720" rtlCol="0">
            <a:spAutoFit/>
          </a:bodyPr>
          <a:lstStyle/>
          <a:p>
            <a:r>
              <a:rPr lang="en-IN" sz="1400" b="1" dirty="0" err="1">
                <a:solidFill>
                  <a:schemeClr val="bg1"/>
                </a:solidFill>
                <a:latin typeface="Arial" panose="020B0604020202020204" pitchFamily="34" charset="0"/>
                <a:cs typeface="Arial" pitchFamily="34" charset="0"/>
              </a:rPr>
              <a:t>InvIT</a:t>
            </a:r>
            <a:endParaRPr lang="en-IN" sz="800" b="1" dirty="0">
              <a:solidFill>
                <a:schemeClr val="bg1"/>
              </a:solidFill>
              <a:latin typeface="Arial" pitchFamily="34" charset="0"/>
              <a:cs typeface="Arial" pitchFamily="34" charset="0"/>
            </a:endParaRPr>
          </a:p>
        </p:txBody>
      </p:sp>
      <p:pic>
        <p:nvPicPr>
          <p:cNvPr id="31" name="Picture 3"/>
          <p:cNvPicPr/>
          <p:nvPr/>
        </p:nvPicPr>
        <p:blipFill>
          <a:blip r:embed="rId4"/>
          <a:stretch/>
        </p:blipFill>
        <p:spPr>
          <a:xfrm>
            <a:off x="0" y="27180"/>
            <a:ext cx="1029600" cy="803880"/>
          </a:xfrm>
          <a:prstGeom prst="rect">
            <a:avLst/>
          </a:prstGeom>
          <a:ln>
            <a:noFill/>
          </a:ln>
        </p:spPr>
      </p:pic>
    </p:spTree>
    <p:extLst>
      <p:ext uri="{BB962C8B-B14F-4D97-AF65-F5344CB8AC3E}">
        <p14:creationId xmlns:p14="http://schemas.microsoft.com/office/powerpoint/2010/main" val="77380198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rPr>
              <a:t>Where can an </a:t>
            </a:r>
            <a:r>
              <a:rPr lang="en-IN" sz="2800" b="1" spc="-1" dirty="0" err="1" smtClean="0">
                <a:solidFill>
                  <a:srgbClr val="000000"/>
                </a:solidFill>
                <a:latin typeface="Arial"/>
              </a:rPr>
              <a:t>InvIT</a:t>
            </a:r>
            <a:r>
              <a:rPr lang="en-IN" sz="2800" b="1" spc="-1" dirty="0" smtClean="0">
                <a:solidFill>
                  <a:srgbClr val="000000"/>
                </a:solidFill>
                <a:latin typeface="Arial"/>
              </a:rPr>
              <a:t> invest its funds ?</a:t>
            </a:r>
            <a:endParaRPr lang="en-IN" sz="2800" b="0" strike="noStrike" spc="-1" dirty="0">
              <a:latin typeface="Arial"/>
            </a:endParaRPr>
          </a:p>
        </p:txBody>
      </p:sp>
      <p:sp>
        <p:nvSpPr>
          <p:cNvPr id="170" name="CustomShape 2"/>
          <p:cNvSpPr/>
          <p:nvPr/>
        </p:nvSpPr>
        <p:spPr>
          <a:xfrm>
            <a:off x="356040" y="983250"/>
            <a:ext cx="9281880" cy="527625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rPr>
              <a:t>At </a:t>
            </a:r>
            <a:r>
              <a:rPr lang="en-US" sz="2000" spc="-1" dirty="0">
                <a:solidFill>
                  <a:srgbClr val="000000"/>
                </a:solidFill>
              </a:rPr>
              <a:t>least 80% of the value of a public </a:t>
            </a:r>
            <a:r>
              <a:rPr lang="en-US" sz="2000" spc="-1" dirty="0" err="1">
                <a:solidFill>
                  <a:srgbClr val="000000"/>
                </a:solidFill>
              </a:rPr>
              <a:t>InvIT</a:t>
            </a:r>
            <a:r>
              <a:rPr lang="en-US" sz="2000" spc="-1" dirty="0">
                <a:solidFill>
                  <a:srgbClr val="000000"/>
                </a:solidFill>
              </a:rPr>
              <a:t> to be invested in ‘</a:t>
            </a:r>
            <a:r>
              <a:rPr lang="en-US" sz="2000" b="1" u="sng" spc="-1" dirty="0">
                <a:solidFill>
                  <a:srgbClr val="000000"/>
                </a:solidFill>
              </a:rPr>
              <a:t>completed and </a:t>
            </a:r>
            <a:r>
              <a:rPr lang="en-US" sz="2000" b="1" u="sng" spc="-1" dirty="0" smtClean="0">
                <a:solidFill>
                  <a:srgbClr val="000000"/>
                </a:solidFill>
              </a:rPr>
              <a:t>revenue-generating</a:t>
            </a:r>
            <a:r>
              <a:rPr lang="en-US" sz="2000" spc="-1" dirty="0" smtClean="0">
                <a:solidFill>
                  <a:srgbClr val="000000"/>
                </a:solidFill>
              </a:rPr>
              <a:t>’ infrastructure </a:t>
            </a:r>
            <a:r>
              <a:rPr lang="en-US" sz="2000" spc="-1" dirty="0" smtClean="0">
                <a:solidFill>
                  <a:srgbClr val="000000"/>
                </a:solidFill>
              </a:rPr>
              <a:t>projects. </a:t>
            </a:r>
            <a:endParaRPr lang="en-US" sz="20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r>
              <a:rPr lang="en-US" sz="2000" spc="-1" dirty="0">
                <a:solidFill>
                  <a:srgbClr val="000000"/>
                </a:solidFill>
              </a:rPr>
              <a:t>A maximum of 20% of the total value of </a:t>
            </a:r>
            <a:r>
              <a:rPr lang="en-US" sz="2000" spc="-1" dirty="0" err="1">
                <a:solidFill>
                  <a:srgbClr val="000000"/>
                </a:solidFill>
              </a:rPr>
              <a:t>InvITs</a:t>
            </a:r>
            <a:r>
              <a:rPr lang="en-US" sz="2000" spc="-1" dirty="0">
                <a:solidFill>
                  <a:srgbClr val="000000"/>
                </a:solidFill>
              </a:rPr>
              <a:t> can be from:</a:t>
            </a:r>
          </a:p>
          <a:p>
            <a:pPr marL="800820" lvl="1" indent="-342900">
              <a:spcBef>
                <a:spcPts val="1400"/>
              </a:spcBef>
              <a:buClr>
                <a:srgbClr val="000000"/>
              </a:buClr>
              <a:buFont typeface="Arial" panose="020B0604020202020204" pitchFamily="34" charset="0"/>
              <a:buChar char="•"/>
            </a:pPr>
            <a:r>
              <a:rPr lang="en-US" sz="2000" spc="-1" dirty="0">
                <a:solidFill>
                  <a:srgbClr val="000000"/>
                </a:solidFill>
              </a:rPr>
              <a:t>Under construction infrastructure projects </a:t>
            </a:r>
          </a:p>
          <a:p>
            <a:pPr marL="800820" lvl="1" indent="-342900">
              <a:spcBef>
                <a:spcPts val="1400"/>
              </a:spcBef>
              <a:buClr>
                <a:srgbClr val="000000"/>
              </a:buClr>
              <a:buFont typeface="Arial" panose="020B0604020202020204" pitchFamily="34" charset="0"/>
              <a:buChar char="•"/>
            </a:pPr>
            <a:r>
              <a:rPr lang="en-US" sz="2000" spc="-1" dirty="0" smtClean="0">
                <a:solidFill>
                  <a:srgbClr val="000000"/>
                </a:solidFill>
              </a:rPr>
              <a:t>Listed </a:t>
            </a:r>
            <a:r>
              <a:rPr lang="en-US" sz="2000" spc="-1" dirty="0">
                <a:solidFill>
                  <a:srgbClr val="000000"/>
                </a:solidFill>
              </a:rPr>
              <a:t>or unlisted debt of the companies in the infrastructure sector (other than debt of Hold Co/SPV)</a:t>
            </a:r>
          </a:p>
          <a:p>
            <a:pPr marL="800820" lvl="1" indent="-342900">
              <a:spcBef>
                <a:spcPts val="1400"/>
              </a:spcBef>
              <a:buClr>
                <a:srgbClr val="000000"/>
              </a:buClr>
              <a:buFont typeface="Arial" panose="020B0604020202020204" pitchFamily="34" charset="0"/>
              <a:buChar char="•"/>
            </a:pPr>
            <a:r>
              <a:rPr lang="en-US" sz="2000" spc="-1" dirty="0">
                <a:solidFill>
                  <a:srgbClr val="000000"/>
                </a:solidFill>
              </a:rPr>
              <a:t>Equity of listed companies in India generating at least 80% of their income from the infrastructure sector </a:t>
            </a:r>
          </a:p>
          <a:p>
            <a:pPr marL="800820" lvl="1" indent="-342900">
              <a:spcBef>
                <a:spcPts val="1400"/>
              </a:spcBef>
              <a:buClr>
                <a:srgbClr val="000000"/>
              </a:buClr>
              <a:buFont typeface="Arial" panose="020B0604020202020204" pitchFamily="34" charset="0"/>
              <a:buChar char="•"/>
            </a:pPr>
            <a:r>
              <a:rPr lang="en-US" sz="2000" spc="-1" dirty="0">
                <a:solidFill>
                  <a:srgbClr val="000000"/>
                </a:solidFill>
              </a:rPr>
              <a:t>Government securities, money market instruments, liquid mutual funds or cash equivalents </a:t>
            </a:r>
          </a:p>
          <a:p>
            <a:pPr marL="343620" indent="-342900">
              <a:lnSpc>
                <a:spcPct val="100000"/>
              </a:lnSpc>
              <a:spcBef>
                <a:spcPts val="1400"/>
              </a:spcBef>
              <a:buClr>
                <a:srgbClr val="000000"/>
              </a:buClr>
              <a:buFont typeface="Wingdings" panose="05000000000000000000" pitchFamily="2" charset="2"/>
              <a:buChar char="Ø"/>
            </a:pPr>
            <a:r>
              <a:rPr lang="en-US" sz="2000" spc="-1" dirty="0" smtClean="0">
                <a:solidFill>
                  <a:srgbClr val="000000"/>
                </a:solidFill>
              </a:rPr>
              <a:t>Privately placed </a:t>
            </a:r>
            <a:r>
              <a:rPr lang="en-US" sz="2000" spc="-1" dirty="0" err="1" smtClean="0">
                <a:solidFill>
                  <a:srgbClr val="000000"/>
                </a:solidFill>
              </a:rPr>
              <a:t>InvIT</a:t>
            </a:r>
            <a:r>
              <a:rPr lang="en-US" sz="2000" spc="-1" dirty="0" smtClean="0">
                <a:solidFill>
                  <a:srgbClr val="000000"/>
                </a:solidFill>
              </a:rPr>
              <a:t> can have any mix of under construction and completed infrastructure projects.</a:t>
            </a:r>
            <a:endParaRPr lang="en-US" sz="2200" spc="-1" dirty="0" smtClean="0">
              <a:solidFill>
                <a:srgbClr val="000000"/>
              </a:solidFill>
            </a:endParaRPr>
          </a:p>
          <a:p>
            <a:pPr marL="343080" indent="-342360">
              <a:lnSpc>
                <a:spcPct val="100000"/>
              </a:lnSpc>
              <a:spcBef>
                <a:spcPts val="1400"/>
              </a:spcBef>
              <a:buClr>
                <a:srgbClr val="000000"/>
              </a:buClr>
              <a:buFont typeface="Wingdings" charset="2"/>
              <a:buChar char=""/>
            </a:pPr>
            <a:endParaRPr lang="en-IN" sz="2200" spc="-1" dirty="0"/>
          </a:p>
          <a:p>
            <a:pPr marL="343080" indent="-342360">
              <a:lnSpc>
                <a:spcPct val="100000"/>
              </a:lnSpc>
              <a:spcBef>
                <a:spcPts val="1400"/>
              </a:spcBef>
              <a:buClr>
                <a:srgbClr val="000000"/>
              </a:buClr>
              <a:buFont typeface="Wingdings" charset="2"/>
              <a:buChar char=""/>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r>
              <a:rPr lang="en-IN" sz="2200" b="0" strike="noStrike" spc="-1" dirty="0">
                <a:solidFill>
                  <a:srgbClr val="000000"/>
                </a:solidFill>
                <a:latin typeface="Arial"/>
                <a:ea typeface="Arial"/>
              </a:rPr>
              <a:t>  </a:t>
            </a:r>
            <a:endParaRPr lang="en-IN" sz="2200" b="0" strike="noStrike" spc="-1" dirty="0">
              <a:latin typeface="Arial"/>
            </a:endParaRPr>
          </a:p>
          <a:p>
            <a:pPr marL="343080" indent="-342360">
              <a:lnSpc>
                <a:spcPct val="93000"/>
              </a:lnSpc>
              <a:spcBef>
                <a:spcPts val="1400"/>
              </a:spcBef>
            </a:pPr>
            <a:r>
              <a:rPr lang="en-IN" sz="2200" b="1" strike="noStrike" spc="-1" dirty="0">
                <a:solidFill>
                  <a:srgbClr val="000000"/>
                </a:solidFill>
                <a:latin typeface="Arial"/>
                <a:ea typeface="Calibri"/>
              </a:rPr>
              <a:t> </a:t>
            </a: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22</a:t>
            </a:r>
            <a:endParaRPr lang="en-IN" sz="1000" b="0"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46470427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rPr>
              <a:t>Rights of </a:t>
            </a:r>
            <a:r>
              <a:rPr lang="en-IN" sz="2800" b="1" spc="-1" dirty="0" smtClean="0">
                <a:solidFill>
                  <a:srgbClr val="000000"/>
                </a:solidFill>
              </a:rPr>
              <a:t>unit holders </a:t>
            </a:r>
            <a:r>
              <a:rPr lang="en-IN" sz="2800" b="1" spc="-1" dirty="0" smtClean="0">
                <a:solidFill>
                  <a:srgbClr val="000000"/>
                </a:solidFill>
              </a:rPr>
              <a:t>in </a:t>
            </a:r>
            <a:r>
              <a:rPr lang="en-IN" sz="2800" b="1" spc="-1" dirty="0" err="1" smtClean="0">
                <a:solidFill>
                  <a:srgbClr val="000000"/>
                </a:solidFill>
              </a:rPr>
              <a:t>InvITs</a:t>
            </a:r>
            <a:endParaRPr lang="en-IN" sz="2800" b="0" strike="noStrike" spc="-1" dirty="0">
              <a:latin typeface="Arial"/>
            </a:endParaRPr>
          </a:p>
        </p:txBody>
      </p:sp>
      <p:sp>
        <p:nvSpPr>
          <p:cNvPr id="170" name="CustomShape 2"/>
          <p:cNvSpPr/>
          <p:nvPr/>
        </p:nvSpPr>
        <p:spPr>
          <a:xfrm>
            <a:off x="356040" y="983250"/>
            <a:ext cx="9281880" cy="527625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620" indent="-342900">
              <a:lnSpc>
                <a:spcPct val="100000"/>
              </a:lnSpc>
              <a:spcBef>
                <a:spcPts val="1400"/>
              </a:spcBef>
              <a:buClr>
                <a:srgbClr val="000000"/>
              </a:buClr>
              <a:buFont typeface="Wingdings" panose="05000000000000000000" pitchFamily="2" charset="2"/>
              <a:buChar char="Ø"/>
            </a:pPr>
            <a:r>
              <a:rPr lang="en-US" sz="2200" spc="-1" dirty="0" smtClean="0">
                <a:solidFill>
                  <a:srgbClr val="000000"/>
                </a:solidFill>
              </a:rPr>
              <a:t>Right </a:t>
            </a:r>
            <a:r>
              <a:rPr lang="en-US" sz="2200" spc="-1" dirty="0">
                <a:solidFill>
                  <a:srgbClr val="000000"/>
                </a:solidFill>
              </a:rPr>
              <a:t>to receive returns through cash distributions made by the trust  </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Rights to vote on matters pertaining to acquisition of new assets or borrowing </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 to vote on related party matters </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 to vote on matters such as appointment or change of the Investment Manager</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 to vote on induction of a Sponsor, with the opportunity to exit for dissenting voters</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 to vote on exit of Sponsor</a:t>
            </a:r>
          </a:p>
          <a:p>
            <a:pPr marL="343620" indent="-342900">
              <a:lnSpc>
                <a:spcPct val="100000"/>
              </a:lnSpc>
              <a:spcBef>
                <a:spcPts val="1400"/>
              </a:spcBef>
              <a:buClr>
                <a:srgbClr val="000000"/>
              </a:buClr>
              <a:buFont typeface="Wingdings" panose="05000000000000000000" pitchFamily="2" charset="2"/>
              <a:buChar char="Ø"/>
            </a:pPr>
            <a:r>
              <a:rPr lang="en-US" sz="2200" spc="-1" dirty="0">
                <a:solidFill>
                  <a:srgbClr val="000000"/>
                </a:solidFill>
              </a:rPr>
              <a:t>Right to receive periodic disclosures like annual report, valuation report, quarterly/ semi-annual financials </a:t>
            </a:r>
            <a:r>
              <a:rPr lang="en-US" sz="2200" spc="-1" dirty="0" err="1">
                <a:solidFill>
                  <a:srgbClr val="000000"/>
                </a:solidFill>
              </a:rPr>
              <a:t>etc</a:t>
            </a:r>
            <a:endParaRPr lang="en-US" sz="2200" spc="-1" dirty="0">
              <a:solidFill>
                <a:srgbClr val="000000"/>
              </a:solidFill>
            </a:endParaRPr>
          </a:p>
          <a:p>
            <a:pPr marL="343620" indent="-342900">
              <a:lnSpc>
                <a:spcPct val="100000"/>
              </a:lnSpc>
              <a:spcBef>
                <a:spcPts val="1400"/>
              </a:spcBef>
              <a:buClr>
                <a:srgbClr val="000000"/>
              </a:buClr>
              <a:buFont typeface="Wingdings" panose="05000000000000000000" pitchFamily="2" charset="2"/>
              <a:buChar char="Ø"/>
            </a:pPr>
            <a:endParaRPr lang="en-US" sz="2200" spc="-1" dirty="0" smtClean="0">
              <a:solidFill>
                <a:srgbClr val="000000"/>
              </a:solidFill>
            </a:endParaRPr>
          </a:p>
          <a:p>
            <a:pPr marL="343080" indent="-342360">
              <a:lnSpc>
                <a:spcPct val="100000"/>
              </a:lnSpc>
              <a:spcBef>
                <a:spcPts val="1400"/>
              </a:spcBef>
              <a:buClr>
                <a:srgbClr val="000000"/>
              </a:buClr>
              <a:buFont typeface="Wingdings" charset="2"/>
              <a:buChar char=""/>
            </a:pPr>
            <a:endParaRPr lang="en-IN" sz="2200" spc="-1" dirty="0"/>
          </a:p>
          <a:p>
            <a:pPr marL="343080" indent="-342360">
              <a:lnSpc>
                <a:spcPct val="100000"/>
              </a:lnSpc>
              <a:spcBef>
                <a:spcPts val="1400"/>
              </a:spcBef>
              <a:buClr>
                <a:srgbClr val="000000"/>
              </a:buClr>
              <a:buFont typeface="Wingdings" charset="2"/>
              <a:buChar char=""/>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endParaRPr lang="en-IN" sz="2200" b="0" strike="noStrike" spc="-1" dirty="0">
              <a:latin typeface="Arial"/>
            </a:endParaRPr>
          </a:p>
          <a:p>
            <a:pPr marL="343080" indent="-342360">
              <a:lnSpc>
                <a:spcPct val="93000"/>
              </a:lnSpc>
              <a:spcBef>
                <a:spcPts val="1400"/>
              </a:spcBef>
            </a:pPr>
            <a:r>
              <a:rPr lang="en-IN" sz="2200" b="0" strike="noStrike" spc="-1" dirty="0">
                <a:solidFill>
                  <a:srgbClr val="000000"/>
                </a:solidFill>
                <a:latin typeface="Arial"/>
                <a:ea typeface="Arial"/>
              </a:rPr>
              <a:t>  </a:t>
            </a:r>
            <a:endParaRPr lang="en-IN" sz="2200" b="0" strike="noStrike" spc="-1" dirty="0">
              <a:latin typeface="Arial"/>
            </a:endParaRPr>
          </a:p>
          <a:p>
            <a:pPr marL="343080" indent="-342360">
              <a:lnSpc>
                <a:spcPct val="93000"/>
              </a:lnSpc>
              <a:spcBef>
                <a:spcPts val="1400"/>
              </a:spcBef>
            </a:pPr>
            <a:r>
              <a:rPr lang="en-IN" sz="2200" b="1" strike="noStrike" spc="-1" dirty="0">
                <a:solidFill>
                  <a:srgbClr val="000000"/>
                </a:solidFill>
                <a:latin typeface="Arial"/>
                <a:ea typeface="Calibri"/>
              </a:rPr>
              <a:t> </a:t>
            </a:r>
            <a:endParaRPr lang="en-IN" sz="22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23</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89089913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230040" y="2716484"/>
            <a:ext cx="9867960" cy="820440"/>
          </a:xfrm>
          <a:prstGeom prst="rect">
            <a:avLst/>
          </a:prstGeom>
          <a:noFill/>
          <a:ln w="12600">
            <a:noFill/>
          </a:ln>
        </p:spPr>
        <p:style>
          <a:lnRef idx="0">
            <a:scrgbClr r="0" g="0" b="0"/>
          </a:lnRef>
          <a:fillRef idx="0">
            <a:scrgbClr r="0" g="0" b="0"/>
          </a:fillRef>
          <a:effectRef idx="0">
            <a:scrgbClr r="0" g="0" b="0"/>
          </a:effectRef>
          <a:fontRef idx="minor"/>
        </p:style>
        <p:txBody>
          <a:bodyPr lIns="45000" tIns="45000" rIns="45000" bIns="45000" anchor="b"/>
          <a:lstStyle/>
          <a:p>
            <a:pPr algn="ctr">
              <a:lnSpc>
                <a:spcPct val="100000"/>
              </a:lnSpc>
            </a:pPr>
            <a:r>
              <a:rPr lang="en-IN" sz="4800" b="1" strike="noStrike" spc="-1" dirty="0">
                <a:solidFill>
                  <a:srgbClr val="000000"/>
                </a:solidFill>
                <a:latin typeface="Arial"/>
                <a:ea typeface="Arial"/>
              </a:rPr>
              <a:t>Thank You</a:t>
            </a:r>
            <a:endParaRPr lang="en-IN" sz="4800" b="0" strike="noStrike" spc="-1" dirty="0">
              <a:latin typeface="Arial"/>
            </a:endParaRPr>
          </a:p>
        </p:txBody>
      </p:sp>
      <p:sp>
        <p:nvSpPr>
          <p:cNvPr id="4"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trike="noStrike" spc="-1" dirty="0" smtClean="0">
                <a:solidFill>
                  <a:schemeClr val="bg1"/>
                </a:solidFill>
                <a:latin typeface="Arial"/>
              </a:rPr>
              <a:t>24</a:t>
            </a:r>
            <a:endParaRPr lang="en-IN" sz="1000" b="1" strike="noStrike" spc="-1" dirty="0">
              <a:solidFill>
                <a:schemeClr val="bg1"/>
              </a:solidFill>
              <a:latin typeface="Arial"/>
            </a:endParaRPr>
          </a:p>
        </p:txBody>
      </p:sp>
      <p:pic>
        <p:nvPicPr>
          <p:cNvPr id="6"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28964641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2"/>
          <p:cNvSpPr/>
          <p:nvPr/>
        </p:nvSpPr>
        <p:spPr>
          <a:xfrm>
            <a:off x="1083366" y="3070466"/>
            <a:ext cx="8158429" cy="1203359"/>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720">
              <a:lnSpc>
                <a:spcPct val="100000"/>
              </a:lnSpc>
              <a:spcBef>
                <a:spcPts val="1400"/>
              </a:spcBef>
              <a:buClr>
                <a:srgbClr val="000000"/>
              </a:buClr>
            </a:pPr>
            <a:r>
              <a:rPr lang="en-IN" sz="3600" b="1" spc="-1" dirty="0" smtClean="0">
                <a:solidFill>
                  <a:srgbClr val="000000"/>
                </a:solidFill>
              </a:rPr>
              <a:t>Real Estate Investment Trust (</a:t>
            </a:r>
            <a:r>
              <a:rPr lang="en-IN" sz="3600" b="1" spc="-1" dirty="0" smtClean="0">
                <a:solidFill>
                  <a:srgbClr val="000000"/>
                </a:solidFill>
                <a:latin typeface="Arial"/>
              </a:rPr>
              <a:t>REITs)</a:t>
            </a:r>
          </a:p>
          <a:p>
            <a:pPr marL="343080" indent="-342360">
              <a:lnSpc>
                <a:spcPct val="100000"/>
              </a:lnSpc>
              <a:spcBef>
                <a:spcPts val="1400"/>
              </a:spcBef>
              <a:buClr>
                <a:srgbClr val="000000"/>
              </a:buClr>
              <a:buFont typeface="Wingdings" charset="2"/>
              <a:buChar char=""/>
            </a:pPr>
            <a:endParaRPr lang="en-IN" sz="3600" b="1" spc="-1" dirty="0"/>
          </a:p>
          <a:p>
            <a:pPr marL="343080" indent="-342360">
              <a:lnSpc>
                <a:spcPct val="100000"/>
              </a:lnSpc>
              <a:spcBef>
                <a:spcPts val="1400"/>
              </a:spcBef>
              <a:buClr>
                <a:srgbClr val="000000"/>
              </a:buClr>
              <a:buFont typeface="Wingdings" charset="2"/>
              <a:buChar char=""/>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endParaRPr lang="en-IN" sz="3600" b="1" strike="noStrike" spc="-1" dirty="0">
              <a:latin typeface="Arial"/>
            </a:endParaRPr>
          </a:p>
          <a:p>
            <a:pPr marL="343080" indent="-342360">
              <a:lnSpc>
                <a:spcPct val="93000"/>
              </a:lnSpc>
              <a:spcBef>
                <a:spcPts val="1400"/>
              </a:spcBef>
            </a:pPr>
            <a:r>
              <a:rPr lang="en-IN" sz="3600" b="1" strike="noStrike" spc="-1" dirty="0">
                <a:solidFill>
                  <a:srgbClr val="000000"/>
                </a:solidFill>
                <a:latin typeface="Arial"/>
                <a:ea typeface="Arial"/>
              </a:rPr>
              <a:t>  </a:t>
            </a:r>
            <a:endParaRPr lang="en-IN" sz="3600" b="1" strike="noStrike" spc="-1" dirty="0">
              <a:latin typeface="Arial"/>
            </a:endParaRPr>
          </a:p>
          <a:p>
            <a:pPr marL="343080" indent="-342360">
              <a:lnSpc>
                <a:spcPct val="93000"/>
              </a:lnSpc>
              <a:spcBef>
                <a:spcPts val="1400"/>
              </a:spcBef>
            </a:pPr>
            <a:r>
              <a:rPr lang="en-IN" sz="3600" b="1" strike="noStrike" spc="-1" dirty="0">
                <a:solidFill>
                  <a:srgbClr val="000000"/>
                </a:solidFill>
                <a:latin typeface="Arial"/>
                <a:ea typeface="Calibri"/>
              </a:rPr>
              <a:t> </a:t>
            </a:r>
            <a:endParaRPr lang="en-IN" sz="3600" b="1"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a:solidFill>
                  <a:srgbClr val="FFFFFF"/>
                </a:solidFill>
                <a:latin typeface="Calibri"/>
              </a:rPr>
              <a:t>3</a:t>
            </a:r>
            <a:endParaRPr lang="en-IN" sz="1000" b="0" strike="noStrike" spc="-1" dirty="0">
              <a:latin typeface="Arial"/>
            </a:endParaRPr>
          </a:p>
        </p:txBody>
      </p:sp>
      <p:pic>
        <p:nvPicPr>
          <p:cNvPr id="5"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19298854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a:solidFill>
                  <a:srgbClr val="000000"/>
                </a:solidFill>
                <a:ea typeface="Arial"/>
              </a:rPr>
              <a:t>What is a </a:t>
            </a:r>
            <a:r>
              <a:rPr lang="en-IN" sz="2800" b="1" spc="-1" dirty="0" smtClean="0">
                <a:solidFill>
                  <a:srgbClr val="000000"/>
                </a:solidFill>
                <a:ea typeface="Arial"/>
              </a:rPr>
              <a:t>REIT ?</a:t>
            </a:r>
            <a:r>
              <a:rPr lang="en-IN" sz="2800" b="1" strike="noStrike" spc="-1" dirty="0" smtClean="0">
                <a:solidFill>
                  <a:srgbClr val="000000"/>
                </a:solidFill>
                <a:latin typeface="Arial"/>
                <a:ea typeface="Arial"/>
              </a:rPr>
              <a:t>- Overview</a:t>
            </a:r>
            <a:endParaRPr lang="en-IN" sz="2800" b="0" strike="noStrike" spc="-1" dirty="0">
              <a:latin typeface="Arial"/>
            </a:endParaRPr>
          </a:p>
        </p:txBody>
      </p:sp>
      <p:sp>
        <p:nvSpPr>
          <p:cNvPr id="170" name="CustomShape 2"/>
          <p:cNvSpPr/>
          <p:nvPr/>
        </p:nvSpPr>
        <p:spPr>
          <a:xfrm>
            <a:off x="356040" y="983249"/>
            <a:ext cx="9281880" cy="5195481"/>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285750" indent="-285750" algn="just">
              <a:buFont typeface="Wingdings" panose="05000000000000000000" pitchFamily="2" charset="2"/>
              <a:buChar char="Ø"/>
            </a:pPr>
            <a:r>
              <a:rPr lang="en-US" dirty="0" smtClean="0"/>
              <a:t> REIT </a:t>
            </a:r>
            <a:r>
              <a:rPr lang="en-US" dirty="0"/>
              <a:t>stands for ‘Real Estate Investment Trust</a:t>
            </a:r>
            <a:r>
              <a:rPr lang="en-US" dirty="0" smtClean="0"/>
              <a:t>’.</a:t>
            </a:r>
            <a:endParaRPr lang="en-US" dirty="0"/>
          </a:p>
          <a:p>
            <a:pPr marL="343080" indent="-342360" algn="just">
              <a:lnSpc>
                <a:spcPct val="100000"/>
              </a:lnSpc>
              <a:spcBef>
                <a:spcPts val="1400"/>
              </a:spcBef>
              <a:buClr>
                <a:srgbClr val="000000"/>
              </a:buClr>
              <a:buFont typeface="Wingdings" charset="2"/>
              <a:buChar char=""/>
            </a:pPr>
            <a:r>
              <a:rPr lang="en-US" sz="2000" spc="-1" dirty="0"/>
              <a:t>REITs own, operate and manage a portfolio of income generating </a:t>
            </a:r>
            <a:r>
              <a:rPr lang="en-US" sz="2000" spc="-1" dirty="0" smtClean="0"/>
              <a:t>real estate assets.</a:t>
            </a:r>
            <a:endParaRPr lang="en-US" sz="2000" spc="-1" dirty="0"/>
          </a:p>
          <a:p>
            <a:pPr marL="343080" indent="-342360" algn="just">
              <a:lnSpc>
                <a:spcPct val="100000"/>
              </a:lnSpc>
              <a:spcBef>
                <a:spcPts val="1400"/>
              </a:spcBef>
              <a:buClr>
                <a:srgbClr val="000000"/>
              </a:buClr>
              <a:buFont typeface="Wingdings" charset="2"/>
              <a:buChar char=""/>
            </a:pPr>
            <a:r>
              <a:rPr lang="en-US" sz="2000" spc="-1" dirty="0"/>
              <a:t>REITs give investors access to the benefits of owning high-quality </a:t>
            </a:r>
            <a:r>
              <a:rPr lang="en-US" sz="2000" spc="-1" dirty="0" smtClean="0"/>
              <a:t>real </a:t>
            </a:r>
            <a:r>
              <a:rPr lang="en-US" sz="2000" spc="-1" dirty="0"/>
              <a:t>estate assets in small </a:t>
            </a:r>
            <a:r>
              <a:rPr lang="en-US" sz="2000" spc="-1" dirty="0" smtClean="0"/>
              <a:t>ticket sizes.</a:t>
            </a:r>
            <a:endParaRPr lang="en-US" sz="2000" spc="-1" dirty="0"/>
          </a:p>
          <a:p>
            <a:pPr marL="343080" indent="-342360" algn="just">
              <a:lnSpc>
                <a:spcPct val="100000"/>
              </a:lnSpc>
              <a:spcBef>
                <a:spcPts val="1400"/>
              </a:spcBef>
              <a:buClr>
                <a:srgbClr val="000000"/>
              </a:buClr>
              <a:buFont typeface="Wingdings" charset="2"/>
              <a:buChar char=""/>
            </a:pPr>
            <a:r>
              <a:rPr lang="en-US" sz="2000" spc="-1" dirty="0"/>
              <a:t>REITs are listed on the </a:t>
            </a:r>
            <a:r>
              <a:rPr lang="en-US" sz="2000" spc="-1" dirty="0" smtClean="0"/>
              <a:t>stock </a:t>
            </a:r>
            <a:r>
              <a:rPr lang="en-US" sz="2000" spc="-1" dirty="0"/>
              <a:t>exchanges and investors can buy REIT units just like they would buy shares of any listed </a:t>
            </a:r>
            <a:r>
              <a:rPr lang="en-US" sz="2000" spc="-1" dirty="0" smtClean="0"/>
              <a:t>company.</a:t>
            </a:r>
            <a:endParaRPr lang="en-US" sz="2000" spc="-1" dirty="0"/>
          </a:p>
          <a:p>
            <a:pPr marL="343080" indent="-342360" algn="just">
              <a:lnSpc>
                <a:spcPct val="100000"/>
              </a:lnSpc>
              <a:spcBef>
                <a:spcPts val="1400"/>
              </a:spcBef>
              <a:buClr>
                <a:srgbClr val="000000"/>
              </a:buClr>
              <a:buFont typeface="Wingdings" charset="2"/>
              <a:buChar char=""/>
            </a:pPr>
            <a:r>
              <a:rPr lang="en-US" sz="2000" spc="-1" dirty="0"/>
              <a:t>REITs are </a:t>
            </a:r>
            <a:r>
              <a:rPr lang="en-US" sz="2000" spc="-1" dirty="0" smtClean="0"/>
              <a:t>regulated </a:t>
            </a:r>
            <a:r>
              <a:rPr lang="en-US" sz="2000" spc="-1" dirty="0"/>
              <a:t>investment structures that MUST pay out 90% of the Net Distributable Cash Flows (NDCFs</a:t>
            </a:r>
            <a:r>
              <a:rPr lang="en-US" sz="2000" spc="-1" dirty="0" smtClean="0"/>
              <a:t>).</a:t>
            </a:r>
            <a:endParaRPr lang="en-US" sz="2000" spc="-1" dirty="0"/>
          </a:p>
          <a:p>
            <a:pPr marL="343080" indent="-342360" algn="just">
              <a:lnSpc>
                <a:spcPct val="100000"/>
              </a:lnSpc>
              <a:spcBef>
                <a:spcPts val="1400"/>
              </a:spcBef>
              <a:buClr>
                <a:srgbClr val="000000"/>
              </a:buClr>
              <a:buFont typeface="Wingdings" charset="2"/>
              <a:buChar char=""/>
            </a:pPr>
            <a:r>
              <a:rPr lang="en-US" sz="2000" spc="-1" dirty="0"/>
              <a:t>Indian REITs have adopted stringent corporate governance standards, with transparent quarterly and semi-annual reporting, robust related party safeguards, caps on leverage, and professional management </a:t>
            </a:r>
            <a:r>
              <a:rPr lang="en-US" sz="2000" spc="-1" dirty="0" smtClean="0"/>
              <a:t>teams.</a:t>
            </a:r>
            <a:endParaRPr lang="en-IN" sz="2000" b="0" strike="noStrike" spc="-1" dirty="0" smtClean="0">
              <a:latin typeface="Arial"/>
            </a:endParaRPr>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0" strike="noStrike" spc="-1" dirty="0" smtClean="0">
                <a:solidFill>
                  <a:schemeClr val="bg1"/>
                </a:solidFill>
                <a:latin typeface="Arial"/>
              </a:rPr>
              <a:t>4</a:t>
            </a:r>
            <a:endParaRPr lang="en-IN" sz="1000" b="0" strike="noStrike" spc="-1" dirty="0">
              <a:solidFill>
                <a:schemeClr val="bg1"/>
              </a:solidFill>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152571139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183636" y="194722"/>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600" b="1" spc="-1" dirty="0" smtClean="0">
                <a:solidFill>
                  <a:srgbClr val="000000"/>
                </a:solidFill>
                <a:ea typeface="Arial"/>
              </a:rPr>
              <a:t>Structure of REIT</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5</a:t>
            </a:r>
            <a:endParaRPr lang="en-IN" sz="1000" b="0" strike="noStrike" spc="-1" dirty="0">
              <a:latin typeface="Arial"/>
            </a:endParaRPr>
          </a:p>
        </p:txBody>
      </p:sp>
      <p:sp>
        <p:nvSpPr>
          <p:cNvPr id="13" name="Rectangle 12">
            <a:extLst>
              <a:ext uri="{FF2B5EF4-FFF2-40B4-BE49-F238E27FC236}">
                <a16:creationId xmlns:a16="http://schemas.microsoft.com/office/drawing/2014/main" id="{52B3F39F-F9A5-4DDB-B0B5-2CC392916932}"/>
              </a:ext>
            </a:extLst>
          </p:cNvPr>
          <p:cNvSpPr/>
          <p:nvPr/>
        </p:nvSpPr>
        <p:spPr bwMode="auto">
          <a:xfrm>
            <a:off x="807415" y="5447981"/>
            <a:ext cx="8122967" cy="276999"/>
          </a:xfrm>
          <a:prstGeom prst="rect">
            <a:avLst/>
          </a:prstGeom>
          <a:noFill/>
          <a:ln>
            <a:solidFill>
              <a:schemeClr val="tx1"/>
            </a:solidFill>
            <a:prstDash val="dash"/>
          </a:ln>
          <a:effec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1200" b="1" dirty="0">
              <a:solidFill>
                <a:srgbClr val="FFFFFF"/>
              </a:solidFill>
            </a:endParaRPr>
          </a:p>
        </p:txBody>
      </p:sp>
      <p:sp>
        <p:nvSpPr>
          <p:cNvPr id="14" name="Rounded Rectangle 36">
            <a:extLst>
              <a:ext uri="{FF2B5EF4-FFF2-40B4-BE49-F238E27FC236}">
                <a16:creationId xmlns:a16="http://schemas.microsoft.com/office/drawing/2014/main" id="{884507C5-0564-48D9-B149-40E0AD97BBE6}"/>
              </a:ext>
            </a:extLst>
          </p:cNvPr>
          <p:cNvSpPr/>
          <p:nvPr/>
        </p:nvSpPr>
        <p:spPr>
          <a:xfrm>
            <a:off x="3801737" y="1023592"/>
            <a:ext cx="2002536" cy="640080"/>
          </a:xfrm>
          <a:prstGeom prst="roundRect">
            <a:avLst/>
          </a:prstGeom>
          <a:solidFill>
            <a:srgbClr val="0098C3"/>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r>
              <a:rPr lang="en-US" sz="1200" b="1" kern="0" dirty="0">
                <a:solidFill>
                  <a:prstClr val="white"/>
                </a:solidFill>
                <a:latin typeface="+mj-lt"/>
                <a:cs typeface="Arial" pitchFamily="34" charset="0"/>
              </a:rPr>
              <a:t>Sponsor / Investor</a:t>
            </a:r>
          </a:p>
        </p:txBody>
      </p:sp>
      <p:sp>
        <p:nvSpPr>
          <p:cNvPr id="15" name="Rounded Rectangle 37">
            <a:extLst>
              <a:ext uri="{FF2B5EF4-FFF2-40B4-BE49-F238E27FC236}">
                <a16:creationId xmlns:a16="http://schemas.microsoft.com/office/drawing/2014/main" id="{7DF39AB3-A8E0-4269-AD66-20E8F0705664}"/>
              </a:ext>
            </a:extLst>
          </p:cNvPr>
          <p:cNvSpPr/>
          <p:nvPr/>
        </p:nvSpPr>
        <p:spPr>
          <a:xfrm>
            <a:off x="7735595" y="2326634"/>
            <a:ext cx="1194786" cy="770139"/>
          </a:xfrm>
          <a:prstGeom prst="roundRect">
            <a:avLst/>
          </a:prstGeom>
          <a:solidFill>
            <a:srgbClr val="660046"/>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r>
              <a:rPr lang="en-US" sz="1200" b="1" kern="0" dirty="0">
                <a:solidFill>
                  <a:prstClr val="white"/>
                </a:solidFill>
                <a:latin typeface="+mj-lt"/>
                <a:cs typeface="Arial" pitchFamily="34" charset="0"/>
              </a:rPr>
              <a:t>Manager</a:t>
            </a:r>
          </a:p>
        </p:txBody>
      </p:sp>
      <p:sp>
        <p:nvSpPr>
          <p:cNvPr id="16" name="Isosceles Triangle 15">
            <a:extLst>
              <a:ext uri="{FF2B5EF4-FFF2-40B4-BE49-F238E27FC236}">
                <a16:creationId xmlns:a16="http://schemas.microsoft.com/office/drawing/2014/main" id="{9C7B29DA-3649-4679-8F48-D0E2600A8039}"/>
              </a:ext>
            </a:extLst>
          </p:cNvPr>
          <p:cNvSpPr/>
          <p:nvPr/>
        </p:nvSpPr>
        <p:spPr>
          <a:xfrm>
            <a:off x="3800198" y="2326632"/>
            <a:ext cx="2005614" cy="887026"/>
          </a:xfrm>
          <a:prstGeom prst="triangle">
            <a:avLst/>
          </a:prstGeom>
          <a:solidFill>
            <a:srgbClr val="B8005C"/>
          </a:solidFill>
          <a:ln w="12700" cap="flat" cmpd="sng" algn="ctr">
            <a:noFill/>
            <a:prstDash val="solid"/>
            <a:miter lim="800000"/>
          </a:ln>
          <a:effectLst>
            <a:outerShdw blurRad="50800" dist="38100" dir="2700000" algn="tl" rotWithShape="0">
              <a:prstClr val="black">
                <a:alpha val="40000"/>
              </a:prstClr>
            </a:outerShdw>
          </a:effectLst>
        </p:spPr>
        <p:txBody>
          <a:bodyPr rtlCol="0" anchor="t" anchorCtr="1"/>
          <a:lstStyle/>
          <a:p>
            <a:pPr algn="ctr">
              <a:defRPr/>
            </a:pPr>
            <a:r>
              <a:rPr lang="en-US" sz="1200" b="1" kern="0" dirty="0">
                <a:solidFill>
                  <a:schemeClr val="bg1"/>
                </a:solidFill>
                <a:latin typeface="+mj-lt"/>
                <a:cs typeface="Arial" pitchFamily="34" charset="0"/>
              </a:rPr>
              <a:t>REIT</a:t>
            </a:r>
          </a:p>
        </p:txBody>
      </p:sp>
      <p:sp>
        <p:nvSpPr>
          <p:cNvPr id="17" name="Rectangle 16">
            <a:extLst>
              <a:ext uri="{FF2B5EF4-FFF2-40B4-BE49-F238E27FC236}">
                <a16:creationId xmlns:a16="http://schemas.microsoft.com/office/drawing/2014/main" id="{E419528E-540A-4AC3-9C30-B4E022BC78D6}"/>
              </a:ext>
            </a:extLst>
          </p:cNvPr>
          <p:cNvSpPr/>
          <p:nvPr/>
        </p:nvSpPr>
        <p:spPr>
          <a:xfrm>
            <a:off x="5006946" y="1908736"/>
            <a:ext cx="1629423" cy="357021"/>
          </a:xfrm>
          <a:prstGeom prst="rect">
            <a:avLst/>
          </a:prstGeom>
        </p:spPr>
        <p:txBody>
          <a:bodyPr wrap="square" lIns="9144" tIns="9144" rIns="9144" bIns="9144">
            <a:spAutoFit/>
          </a:bodyPr>
          <a:lstStyle/>
          <a:p>
            <a:pPr algn="ctr"/>
            <a:r>
              <a:rPr lang="en-US" sz="1100" b="1" dirty="0">
                <a:solidFill>
                  <a:prstClr val="black"/>
                </a:solidFill>
                <a:latin typeface="+mj-lt"/>
                <a:cs typeface="Arial" pitchFamily="34" charset="0"/>
              </a:rPr>
              <a:t>Distribution of cash flows</a:t>
            </a:r>
            <a:endParaRPr lang="en-US" sz="1100" b="1" baseline="30000" dirty="0">
              <a:solidFill>
                <a:prstClr val="black"/>
              </a:solidFill>
              <a:latin typeface="+mj-lt"/>
              <a:cs typeface="Arial" pitchFamily="34" charset="0"/>
            </a:endParaRPr>
          </a:p>
        </p:txBody>
      </p:sp>
      <p:sp>
        <p:nvSpPr>
          <p:cNvPr id="18" name="Rectangle 17">
            <a:extLst>
              <a:ext uri="{FF2B5EF4-FFF2-40B4-BE49-F238E27FC236}">
                <a16:creationId xmlns:a16="http://schemas.microsoft.com/office/drawing/2014/main" id="{A54035AA-4637-44A2-B702-E62C89EA2440}"/>
              </a:ext>
            </a:extLst>
          </p:cNvPr>
          <p:cNvSpPr/>
          <p:nvPr/>
        </p:nvSpPr>
        <p:spPr>
          <a:xfrm>
            <a:off x="6061100" y="2935327"/>
            <a:ext cx="1280160" cy="187744"/>
          </a:xfrm>
          <a:prstGeom prst="rect">
            <a:avLst/>
          </a:prstGeom>
        </p:spPr>
        <p:txBody>
          <a:bodyPr wrap="square" lIns="9144" tIns="9144" rIns="9144" bIns="9144">
            <a:spAutoFit/>
          </a:bodyPr>
          <a:lstStyle/>
          <a:p>
            <a:pPr algn="ctr"/>
            <a:r>
              <a:rPr lang="en-US" sz="1100" dirty="0">
                <a:solidFill>
                  <a:prstClr val="black"/>
                </a:solidFill>
                <a:latin typeface="+mj-lt"/>
                <a:cs typeface="Arial" pitchFamily="34" charset="0"/>
              </a:rPr>
              <a:t>Manager Fee</a:t>
            </a:r>
          </a:p>
        </p:txBody>
      </p:sp>
      <p:sp>
        <p:nvSpPr>
          <p:cNvPr id="19" name="Rectangle 18">
            <a:extLst>
              <a:ext uri="{FF2B5EF4-FFF2-40B4-BE49-F238E27FC236}">
                <a16:creationId xmlns:a16="http://schemas.microsoft.com/office/drawing/2014/main" id="{AB0A49CC-8AF5-4719-AC87-1E9E4AE18A84}"/>
              </a:ext>
            </a:extLst>
          </p:cNvPr>
          <p:cNvSpPr/>
          <p:nvPr/>
        </p:nvSpPr>
        <p:spPr>
          <a:xfrm>
            <a:off x="3324873" y="1908736"/>
            <a:ext cx="1252196" cy="357021"/>
          </a:xfrm>
          <a:prstGeom prst="rect">
            <a:avLst/>
          </a:prstGeom>
        </p:spPr>
        <p:txBody>
          <a:bodyPr wrap="square" lIns="9144" tIns="9144" rIns="9144" bIns="9144">
            <a:spAutoFit/>
          </a:bodyPr>
          <a:lstStyle/>
          <a:p>
            <a:pPr algn="ctr"/>
            <a:r>
              <a:rPr lang="en-US" sz="1100" b="1" dirty="0">
                <a:solidFill>
                  <a:prstClr val="black"/>
                </a:solidFill>
                <a:latin typeface="+mj-lt"/>
                <a:cs typeface="Arial" pitchFamily="34" charset="0"/>
              </a:rPr>
              <a:t>Ownership of units</a:t>
            </a:r>
          </a:p>
        </p:txBody>
      </p:sp>
      <p:sp>
        <p:nvSpPr>
          <p:cNvPr id="20" name="Rectangle 19">
            <a:extLst>
              <a:ext uri="{FF2B5EF4-FFF2-40B4-BE49-F238E27FC236}">
                <a16:creationId xmlns:a16="http://schemas.microsoft.com/office/drawing/2014/main" id="{9A57378C-458B-48EA-A1E4-E691F6E0359F}"/>
              </a:ext>
            </a:extLst>
          </p:cNvPr>
          <p:cNvSpPr/>
          <p:nvPr/>
        </p:nvSpPr>
        <p:spPr>
          <a:xfrm>
            <a:off x="5306073" y="2488466"/>
            <a:ext cx="2362200" cy="187744"/>
          </a:xfrm>
          <a:prstGeom prst="rect">
            <a:avLst/>
          </a:prstGeom>
        </p:spPr>
        <p:txBody>
          <a:bodyPr wrap="square" lIns="9144" tIns="9144" rIns="9144" bIns="9144">
            <a:spAutoFit/>
          </a:bodyPr>
          <a:lstStyle/>
          <a:p>
            <a:pPr algn="ctr"/>
            <a:r>
              <a:rPr lang="en-US" sz="1100" dirty="0">
                <a:solidFill>
                  <a:prstClr val="black"/>
                </a:solidFill>
                <a:latin typeface="+mj-lt"/>
                <a:cs typeface="Arial" pitchFamily="34" charset="0"/>
              </a:rPr>
              <a:t>Management Services</a:t>
            </a:r>
          </a:p>
        </p:txBody>
      </p:sp>
      <p:sp>
        <p:nvSpPr>
          <p:cNvPr id="21" name="Freeform 51">
            <a:extLst>
              <a:ext uri="{FF2B5EF4-FFF2-40B4-BE49-F238E27FC236}">
                <a16:creationId xmlns:a16="http://schemas.microsoft.com/office/drawing/2014/main" id="{374F0637-F6A0-4776-8BA5-1D5A506C0337}"/>
              </a:ext>
            </a:extLst>
          </p:cNvPr>
          <p:cNvSpPr/>
          <p:nvPr/>
        </p:nvSpPr>
        <p:spPr>
          <a:xfrm rot="5400000">
            <a:off x="4641175" y="2072563"/>
            <a:ext cx="6400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ysDash"/>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22" name="Freeform 52">
            <a:extLst>
              <a:ext uri="{FF2B5EF4-FFF2-40B4-BE49-F238E27FC236}">
                <a16:creationId xmlns:a16="http://schemas.microsoft.com/office/drawing/2014/main" id="{2411857D-95A6-43BB-9614-C9558B25D331}"/>
              </a:ext>
            </a:extLst>
          </p:cNvPr>
          <p:cNvSpPr/>
          <p:nvPr/>
        </p:nvSpPr>
        <p:spPr>
          <a:xfrm rot="16200000" flipV="1">
            <a:off x="4300233" y="2072563"/>
            <a:ext cx="6400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pic>
        <p:nvPicPr>
          <p:cNvPr id="23" name="Picture 3">
            <a:extLst>
              <a:ext uri="{FF2B5EF4-FFF2-40B4-BE49-F238E27FC236}">
                <a16:creationId xmlns:a16="http://schemas.microsoft.com/office/drawing/2014/main" id="{FC7F46CC-2012-40FE-AD9B-2F4A929B8CCD}"/>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949536" y="5077826"/>
            <a:ext cx="1828800" cy="847898"/>
          </a:xfrm>
          <a:prstGeom prst="rect">
            <a:avLst/>
          </a:prstGeom>
          <a:solidFill>
            <a:srgbClr val="CCCCCC"/>
          </a:solidFill>
          <a:ln>
            <a:noFill/>
          </a:ln>
          <a:effectLst/>
        </p:spPr>
      </p:pic>
      <p:pic>
        <p:nvPicPr>
          <p:cNvPr id="24" name="Picture 4">
            <a:extLst>
              <a:ext uri="{FF2B5EF4-FFF2-40B4-BE49-F238E27FC236}">
                <a16:creationId xmlns:a16="http://schemas.microsoft.com/office/drawing/2014/main" id="{823D513E-5077-4594-87BB-C9ABB04833C2}"/>
              </a:ext>
            </a:extLst>
          </p:cNvPr>
          <p:cNvPicPr preferRelativeResize="0">
            <a:picLocks noChangeArrowheads="1"/>
          </p:cNvPicPr>
          <p:nvPr/>
        </p:nvPicPr>
        <p:blipFill rotWithShape="1">
          <a:blip r:embed="rId3">
            <a:grayscl/>
            <a:extLst>
              <a:ext uri="{28A0092B-C50C-407E-A947-70E740481C1C}">
                <a14:useLocalDpi xmlns:a14="http://schemas.microsoft.com/office/drawing/2010/main" val="0"/>
              </a:ext>
            </a:extLst>
          </a:blip>
          <a:srcRect l="5158" r="3152" b="3473"/>
          <a:stretch/>
        </p:blipFill>
        <p:spPr bwMode="auto">
          <a:xfrm>
            <a:off x="6749858" y="5138392"/>
            <a:ext cx="1828800" cy="850392"/>
          </a:xfrm>
          <a:prstGeom prst="rect">
            <a:avLst/>
          </a:prstGeom>
          <a:solidFill>
            <a:srgbClr val="CCCCCC"/>
          </a:solidFill>
          <a:ln>
            <a:noFill/>
          </a:ln>
          <a:effectLst/>
        </p:spPr>
      </p:pic>
      <p:sp>
        <p:nvSpPr>
          <p:cNvPr id="25" name="Freeform 55">
            <a:extLst>
              <a:ext uri="{FF2B5EF4-FFF2-40B4-BE49-F238E27FC236}">
                <a16:creationId xmlns:a16="http://schemas.microsoft.com/office/drawing/2014/main" id="{468E6BD6-F871-43C4-913B-3C9BD0C18B4B}"/>
              </a:ext>
            </a:extLst>
          </p:cNvPr>
          <p:cNvSpPr/>
          <p:nvPr/>
        </p:nvSpPr>
        <p:spPr>
          <a:xfrm flipH="1">
            <a:off x="5497220" y="2881578"/>
            <a:ext cx="219456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26" name="Freeform 56">
            <a:extLst>
              <a:ext uri="{FF2B5EF4-FFF2-40B4-BE49-F238E27FC236}">
                <a16:creationId xmlns:a16="http://schemas.microsoft.com/office/drawing/2014/main" id="{3488B28A-C7E9-470D-97CF-1991E1EBF03F}"/>
              </a:ext>
            </a:extLst>
          </p:cNvPr>
          <p:cNvSpPr/>
          <p:nvPr/>
        </p:nvSpPr>
        <p:spPr>
          <a:xfrm>
            <a:off x="5244024" y="2672028"/>
            <a:ext cx="2420234"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dash"/>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27" name="Rounded Rectangle 58">
            <a:extLst>
              <a:ext uri="{FF2B5EF4-FFF2-40B4-BE49-F238E27FC236}">
                <a16:creationId xmlns:a16="http://schemas.microsoft.com/office/drawing/2014/main" id="{7F960FEC-6B0C-4ECA-87E0-FD5B9032FE53}"/>
              </a:ext>
            </a:extLst>
          </p:cNvPr>
          <p:cNvSpPr/>
          <p:nvPr/>
        </p:nvSpPr>
        <p:spPr>
          <a:xfrm>
            <a:off x="734073" y="2326632"/>
            <a:ext cx="1194786" cy="886968"/>
          </a:xfrm>
          <a:prstGeom prst="roundRect">
            <a:avLst/>
          </a:prstGeom>
          <a:solidFill>
            <a:srgbClr val="006778"/>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r>
              <a:rPr lang="en-US" sz="1200" b="1" kern="0" dirty="0">
                <a:solidFill>
                  <a:schemeClr val="bg1"/>
                </a:solidFill>
                <a:latin typeface="+mj-lt"/>
                <a:cs typeface="Arial" pitchFamily="34" charset="0"/>
              </a:rPr>
              <a:t>Trustee</a:t>
            </a:r>
          </a:p>
        </p:txBody>
      </p:sp>
      <p:sp>
        <p:nvSpPr>
          <p:cNvPr id="28" name="Rectangle 27">
            <a:extLst>
              <a:ext uri="{FF2B5EF4-FFF2-40B4-BE49-F238E27FC236}">
                <a16:creationId xmlns:a16="http://schemas.microsoft.com/office/drawing/2014/main" id="{AEC813C0-DD52-476E-BEDA-D920246FE1C4}"/>
              </a:ext>
            </a:extLst>
          </p:cNvPr>
          <p:cNvSpPr/>
          <p:nvPr/>
        </p:nvSpPr>
        <p:spPr>
          <a:xfrm>
            <a:off x="2113293" y="2317017"/>
            <a:ext cx="2057400" cy="357021"/>
          </a:xfrm>
          <a:prstGeom prst="rect">
            <a:avLst/>
          </a:prstGeom>
        </p:spPr>
        <p:txBody>
          <a:bodyPr wrap="square" lIns="9144" tIns="9144" rIns="9144" bIns="9144">
            <a:spAutoFit/>
          </a:bodyPr>
          <a:lstStyle/>
          <a:p>
            <a:pPr algn="ctr"/>
            <a:r>
              <a:rPr lang="en-US" sz="1100" dirty="0">
                <a:solidFill>
                  <a:prstClr val="black"/>
                </a:solidFill>
                <a:latin typeface="+mj-lt"/>
                <a:cs typeface="Arial" pitchFamily="34" charset="0"/>
              </a:rPr>
              <a:t>Holds the REIT assets in trust for the benefit of the Unit holders </a:t>
            </a:r>
          </a:p>
        </p:txBody>
      </p:sp>
      <p:sp>
        <p:nvSpPr>
          <p:cNvPr id="29" name="Freeform 60">
            <a:extLst>
              <a:ext uri="{FF2B5EF4-FFF2-40B4-BE49-F238E27FC236}">
                <a16:creationId xmlns:a16="http://schemas.microsoft.com/office/drawing/2014/main" id="{F900B07F-F2BF-418D-A91E-D8A0ABBE5C6F}"/>
              </a:ext>
            </a:extLst>
          </p:cNvPr>
          <p:cNvSpPr/>
          <p:nvPr/>
        </p:nvSpPr>
        <p:spPr>
          <a:xfrm>
            <a:off x="2016218" y="2881578"/>
            <a:ext cx="2067376"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30" name="Freeform 61">
            <a:extLst>
              <a:ext uri="{FF2B5EF4-FFF2-40B4-BE49-F238E27FC236}">
                <a16:creationId xmlns:a16="http://schemas.microsoft.com/office/drawing/2014/main" id="{E11A47D6-5EEA-4988-B0EB-9806016F343D}"/>
              </a:ext>
            </a:extLst>
          </p:cNvPr>
          <p:cNvSpPr/>
          <p:nvPr/>
        </p:nvSpPr>
        <p:spPr>
          <a:xfrm flipH="1">
            <a:off x="2019155" y="2672028"/>
            <a:ext cx="2279969"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chemeClr val="tx1"/>
            </a:solidFill>
            <a:prstDash val="dash"/>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pic>
        <p:nvPicPr>
          <p:cNvPr id="31" name="Picture 3">
            <a:extLst>
              <a:ext uri="{FF2B5EF4-FFF2-40B4-BE49-F238E27FC236}">
                <a16:creationId xmlns:a16="http://schemas.microsoft.com/office/drawing/2014/main" id="{EA577FBC-1958-4F46-9194-E4EC8189E719}"/>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880658" y="5150782"/>
            <a:ext cx="1828800" cy="847898"/>
          </a:xfrm>
          <a:prstGeom prst="rect">
            <a:avLst/>
          </a:prstGeom>
          <a:solidFill>
            <a:srgbClr val="CCCCCC"/>
          </a:solidFill>
          <a:ln>
            <a:noFill/>
          </a:ln>
          <a:effectLst/>
        </p:spPr>
      </p:pic>
      <p:sp>
        <p:nvSpPr>
          <p:cNvPr id="32" name="Rounded Rectangle 63">
            <a:extLst>
              <a:ext uri="{FF2B5EF4-FFF2-40B4-BE49-F238E27FC236}">
                <a16:creationId xmlns:a16="http://schemas.microsoft.com/office/drawing/2014/main" id="{71DC2EFA-6859-42B0-A22A-383D5BAC753D}"/>
              </a:ext>
            </a:extLst>
          </p:cNvPr>
          <p:cNvSpPr/>
          <p:nvPr/>
        </p:nvSpPr>
        <p:spPr>
          <a:xfrm>
            <a:off x="3801737" y="3866208"/>
            <a:ext cx="2002536" cy="374490"/>
          </a:xfrm>
          <a:prstGeom prst="roundRect">
            <a:avLst/>
          </a:prstGeom>
          <a:solidFill>
            <a:srgbClr val="64646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r>
              <a:rPr lang="en-US" sz="1200" b="1" kern="0" dirty="0">
                <a:solidFill>
                  <a:schemeClr val="bg1"/>
                </a:solidFill>
                <a:latin typeface="+mj-lt"/>
                <a:cs typeface="Arial" pitchFamily="34" charset="0"/>
              </a:rPr>
              <a:t>Holding Company</a:t>
            </a:r>
          </a:p>
        </p:txBody>
      </p:sp>
      <p:sp>
        <p:nvSpPr>
          <p:cNvPr id="33" name="Freeform 64">
            <a:extLst>
              <a:ext uri="{FF2B5EF4-FFF2-40B4-BE49-F238E27FC236}">
                <a16:creationId xmlns:a16="http://schemas.microsoft.com/office/drawing/2014/main" id="{11A0A82F-2A85-4907-8C3B-8D5C100CAE29}"/>
              </a:ext>
            </a:extLst>
          </p:cNvPr>
          <p:cNvSpPr/>
          <p:nvPr/>
        </p:nvSpPr>
        <p:spPr>
          <a:xfrm rot="16200000" flipV="1">
            <a:off x="4703618" y="5068352"/>
            <a:ext cx="1828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34" name="Rounded Rectangle 65">
            <a:extLst>
              <a:ext uri="{FF2B5EF4-FFF2-40B4-BE49-F238E27FC236}">
                <a16:creationId xmlns:a16="http://schemas.microsoft.com/office/drawing/2014/main" id="{ACFBEDFB-DDEE-427B-B9E2-7630463EFA1B}"/>
              </a:ext>
            </a:extLst>
          </p:cNvPr>
          <p:cNvSpPr/>
          <p:nvPr/>
        </p:nvSpPr>
        <p:spPr>
          <a:xfrm>
            <a:off x="3801737" y="4551868"/>
            <a:ext cx="2002536" cy="374490"/>
          </a:xfrm>
          <a:prstGeom prst="roundRect">
            <a:avLst/>
          </a:prstGeom>
          <a:solidFill>
            <a:srgbClr val="EAEAEA"/>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r>
              <a:rPr lang="en-US" sz="1200" b="1" kern="0" dirty="0">
                <a:solidFill>
                  <a:sysClr val="windowText" lastClr="000000"/>
                </a:solidFill>
                <a:latin typeface="+mj-lt"/>
                <a:cs typeface="Arial" pitchFamily="34" charset="0"/>
              </a:rPr>
              <a:t>SPV</a:t>
            </a:r>
          </a:p>
        </p:txBody>
      </p:sp>
      <p:sp>
        <p:nvSpPr>
          <p:cNvPr id="35" name="Freeform 66">
            <a:extLst>
              <a:ext uri="{FF2B5EF4-FFF2-40B4-BE49-F238E27FC236}">
                <a16:creationId xmlns:a16="http://schemas.microsoft.com/office/drawing/2014/main" id="{A131982E-415F-4AB2-92C9-929D8297BD9C}"/>
              </a:ext>
            </a:extLst>
          </p:cNvPr>
          <p:cNvSpPr/>
          <p:nvPr/>
        </p:nvSpPr>
        <p:spPr>
          <a:xfrm rot="16200000" flipV="1">
            <a:off x="4608724" y="4297752"/>
            <a:ext cx="230743" cy="141673"/>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cxnSp>
        <p:nvCxnSpPr>
          <p:cNvPr id="36" name="Elbow Connector 67">
            <a:extLst>
              <a:ext uri="{FF2B5EF4-FFF2-40B4-BE49-F238E27FC236}">
                <a16:creationId xmlns:a16="http://schemas.microsoft.com/office/drawing/2014/main" id="{EABAFFD6-0DF3-4B23-B5C2-AEA90386406C}"/>
              </a:ext>
            </a:extLst>
          </p:cNvPr>
          <p:cNvCxnSpPr>
            <a:stCxn id="16" idx="3"/>
            <a:endCxn id="23" idx="0"/>
          </p:cNvCxnSpPr>
          <p:nvPr/>
        </p:nvCxnSpPr>
        <p:spPr bwMode="auto">
          <a:xfrm rot="5400000">
            <a:off x="2401387" y="2676209"/>
            <a:ext cx="1864168" cy="2939069"/>
          </a:xfrm>
          <a:prstGeom prst="bentConnector3">
            <a:avLst>
              <a:gd name="adj1" fmla="val 21387"/>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3B98F66C-B754-4A75-BBA1-56117C15D9DF}"/>
              </a:ext>
            </a:extLst>
          </p:cNvPr>
          <p:cNvCxnSpPr>
            <a:stCxn id="16" idx="3"/>
            <a:endCxn id="32" idx="0"/>
          </p:cNvCxnSpPr>
          <p:nvPr/>
        </p:nvCxnSpPr>
        <p:spPr bwMode="auto">
          <a:xfrm>
            <a:off x="4803005" y="3213658"/>
            <a:ext cx="0" cy="652550"/>
          </a:xfrm>
          <a:prstGeom prst="straightConnector1">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Elbow Connector 69">
            <a:extLst>
              <a:ext uri="{FF2B5EF4-FFF2-40B4-BE49-F238E27FC236}">
                <a16:creationId xmlns:a16="http://schemas.microsoft.com/office/drawing/2014/main" id="{67D8A827-8562-465A-9758-EE11783E1494}"/>
              </a:ext>
            </a:extLst>
          </p:cNvPr>
          <p:cNvCxnSpPr>
            <a:stCxn id="16" idx="3"/>
            <a:endCxn id="53" idx="0"/>
          </p:cNvCxnSpPr>
          <p:nvPr/>
        </p:nvCxnSpPr>
        <p:spPr bwMode="auto">
          <a:xfrm rot="16200000" flipH="1">
            <a:off x="5607960" y="2408703"/>
            <a:ext cx="1338210" cy="2948121"/>
          </a:xfrm>
          <a:prstGeom prst="bentConnector3">
            <a:avLst>
              <a:gd name="adj1" fmla="val 37188"/>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Elbow Connector 70">
            <a:extLst>
              <a:ext uri="{FF2B5EF4-FFF2-40B4-BE49-F238E27FC236}">
                <a16:creationId xmlns:a16="http://schemas.microsoft.com/office/drawing/2014/main" id="{A4CADC21-F3E9-455F-82D7-4FF0C7300B21}"/>
              </a:ext>
            </a:extLst>
          </p:cNvPr>
          <p:cNvCxnSpPr/>
          <p:nvPr/>
        </p:nvCxnSpPr>
        <p:spPr bwMode="auto">
          <a:xfrm rot="5400000" flipH="1" flipV="1">
            <a:off x="2273035" y="3210749"/>
            <a:ext cx="1907267" cy="1888051"/>
          </a:xfrm>
          <a:prstGeom prst="bentConnector3">
            <a:avLst>
              <a:gd name="adj1" fmla="val 86353"/>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Rectangle 47">
            <a:extLst>
              <a:ext uri="{FF2B5EF4-FFF2-40B4-BE49-F238E27FC236}">
                <a16:creationId xmlns:a16="http://schemas.microsoft.com/office/drawing/2014/main" id="{CDD9E7EC-81FE-4E23-9B22-D95A726836C5}"/>
              </a:ext>
            </a:extLst>
          </p:cNvPr>
          <p:cNvSpPr/>
          <p:nvPr/>
        </p:nvSpPr>
        <p:spPr>
          <a:xfrm>
            <a:off x="2283982" y="3910928"/>
            <a:ext cx="1097280" cy="357021"/>
          </a:xfrm>
          <a:prstGeom prst="rect">
            <a:avLst/>
          </a:prstGeom>
        </p:spPr>
        <p:txBody>
          <a:bodyPr wrap="square" lIns="9144" tIns="9144" rIns="9144" bIns="9144">
            <a:spAutoFit/>
          </a:bodyPr>
          <a:lstStyle/>
          <a:p>
            <a:pPr algn="ctr"/>
            <a:r>
              <a:rPr lang="en-US" sz="1100" b="1" dirty="0">
                <a:solidFill>
                  <a:prstClr val="black"/>
                </a:solidFill>
                <a:latin typeface="+mj-lt"/>
                <a:cs typeface="Arial" pitchFamily="34" charset="0"/>
              </a:rPr>
              <a:t>Distribution </a:t>
            </a:r>
          </a:p>
          <a:p>
            <a:pPr algn="ctr"/>
            <a:r>
              <a:rPr lang="en-US" sz="1100" b="1" dirty="0">
                <a:solidFill>
                  <a:prstClr val="black"/>
                </a:solidFill>
                <a:latin typeface="+mj-lt"/>
                <a:cs typeface="Arial" pitchFamily="34" charset="0"/>
              </a:rPr>
              <a:t>of Cash Flows</a:t>
            </a:r>
          </a:p>
        </p:txBody>
      </p:sp>
      <p:cxnSp>
        <p:nvCxnSpPr>
          <p:cNvPr id="49" name="Elbow Connector 72">
            <a:extLst>
              <a:ext uri="{FF2B5EF4-FFF2-40B4-BE49-F238E27FC236}">
                <a16:creationId xmlns:a16="http://schemas.microsoft.com/office/drawing/2014/main" id="{A46F5E60-461A-4915-A2F4-5956367CE586}"/>
              </a:ext>
            </a:extLst>
          </p:cNvPr>
          <p:cNvCxnSpPr/>
          <p:nvPr/>
        </p:nvCxnSpPr>
        <p:spPr bwMode="auto">
          <a:xfrm rot="16200000" flipV="1">
            <a:off x="5671821" y="2942864"/>
            <a:ext cx="1419629" cy="1961219"/>
          </a:xfrm>
          <a:prstGeom prst="bentConnector3">
            <a:avLst>
              <a:gd name="adj1" fmla="val 82090"/>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D346EFDC-D4B4-484D-AEA7-4665BBA61609}"/>
              </a:ext>
            </a:extLst>
          </p:cNvPr>
          <p:cNvCxnSpPr/>
          <p:nvPr/>
        </p:nvCxnSpPr>
        <p:spPr bwMode="auto">
          <a:xfrm flipH="1" flipV="1">
            <a:off x="4944754" y="3213658"/>
            <a:ext cx="7958" cy="652550"/>
          </a:xfrm>
          <a:prstGeom prst="straightConnector1">
            <a:avLst/>
          </a:prstGeom>
          <a:solidFill>
            <a:schemeClr val="tx2"/>
          </a:solidFill>
          <a:ln w="12700" cap="flat" cmpd="sng" algn="ctr">
            <a:solidFill>
              <a:schemeClr val="tx1"/>
            </a:solidFill>
            <a:prstDash val="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50">
            <a:extLst>
              <a:ext uri="{FF2B5EF4-FFF2-40B4-BE49-F238E27FC236}">
                <a16:creationId xmlns:a16="http://schemas.microsoft.com/office/drawing/2014/main" id="{15BD82D3-B480-4239-9A19-3C3B7FB8E507}"/>
              </a:ext>
            </a:extLst>
          </p:cNvPr>
          <p:cNvSpPr/>
          <p:nvPr/>
        </p:nvSpPr>
        <p:spPr>
          <a:xfrm>
            <a:off x="6299647" y="4000402"/>
            <a:ext cx="1097280" cy="357021"/>
          </a:xfrm>
          <a:prstGeom prst="rect">
            <a:avLst/>
          </a:prstGeom>
        </p:spPr>
        <p:txBody>
          <a:bodyPr wrap="square" lIns="9144" tIns="9144" rIns="9144" bIns="9144">
            <a:spAutoFit/>
          </a:bodyPr>
          <a:lstStyle/>
          <a:p>
            <a:pPr algn="ctr"/>
            <a:r>
              <a:rPr lang="en-US" sz="1100" b="1" dirty="0">
                <a:solidFill>
                  <a:prstClr val="black"/>
                </a:solidFill>
                <a:latin typeface="+mj-lt"/>
                <a:cs typeface="Arial" pitchFamily="34" charset="0"/>
              </a:rPr>
              <a:t>Distribution </a:t>
            </a:r>
          </a:p>
          <a:p>
            <a:pPr algn="ctr"/>
            <a:r>
              <a:rPr lang="en-US" sz="1100" b="1" dirty="0">
                <a:solidFill>
                  <a:prstClr val="black"/>
                </a:solidFill>
                <a:latin typeface="+mj-lt"/>
                <a:cs typeface="Arial" pitchFamily="34" charset="0"/>
              </a:rPr>
              <a:t>of Cash Flows</a:t>
            </a:r>
          </a:p>
        </p:txBody>
      </p:sp>
      <p:sp>
        <p:nvSpPr>
          <p:cNvPr id="52" name="Freeform 64">
            <a:extLst>
              <a:ext uri="{FF2B5EF4-FFF2-40B4-BE49-F238E27FC236}">
                <a16:creationId xmlns:a16="http://schemas.microsoft.com/office/drawing/2014/main" id="{6CB98851-0C2B-4F48-BC0C-E9888B7F2347}"/>
              </a:ext>
            </a:extLst>
          </p:cNvPr>
          <p:cNvSpPr/>
          <p:nvPr/>
        </p:nvSpPr>
        <p:spPr>
          <a:xfrm rot="16200000" flipV="1">
            <a:off x="7701769" y="5068352"/>
            <a:ext cx="182880" cy="0"/>
          </a:xfrm>
          <a:custGeom>
            <a:avLst/>
            <a:gdLst>
              <a:gd name="connsiteX0" fmla="*/ 1473693 w 1473693"/>
              <a:gd name="connsiteY0" fmla="*/ 0 h 0"/>
              <a:gd name="connsiteX1" fmla="*/ 0 w 1473693"/>
              <a:gd name="connsiteY1" fmla="*/ 0 h 0"/>
            </a:gdLst>
            <a:ahLst/>
            <a:cxnLst>
              <a:cxn ang="0">
                <a:pos x="connsiteX0" y="connsiteY0"/>
              </a:cxn>
              <a:cxn ang="0">
                <a:pos x="connsiteX1" y="connsiteY1"/>
              </a:cxn>
            </a:cxnLst>
            <a:rect l="l" t="t" r="r" b="b"/>
            <a:pathLst>
              <a:path w="1473693">
                <a:moveTo>
                  <a:pt x="1473693" y="0"/>
                </a:moveTo>
                <a:lnTo>
                  <a:pt x="0" y="0"/>
                </a:lnTo>
              </a:path>
            </a:pathLst>
          </a:custGeom>
          <a:noFill/>
          <a:ln w="6350" cap="flat" cmpd="sng" algn="ctr">
            <a:solidFill>
              <a:sysClr val="windowText" lastClr="000000"/>
            </a:solidFill>
            <a:prstDash val="solid"/>
            <a:miter lim="800000"/>
            <a:headEnd type="none" w="med" len="med"/>
            <a:tailEnd type="stealth" w="med" len="med"/>
          </a:ln>
          <a:effectLst/>
        </p:spPr>
        <p:txBody>
          <a:bodyPr rtlCol="0" anchor="ctr"/>
          <a:lstStyle/>
          <a:p>
            <a:pPr algn="ctr">
              <a:defRPr/>
            </a:pPr>
            <a:endParaRPr lang="en-US" kern="0" dirty="0">
              <a:solidFill>
                <a:prstClr val="white"/>
              </a:solidFill>
              <a:latin typeface="Calibri" panose="020F0502020204030204"/>
            </a:endParaRPr>
          </a:p>
        </p:txBody>
      </p:sp>
      <p:sp>
        <p:nvSpPr>
          <p:cNvPr id="53" name="Rounded Rectangle 40">
            <a:extLst>
              <a:ext uri="{FF2B5EF4-FFF2-40B4-BE49-F238E27FC236}">
                <a16:creationId xmlns:a16="http://schemas.microsoft.com/office/drawing/2014/main" id="{13E3A45F-72FE-438C-A448-473B31E0CDB6}"/>
              </a:ext>
            </a:extLst>
          </p:cNvPr>
          <p:cNvSpPr/>
          <p:nvPr/>
        </p:nvSpPr>
        <p:spPr>
          <a:xfrm>
            <a:off x="6749858" y="4551868"/>
            <a:ext cx="2002536" cy="374490"/>
          </a:xfrm>
          <a:prstGeom prst="roundRect">
            <a:avLst/>
          </a:prstGeom>
          <a:solidFill>
            <a:srgbClr val="EAEAEA"/>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r>
              <a:rPr lang="en-US" sz="1200" b="1" kern="0" dirty="0">
                <a:solidFill>
                  <a:sysClr val="windowText" lastClr="000000"/>
                </a:solidFill>
                <a:latin typeface="+mj-lt"/>
                <a:cs typeface="Arial" pitchFamily="34" charset="0"/>
              </a:rPr>
              <a:t>SPV</a:t>
            </a:r>
          </a:p>
        </p:txBody>
      </p:sp>
      <p:cxnSp>
        <p:nvCxnSpPr>
          <p:cNvPr id="54" name="Elbow Connector 67">
            <a:extLst>
              <a:ext uri="{FF2B5EF4-FFF2-40B4-BE49-F238E27FC236}">
                <a16:creationId xmlns:a16="http://schemas.microsoft.com/office/drawing/2014/main" id="{303F91D8-CD99-4718-AA00-2171A6707077}"/>
              </a:ext>
            </a:extLst>
          </p:cNvPr>
          <p:cNvCxnSpPr/>
          <p:nvPr/>
        </p:nvCxnSpPr>
        <p:spPr bwMode="auto">
          <a:xfrm rot="5400000">
            <a:off x="2401387" y="2676210"/>
            <a:ext cx="1864168" cy="2939069"/>
          </a:xfrm>
          <a:prstGeom prst="bentConnector3">
            <a:avLst>
              <a:gd name="adj1" fmla="val 21387"/>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Elbow Connector 69">
            <a:extLst>
              <a:ext uri="{FF2B5EF4-FFF2-40B4-BE49-F238E27FC236}">
                <a16:creationId xmlns:a16="http://schemas.microsoft.com/office/drawing/2014/main" id="{53F43ACE-3911-4BA3-8200-3F6D065CB0F0}"/>
              </a:ext>
            </a:extLst>
          </p:cNvPr>
          <p:cNvCxnSpPr/>
          <p:nvPr/>
        </p:nvCxnSpPr>
        <p:spPr bwMode="auto">
          <a:xfrm rot="16200000" flipH="1">
            <a:off x="5607960" y="2408704"/>
            <a:ext cx="1338210" cy="2948121"/>
          </a:xfrm>
          <a:prstGeom prst="bentConnector3">
            <a:avLst>
              <a:gd name="adj1" fmla="val 37188"/>
            </a:avLst>
          </a:prstGeom>
          <a:solidFill>
            <a:schemeClr val="tx2"/>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0" name="Picture 3"/>
          <p:cNvPicPr/>
          <p:nvPr/>
        </p:nvPicPr>
        <p:blipFill>
          <a:blip r:embed="rId4"/>
          <a:stretch/>
        </p:blipFill>
        <p:spPr>
          <a:xfrm>
            <a:off x="0" y="27180"/>
            <a:ext cx="1029600" cy="803880"/>
          </a:xfrm>
          <a:prstGeom prst="rect">
            <a:avLst/>
          </a:prstGeom>
          <a:ln>
            <a:noFill/>
          </a:ln>
        </p:spPr>
      </p:pic>
    </p:spTree>
    <p:extLst>
      <p:ext uri="{BB962C8B-B14F-4D97-AF65-F5344CB8AC3E}">
        <p14:creationId xmlns:p14="http://schemas.microsoft.com/office/powerpoint/2010/main" val="211637287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800" b="1" spc="-1" dirty="0">
                <a:solidFill>
                  <a:srgbClr val="000000"/>
                </a:solidFill>
                <a:ea typeface="Arial"/>
              </a:rPr>
              <a:t>REITs – A Hybrid Product </a:t>
            </a:r>
            <a:endParaRPr lang="en-US" sz="2800" b="1" spc="-1" dirty="0" smtClean="0">
              <a:solidFill>
                <a:srgbClr val="000000"/>
              </a:solidFill>
              <a:ea typeface="Arial"/>
            </a:endParaRPr>
          </a:p>
          <a:p>
            <a:pPr algn="ctr">
              <a:lnSpc>
                <a:spcPct val="93000"/>
              </a:lnSpc>
            </a:pPr>
            <a:r>
              <a:rPr lang="en-US" sz="2800" b="1" spc="-1" dirty="0" smtClean="0">
                <a:solidFill>
                  <a:srgbClr val="000000"/>
                </a:solidFill>
                <a:ea typeface="Arial"/>
              </a:rPr>
              <a:t>between </a:t>
            </a:r>
            <a:r>
              <a:rPr lang="en-US" sz="2800" b="1" spc="-1" dirty="0">
                <a:solidFill>
                  <a:srgbClr val="000000"/>
                </a:solidFill>
                <a:ea typeface="Arial"/>
              </a:rPr>
              <a:t>Equity and Fixed Income</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6</a:t>
            </a:r>
            <a:endParaRPr lang="en-IN" sz="1000" b="0" strike="noStrike" spc="-1" dirty="0">
              <a:latin typeface="Arial"/>
            </a:endParaRPr>
          </a:p>
        </p:txBody>
      </p:sp>
      <p:sp>
        <p:nvSpPr>
          <p:cNvPr id="7" name="Oval 6">
            <a:extLst>
              <a:ext uri="{FF2B5EF4-FFF2-40B4-BE49-F238E27FC236}">
                <a16:creationId xmlns:a16="http://schemas.microsoft.com/office/drawing/2014/main" id="{12F3806A-FF3D-4AC3-B263-59991D2F1BA0}"/>
              </a:ext>
            </a:extLst>
          </p:cNvPr>
          <p:cNvSpPr/>
          <p:nvPr/>
        </p:nvSpPr>
        <p:spPr bwMode="auto">
          <a:xfrm>
            <a:off x="3648776" y="1582841"/>
            <a:ext cx="2535555" cy="2558606"/>
          </a:xfrm>
          <a:prstGeom prst="ellipse">
            <a:avLst/>
          </a:prstGeom>
          <a:solidFill>
            <a:srgbClr val="B8005C"/>
          </a:solidFill>
          <a:ln>
            <a:noFill/>
          </a:ln>
          <a:effectLst/>
        </p:spPr>
        <p:txBody>
          <a:bodyPr vert="horz" wrap="non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1200" b="1" dirty="0">
              <a:solidFill>
                <a:srgbClr val="FFFFFF"/>
              </a:solidFill>
            </a:endParaRPr>
          </a:p>
        </p:txBody>
      </p:sp>
      <p:sp>
        <p:nvSpPr>
          <p:cNvPr id="8" name="Oval 7">
            <a:extLst>
              <a:ext uri="{FF2B5EF4-FFF2-40B4-BE49-F238E27FC236}">
                <a16:creationId xmlns:a16="http://schemas.microsoft.com/office/drawing/2014/main" id="{C4A80C30-3977-4BA7-8455-EC2A83D73139}"/>
              </a:ext>
            </a:extLst>
          </p:cNvPr>
          <p:cNvSpPr/>
          <p:nvPr/>
        </p:nvSpPr>
        <p:spPr bwMode="auto">
          <a:xfrm>
            <a:off x="1495650" y="1582841"/>
            <a:ext cx="2535555" cy="2558606"/>
          </a:xfrm>
          <a:prstGeom prst="ellipse">
            <a:avLst/>
          </a:prstGeom>
          <a:solidFill>
            <a:srgbClr val="0098C3">
              <a:alpha val="74902"/>
            </a:srgbClr>
          </a:solidFill>
          <a:ln>
            <a:noFill/>
          </a:ln>
          <a:effectLst/>
        </p:spPr>
        <p:txBody>
          <a:bodyPr vert="horz" wrap="non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1200" b="1" dirty="0">
              <a:solidFill>
                <a:srgbClr val="FFFFFF"/>
              </a:solidFill>
            </a:endParaRPr>
          </a:p>
        </p:txBody>
      </p:sp>
      <p:sp>
        <p:nvSpPr>
          <p:cNvPr id="9" name="Oval 8">
            <a:extLst>
              <a:ext uri="{FF2B5EF4-FFF2-40B4-BE49-F238E27FC236}">
                <a16:creationId xmlns:a16="http://schemas.microsoft.com/office/drawing/2014/main" id="{612A010A-01E1-4666-B83B-AF930100B187}"/>
              </a:ext>
            </a:extLst>
          </p:cNvPr>
          <p:cNvSpPr/>
          <p:nvPr/>
        </p:nvSpPr>
        <p:spPr bwMode="auto">
          <a:xfrm>
            <a:off x="5801902" y="1582841"/>
            <a:ext cx="2535555" cy="2558606"/>
          </a:xfrm>
          <a:prstGeom prst="ellipse">
            <a:avLst/>
          </a:prstGeom>
          <a:solidFill>
            <a:srgbClr val="006778">
              <a:alpha val="74902"/>
            </a:srgbClr>
          </a:solidFill>
          <a:ln>
            <a:noFill/>
          </a:ln>
          <a:effectLst/>
        </p:spPr>
        <p:txBody>
          <a:bodyPr vert="horz" wrap="none" lIns="91440" tIns="45720" rIns="91440" bIns="45720" numCol="1" rtlCol="0" anchor="ctr" anchorCtr="0" compatLnSpc="1">
            <a:prstTxWarp prst="textNoShape">
              <a:avLst/>
            </a:prstTxWarp>
            <a:spAutoFit/>
          </a:bodyPr>
          <a:lstStyle/>
          <a:p>
            <a:pPr algn="ctr" fontAlgn="base">
              <a:spcBef>
                <a:spcPct val="0"/>
              </a:spcBef>
              <a:spcAft>
                <a:spcPct val="0"/>
              </a:spcAft>
            </a:pPr>
            <a:endParaRPr lang="en-US" sz="1200" b="1" dirty="0">
              <a:solidFill>
                <a:srgbClr val="FFFFFF"/>
              </a:solidFill>
            </a:endParaRPr>
          </a:p>
        </p:txBody>
      </p:sp>
      <p:sp>
        <p:nvSpPr>
          <p:cNvPr id="10" name="TextBox 9">
            <a:extLst>
              <a:ext uri="{FF2B5EF4-FFF2-40B4-BE49-F238E27FC236}">
                <a16:creationId xmlns:a16="http://schemas.microsoft.com/office/drawing/2014/main" id="{9BD1025E-0024-4201-8CE5-932EEFEAD196}"/>
              </a:ext>
            </a:extLst>
          </p:cNvPr>
          <p:cNvSpPr txBox="1"/>
          <p:nvPr/>
        </p:nvSpPr>
        <p:spPr>
          <a:xfrm>
            <a:off x="1743300" y="2677478"/>
            <a:ext cx="2039302" cy="369332"/>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Fixed Income</a:t>
            </a:r>
          </a:p>
        </p:txBody>
      </p:sp>
      <p:sp>
        <p:nvSpPr>
          <p:cNvPr id="11" name="TextBox 10">
            <a:extLst>
              <a:ext uri="{FF2B5EF4-FFF2-40B4-BE49-F238E27FC236}">
                <a16:creationId xmlns:a16="http://schemas.microsoft.com/office/drawing/2014/main" id="{C2820114-1E76-4A91-8ED9-5BF818F16DBE}"/>
              </a:ext>
            </a:extLst>
          </p:cNvPr>
          <p:cNvSpPr txBox="1"/>
          <p:nvPr/>
        </p:nvSpPr>
        <p:spPr>
          <a:xfrm>
            <a:off x="4155029" y="2692867"/>
            <a:ext cx="1543050" cy="338554"/>
          </a:xfrm>
          <a:prstGeom prst="rect">
            <a:avLst/>
          </a:prstGeom>
          <a:noFill/>
        </p:spPr>
        <p:txBody>
          <a:bodyPr wrap="square" rtlCol="0" anchor="ctr">
            <a:noAutofit/>
          </a:bodyPr>
          <a:lstStyle/>
          <a:p>
            <a:pPr algn="ctr"/>
            <a:r>
              <a:rPr lang="en-US" b="1" dirty="0">
                <a:solidFill>
                  <a:srgbClr val="FFFFFF"/>
                </a:solidFill>
                <a:latin typeface="Arial" panose="020B0604020202020204" pitchFamily="34" charset="0"/>
                <a:cs typeface="Arial" panose="020B0604020202020204" pitchFamily="34" charset="0"/>
              </a:rPr>
              <a:t>REITs</a:t>
            </a:r>
          </a:p>
        </p:txBody>
      </p:sp>
      <p:sp>
        <p:nvSpPr>
          <p:cNvPr id="12" name="TextBox 11">
            <a:extLst>
              <a:ext uri="{FF2B5EF4-FFF2-40B4-BE49-F238E27FC236}">
                <a16:creationId xmlns:a16="http://schemas.microsoft.com/office/drawing/2014/main" id="{B24C88A5-B358-4F6D-BB73-F44B2CFFD4E3}"/>
              </a:ext>
            </a:extLst>
          </p:cNvPr>
          <p:cNvSpPr txBox="1"/>
          <p:nvPr/>
        </p:nvSpPr>
        <p:spPr>
          <a:xfrm>
            <a:off x="6298154" y="2692867"/>
            <a:ext cx="1543050" cy="338554"/>
          </a:xfrm>
          <a:prstGeom prst="rect">
            <a:avLst/>
          </a:prstGeom>
          <a:noFill/>
        </p:spPr>
        <p:txBody>
          <a:bodyPr wrap="square" rtlCol="0" anchor="ctr">
            <a:noAutofit/>
          </a:bodyPr>
          <a:lstStyle/>
          <a:p>
            <a:pPr algn="ctr"/>
            <a:r>
              <a:rPr lang="en-US" b="1" dirty="0">
                <a:solidFill>
                  <a:schemeClr val="bg1"/>
                </a:solidFill>
                <a:latin typeface="Arial" panose="020B0604020202020204" pitchFamily="34" charset="0"/>
                <a:cs typeface="Arial" panose="020B0604020202020204" pitchFamily="34" charset="0"/>
              </a:rPr>
              <a:t>Equity</a:t>
            </a:r>
          </a:p>
        </p:txBody>
      </p:sp>
      <p:cxnSp>
        <p:nvCxnSpPr>
          <p:cNvPr id="13" name="Straight Arrow Connector 12">
            <a:extLst>
              <a:ext uri="{FF2B5EF4-FFF2-40B4-BE49-F238E27FC236}">
                <a16:creationId xmlns:a16="http://schemas.microsoft.com/office/drawing/2014/main" id="{E0B524AE-FA96-48A3-B4F0-A92F48179C5F}"/>
              </a:ext>
            </a:extLst>
          </p:cNvPr>
          <p:cNvCxnSpPr/>
          <p:nvPr/>
        </p:nvCxnSpPr>
        <p:spPr bwMode="auto">
          <a:xfrm>
            <a:off x="1211056" y="5698655"/>
            <a:ext cx="7239545" cy="0"/>
          </a:xfrm>
          <a:prstGeom prst="straightConnector1">
            <a:avLst/>
          </a:prstGeom>
          <a:solidFill>
            <a:schemeClr val="tx2"/>
          </a:solidFill>
          <a:ln w="6350" cap="flat" cmpd="sng" algn="ctr">
            <a:solidFill>
              <a:srgbClr val="646464"/>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id="{7C844951-7098-4AFA-ADD9-D6FA4E6A465A}"/>
              </a:ext>
            </a:extLst>
          </p:cNvPr>
          <p:cNvSpPr txBox="1"/>
          <p:nvPr/>
        </p:nvSpPr>
        <p:spPr>
          <a:xfrm>
            <a:off x="1039878" y="5753163"/>
            <a:ext cx="1314450" cy="276999"/>
          </a:xfrm>
          <a:prstGeom prst="rect">
            <a:avLst/>
          </a:prstGeom>
          <a:noFill/>
        </p:spPr>
        <p:txBody>
          <a:bodyPr wrap="square" rtlCol="0">
            <a:spAutoFit/>
          </a:bodyPr>
          <a:lstStyle/>
          <a:p>
            <a:pPr algn="ctr"/>
            <a:r>
              <a:rPr lang="en-US" sz="1200" b="1" i="1" dirty="0">
                <a:solidFill>
                  <a:srgbClr val="000000"/>
                </a:solidFill>
                <a:latin typeface="Arial" panose="020B0604020202020204" pitchFamily="34" charset="0"/>
                <a:cs typeface="Arial" panose="020B0604020202020204" pitchFamily="34" charset="0"/>
              </a:rPr>
              <a:t>Yield Oriented</a:t>
            </a:r>
          </a:p>
        </p:txBody>
      </p:sp>
      <p:sp>
        <p:nvSpPr>
          <p:cNvPr id="15" name="TextBox 14">
            <a:extLst>
              <a:ext uri="{FF2B5EF4-FFF2-40B4-BE49-F238E27FC236}">
                <a16:creationId xmlns:a16="http://schemas.microsoft.com/office/drawing/2014/main" id="{58B88ED5-962F-475A-9CD5-A46F16A57148}"/>
              </a:ext>
            </a:extLst>
          </p:cNvPr>
          <p:cNvSpPr txBox="1"/>
          <p:nvPr/>
        </p:nvSpPr>
        <p:spPr>
          <a:xfrm>
            <a:off x="6184332" y="5753163"/>
            <a:ext cx="2380570" cy="276999"/>
          </a:xfrm>
          <a:prstGeom prst="rect">
            <a:avLst/>
          </a:prstGeom>
          <a:noFill/>
        </p:spPr>
        <p:txBody>
          <a:bodyPr wrap="square" rtlCol="0">
            <a:spAutoFit/>
          </a:bodyPr>
          <a:lstStyle/>
          <a:p>
            <a:pPr algn="ctr"/>
            <a:r>
              <a:rPr lang="en-US" sz="1200" b="1" i="1" dirty="0">
                <a:solidFill>
                  <a:srgbClr val="000000"/>
                </a:solidFill>
                <a:latin typeface="Arial" panose="020B0604020202020204" pitchFamily="34" charset="0"/>
                <a:cs typeface="Arial" panose="020B0604020202020204" pitchFamily="34" charset="0"/>
              </a:rPr>
              <a:t>Capital Appreciation Oriented</a:t>
            </a:r>
          </a:p>
        </p:txBody>
      </p:sp>
      <p:sp>
        <p:nvSpPr>
          <p:cNvPr id="16" name="TextBox 15">
            <a:extLst>
              <a:ext uri="{FF2B5EF4-FFF2-40B4-BE49-F238E27FC236}">
                <a16:creationId xmlns:a16="http://schemas.microsoft.com/office/drawing/2014/main" id="{6B92C1D2-2124-4B16-913B-687177F65F30}"/>
              </a:ext>
            </a:extLst>
          </p:cNvPr>
          <p:cNvSpPr txBox="1"/>
          <p:nvPr/>
        </p:nvSpPr>
        <p:spPr>
          <a:xfrm>
            <a:off x="2500773" y="4759835"/>
            <a:ext cx="2239431" cy="300608"/>
          </a:xfrm>
          <a:prstGeom prst="rect">
            <a:avLst/>
          </a:prstGeom>
          <a:noFill/>
        </p:spPr>
        <p:txBody>
          <a:bodyPr wrap="square" rtlCol="0" anchor="ctr">
            <a:noAutofit/>
          </a:bodyPr>
          <a:lstStyle/>
          <a:p>
            <a:pPr algn="ctr"/>
            <a:endParaRPr lang="en-US" sz="1200" b="1" dirty="0">
              <a:solidFill>
                <a:srgbClr val="000000"/>
              </a:solidFill>
              <a:latin typeface="Arial" panose="020B0604020202020204" pitchFamily="34" charset="0"/>
              <a:cs typeface="Arial" panose="020B0604020202020204" pitchFamily="34" charset="0"/>
            </a:endParaRPr>
          </a:p>
        </p:txBody>
      </p:sp>
      <p:cxnSp>
        <p:nvCxnSpPr>
          <p:cNvPr id="17" name="Elbow Connector 23">
            <a:extLst>
              <a:ext uri="{FF2B5EF4-FFF2-40B4-BE49-F238E27FC236}">
                <a16:creationId xmlns:a16="http://schemas.microsoft.com/office/drawing/2014/main" id="{1BE86DBE-1CE3-4458-BDC1-67BA8F0CD3B8}"/>
              </a:ext>
            </a:extLst>
          </p:cNvPr>
          <p:cNvCxnSpPr>
            <a:cxnSpLocks/>
            <a:stCxn id="7" idx="4"/>
            <a:endCxn id="16" idx="0"/>
          </p:cNvCxnSpPr>
          <p:nvPr/>
        </p:nvCxnSpPr>
        <p:spPr bwMode="auto">
          <a:xfrm rot="5400000">
            <a:off x="3959328" y="3802609"/>
            <a:ext cx="618388" cy="1296065"/>
          </a:xfrm>
          <a:prstGeom prst="bentConnector3">
            <a:avLst/>
          </a:prstGeom>
          <a:solidFill>
            <a:schemeClr val="tx2"/>
          </a:solidFill>
          <a:ln w="127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Elbow Connector 25">
            <a:extLst>
              <a:ext uri="{FF2B5EF4-FFF2-40B4-BE49-F238E27FC236}">
                <a16:creationId xmlns:a16="http://schemas.microsoft.com/office/drawing/2014/main" id="{9C727B83-D481-496A-9091-8873EFA24F6D}"/>
              </a:ext>
            </a:extLst>
          </p:cNvPr>
          <p:cNvCxnSpPr>
            <a:cxnSpLocks/>
            <a:stCxn id="7" idx="4"/>
          </p:cNvCxnSpPr>
          <p:nvPr/>
        </p:nvCxnSpPr>
        <p:spPr bwMode="auto">
          <a:xfrm rot="16200000" flipH="1">
            <a:off x="5217435" y="3840565"/>
            <a:ext cx="618388" cy="1220151"/>
          </a:xfrm>
          <a:prstGeom prst="bentConnector3">
            <a:avLst>
              <a:gd name="adj1" fmla="val 50000"/>
            </a:avLst>
          </a:prstGeom>
          <a:solidFill>
            <a:schemeClr val="tx2"/>
          </a:solidFill>
          <a:ln w="12700" cap="flat" cmpd="sng" algn="ctr">
            <a:solidFill>
              <a:schemeClr val="tx1"/>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Placeholder 10">
            <a:extLst>
              <a:ext uri="{FF2B5EF4-FFF2-40B4-BE49-F238E27FC236}">
                <a16:creationId xmlns:a16="http://schemas.microsoft.com/office/drawing/2014/main" id="{61AD593F-9BFB-4ED0-B5AA-B2D3EC3E279D}"/>
              </a:ext>
            </a:extLst>
          </p:cNvPr>
          <p:cNvSpPr txBox="1">
            <a:spLocks/>
          </p:cNvSpPr>
          <p:nvPr>
            <p:custDataLst>
              <p:tags r:id="rId1"/>
            </p:custDataLst>
          </p:nvPr>
        </p:nvSpPr>
        <p:spPr>
          <a:xfrm>
            <a:off x="2464284" y="4759834"/>
            <a:ext cx="2322576" cy="646327"/>
          </a:xfrm>
          <a:prstGeom prst="rect">
            <a:avLst/>
          </a:prstGeom>
          <a:solidFill>
            <a:srgbClr val="646464"/>
          </a:solidFill>
        </p:spPr>
        <p:txBody>
          <a:bodyPr vert="horz" lIns="45720" tIns="0" rIns="45720" bIns="0" rtlCol="0" anchor="ctr">
            <a:noAutofit/>
          </a:bodyPr>
          <a:lstStyle>
            <a:defPPr>
              <a:defRPr lang="en-US"/>
            </a:defPPr>
            <a:lvl1pPr algn="ctr">
              <a:defRPr sz="1200" b="1">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Arial" panose="020B0604020202020204"/>
                <a:ea typeface="+mn-ea"/>
                <a:cs typeface="+mn-cs"/>
              </a:rPr>
              <a:t>Regular and growing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Arial" panose="020B0604020202020204"/>
                <a:ea typeface="+mn-ea"/>
                <a:cs typeface="+mn-cs"/>
              </a:rPr>
              <a:t>cash yield</a:t>
            </a:r>
          </a:p>
        </p:txBody>
      </p:sp>
      <p:sp>
        <p:nvSpPr>
          <p:cNvPr id="20" name="Text Placeholder 10">
            <a:extLst>
              <a:ext uri="{FF2B5EF4-FFF2-40B4-BE49-F238E27FC236}">
                <a16:creationId xmlns:a16="http://schemas.microsoft.com/office/drawing/2014/main" id="{2C6F9763-3E97-4FDF-9A9F-BD6F1F4FE68F}"/>
              </a:ext>
            </a:extLst>
          </p:cNvPr>
          <p:cNvSpPr txBox="1">
            <a:spLocks/>
          </p:cNvSpPr>
          <p:nvPr>
            <p:custDataLst>
              <p:tags r:id="rId2"/>
            </p:custDataLst>
          </p:nvPr>
        </p:nvSpPr>
        <p:spPr>
          <a:xfrm>
            <a:off x="4980502" y="4766515"/>
            <a:ext cx="2321476" cy="646327"/>
          </a:xfrm>
          <a:prstGeom prst="rect">
            <a:avLst/>
          </a:prstGeom>
          <a:solidFill>
            <a:srgbClr val="646464"/>
          </a:solidFill>
        </p:spPr>
        <p:txBody>
          <a:bodyPr vert="horz" lIns="45720" tIns="0" rIns="45720" bIns="0" rtlCol="0" anchor="ctr">
            <a:noAutofit/>
          </a:bodyPr>
          <a:lstStyle>
            <a:defPPr>
              <a:defRPr lang="en-US"/>
            </a:defPPr>
            <a:lvl1pPr algn="ctr">
              <a:defRPr sz="1200" b="1">
                <a:solidFill>
                  <a:schemeClr val="bg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Arial" panose="020B0604020202020204"/>
                <a:ea typeface="+mn-ea"/>
                <a:cs typeface="+mn-cs"/>
              </a:rPr>
              <a:t>Appreciation through increasing property valuation</a:t>
            </a:r>
          </a:p>
        </p:txBody>
      </p:sp>
      <p:pic>
        <p:nvPicPr>
          <p:cNvPr id="21" name="Picture 3"/>
          <p:cNvPicPr/>
          <p:nvPr/>
        </p:nvPicPr>
        <p:blipFill>
          <a:blip r:embed="rId4"/>
          <a:stretch/>
        </p:blipFill>
        <p:spPr>
          <a:xfrm>
            <a:off x="0" y="27180"/>
            <a:ext cx="1029600" cy="803880"/>
          </a:xfrm>
          <a:prstGeom prst="rect">
            <a:avLst/>
          </a:prstGeom>
          <a:ln>
            <a:noFill/>
          </a:ln>
        </p:spPr>
      </p:pic>
    </p:spTree>
    <p:extLst>
      <p:ext uri="{BB962C8B-B14F-4D97-AF65-F5344CB8AC3E}">
        <p14:creationId xmlns:p14="http://schemas.microsoft.com/office/powerpoint/2010/main" val="24576365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IN" sz="2800" b="1" spc="-1" dirty="0" smtClean="0">
                <a:solidFill>
                  <a:srgbClr val="000000"/>
                </a:solidFill>
                <a:ea typeface="Arial"/>
              </a:rPr>
              <a:t>Details of Listed REITs</a:t>
            </a:r>
            <a:endParaRPr lang="en-IN" sz="28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7</a:t>
            </a:r>
            <a:endParaRPr lang="en-IN" sz="1000" b="0" strike="noStrike" spc="-1" dirty="0">
              <a:latin typeface="Arial"/>
            </a:endParaRPr>
          </a:p>
        </p:txBody>
      </p:sp>
      <p:graphicFrame>
        <p:nvGraphicFramePr>
          <p:cNvPr id="7" name="Table 6">
            <a:extLst>
              <a:ext uri="{FF2B5EF4-FFF2-40B4-BE49-F238E27FC236}">
                <a16:creationId xmlns:a16="http://schemas.microsoft.com/office/drawing/2014/main" id="{EABEE732-A031-4F54-9FBB-FF9F9BC8D643}"/>
              </a:ext>
            </a:extLst>
          </p:cNvPr>
          <p:cNvGraphicFramePr>
            <a:graphicFrameLocks noGrp="1"/>
          </p:cNvGraphicFramePr>
          <p:nvPr/>
        </p:nvGraphicFramePr>
        <p:xfrm>
          <a:off x="798577" y="1038225"/>
          <a:ext cx="8308847" cy="5114924"/>
        </p:xfrm>
        <a:graphic>
          <a:graphicData uri="http://schemas.openxmlformats.org/drawingml/2006/table">
            <a:tbl>
              <a:tblPr firstRow="1" bandRow="1">
                <a:tableStyleId>{5940675A-B579-460E-94D1-54222C63F5DA}</a:tableStyleId>
              </a:tblPr>
              <a:tblGrid>
                <a:gridCol w="2057400">
                  <a:extLst>
                    <a:ext uri="{9D8B030D-6E8A-4147-A177-3AD203B41FA5}">
                      <a16:colId xmlns:a16="http://schemas.microsoft.com/office/drawing/2014/main" val="1493079057"/>
                    </a:ext>
                  </a:extLst>
                </a:gridCol>
                <a:gridCol w="3127248">
                  <a:extLst>
                    <a:ext uri="{9D8B030D-6E8A-4147-A177-3AD203B41FA5}">
                      <a16:colId xmlns:a16="http://schemas.microsoft.com/office/drawing/2014/main" val="1832276024"/>
                    </a:ext>
                  </a:extLst>
                </a:gridCol>
                <a:gridCol w="3124199">
                  <a:extLst>
                    <a:ext uri="{9D8B030D-6E8A-4147-A177-3AD203B41FA5}">
                      <a16:colId xmlns:a16="http://schemas.microsoft.com/office/drawing/2014/main" val="219864626"/>
                    </a:ext>
                  </a:extLst>
                </a:gridCol>
              </a:tblGrid>
              <a:tr h="528254">
                <a:tc>
                  <a:txBody>
                    <a:bodyPr/>
                    <a:lstStyle/>
                    <a:p>
                      <a:pPr algn="ctr"/>
                      <a:endParaRPr lang="en-US" sz="1400" b="1" dirty="0">
                        <a:solidFill>
                          <a:schemeClr val="tx1"/>
                        </a:solidFill>
                        <a:latin typeface="Arial (Body)"/>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a:solidFill>
                            <a:schemeClr val="bg1"/>
                          </a:solidFill>
                          <a:latin typeface="Arial (Body)"/>
                        </a:rPr>
                        <a:t>Embassy Office Parks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8C3"/>
                    </a:solidFill>
                  </a:tcPr>
                </a:tc>
                <a:tc>
                  <a:txBody>
                    <a:bodyPr/>
                    <a:lstStyle/>
                    <a:p>
                      <a:pPr algn="ctr"/>
                      <a:r>
                        <a:rPr lang="en-US" sz="1400" b="1" dirty="0">
                          <a:solidFill>
                            <a:schemeClr val="bg1"/>
                          </a:solidFill>
                          <a:latin typeface="Arial (Body)"/>
                        </a:rPr>
                        <a:t>Mindspace Business Parks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78"/>
                    </a:solidFill>
                  </a:tcPr>
                </a:tc>
                <a:extLst>
                  <a:ext uri="{0D108BD9-81ED-4DB2-BD59-A6C34878D82A}">
                    <a16:rowId xmlns:a16="http://schemas.microsoft.com/office/drawing/2014/main" val="1660403717"/>
                  </a:ext>
                </a:extLst>
              </a:tr>
              <a:tr h="484702">
                <a:tc>
                  <a:txBody>
                    <a:bodyPr/>
                    <a:lstStyle/>
                    <a:p>
                      <a:pPr algn="l"/>
                      <a:r>
                        <a:rPr lang="en-US" sz="1400" b="1" dirty="0">
                          <a:solidFill>
                            <a:schemeClr val="bg1">
                              <a:lumMod val="95000"/>
                            </a:schemeClr>
                          </a:solidFill>
                          <a:latin typeface="Arial (Body)"/>
                        </a:rPr>
                        <a:t>Ticker (NSE)</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EMBASSY</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MINDSPACE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729871321"/>
                  </a:ext>
                </a:extLst>
              </a:tr>
              <a:tr h="484702">
                <a:tc>
                  <a:txBody>
                    <a:bodyPr/>
                    <a:lstStyle/>
                    <a:p>
                      <a:pPr algn="l"/>
                      <a:r>
                        <a:rPr lang="en-US" sz="1400" b="1" dirty="0">
                          <a:solidFill>
                            <a:schemeClr val="bg1">
                              <a:lumMod val="95000"/>
                            </a:schemeClr>
                          </a:solidFill>
                          <a:latin typeface="Arial (Body)"/>
                        </a:rPr>
                        <a:t>Ticker (BSE)</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542602</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543217</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2456426435"/>
                  </a:ext>
                </a:extLst>
              </a:tr>
              <a:tr h="484702">
                <a:tc>
                  <a:txBody>
                    <a:bodyPr/>
                    <a:lstStyle/>
                    <a:p>
                      <a:pPr algn="l"/>
                      <a:r>
                        <a:rPr lang="en-US" sz="1400" b="1" dirty="0">
                          <a:solidFill>
                            <a:schemeClr val="bg1">
                              <a:lumMod val="95000"/>
                            </a:schemeClr>
                          </a:solidFill>
                          <a:latin typeface="Arial (Body)"/>
                        </a:rPr>
                        <a:t>Listing Date</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April 01, 2019</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August 07, 2020</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518096871"/>
                  </a:ext>
                </a:extLst>
              </a:tr>
              <a:tr h="484702">
                <a:tc>
                  <a:txBody>
                    <a:bodyPr/>
                    <a:lstStyle/>
                    <a:p>
                      <a:pPr algn="l"/>
                      <a:r>
                        <a:rPr lang="en-US" sz="1400" b="1" dirty="0">
                          <a:solidFill>
                            <a:schemeClr val="bg1">
                              <a:lumMod val="95000"/>
                            </a:schemeClr>
                          </a:solidFill>
                          <a:latin typeface="Arial (Body)"/>
                        </a:rPr>
                        <a:t>Market Capitalization</a:t>
                      </a:r>
                      <a:r>
                        <a:rPr lang="en-US" sz="1400" b="1" baseline="30000" dirty="0">
                          <a:solidFill>
                            <a:schemeClr val="bg1">
                              <a:lumMod val="95000"/>
                            </a:schemeClr>
                          </a:solidFill>
                          <a:latin typeface="Arial (Body)"/>
                        </a:rPr>
                        <a:t>1</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 28,386 crores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 17,802 crores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803296481"/>
                  </a:ext>
                </a:extLst>
              </a:tr>
              <a:tr h="484702">
                <a:tc>
                  <a:txBody>
                    <a:bodyPr/>
                    <a:lstStyle/>
                    <a:p>
                      <a:pPr algn="l"/>
                      <a:r>
                        <a:rPr lang="en-US" sz="1400" b="1" dirty="0">
                          <a:solidFill>
                            <a:schemeClr val="bg1">
                              <a:lumMod val="95000"/>
                            </a:schemeClr>
                          </a:solidFill>
                          <a:latin typeface="Arial (Body)"/>
                        </a:rPr>
                        <a:t>Sector Focus</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Office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Office</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2496901960"/>
                  </a:ext>
                </a:extLst>
              </a:tr>
              <a:tr h="48470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lumMod val="95000"/>
                            </a:schemeClr>
                          </a:solidFill>
                          <a:latin typeface="Arial (Body)"/>
                        </a:rPr>
                        <a:t>Geographic Focus</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Bengaluru, Mumbai, Pune, Noida</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Mumbai, Hyderabad, Pune, Chennai</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2775426981"/>
                  </a:ext>
                </a:extLst>
              </a:tr>
              <a:tr h="484702">
                <a:tc>
                  <a:txBody>
                    <a:bodyPr/>
                    <a:lstStyle/>
                    <a:p>
                      <a:pPr algn="l"/>
                      <a:r>
                        <a:rPr lang="en-US" sz="1400" b="1" dirty="0">
                          <a:solidFill>
                            <a:schemeClr val="bg1">
                              <a:lumMod val="95000"/>
                            </a:schemeClr>
                          </a:solidFill>
                          <a:latin typeface="Arial (Body)"/>
                        </a:rPr>
                        <a:t>Total Leasable Area</a:t>
                      </a:r>
                      <a:r>
                        <a:rPr lang="en-US" sz="1400" b="1" baseline="30000" dirty="0">
                          <a:solidFill>
                            <a:schemeClr val="bg1">
                              <a:lumMod val="95000"/>
                            </a:schemeClr>
                          </a:solidFill>
                          <a:latin typeface="Arial (Body)"/>
                        </a:rPr>
                        <a:t>2</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33.3 msf</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29.5 msf</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301625746"/>
                  </a:ext>
                </a:extLst>
              </a:tr>
              <a:tr h="48470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lumMod val="95000"/>
                            </a:schemeClr>
                          </a:solidFill>
                          <a:latin typeface="Arial (Body)"/>
                        </a:rPr>
                        <a:t>Leased Area</a:t>
                      </a:r>
                      <a:r>
                        <a:rPr lang="en-US" sz="1400" b="1" baseline="30000" dirty="0">
                          <a:solidFill>
                            <a:schemeClr val="bg1">
                              <a:lumMod val="95000"/>
                            </a:schemeClr>
                          </a:solidFill>
                          <a:latin typeface="Arial (Body)"/>
                        </a:rPr>
                        <a:t>2</a:t>
                      </a:r>
                      <a:endParaRPr lang="en-US" sz="1400" b="1" dirty="0">
                        <a:solidFill>
                          <a:schemeClr val="bg1">
                            <a:lumMod val="95000"/>
                          </a:schemeClr>
                        </a:solidFill>
                        <a:latin typeface="Arial (Body)"/>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24.2 msf</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21.2 msf</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45142528"/>
                  </a:ext>
                </a:extLst>
              </a:tr>
              <a:tr h="7090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lumMod val="95000"/>
                            </a:schemeClr>
                          </a:solidFill>
                          <a:latin typeface="Arial (Body)"/>
                        </a:rPr>
                        <a:t>Sponsors</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46464"/>
                    </a:solidFill>
                  </a:tcPr>
                </a:tc>
                <a:tc>
                  <a:txBody>
                    <a:bodyPr/>
                    <a:lstStyle/>
                    <a:p>
                      <a:pPr marL="0" marR="0" lvl="0" indent="0" algn="ctr" defTabSz="685800" rtl="0" eaLnBrk="1" fontAlgn="auto" latinLnBrk="0" hangingPunct="1">
                        <a:lnSpc>
                          <a:spcPct val="100000"/>
                        </a:lnSpc>
                        <a:spcBef>
                          <a:spcPts val="200"/>
                        </a:spcBef>
                        <a:spcAft>
                          <a:spcPts val="2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Blackstone,</a:t>
                      </a:r>
                    </a:p>
                    <a:p>
                      <a:pPr marL="0" marR="0" lvl="0" indent="0" algn="ctr" defTabSz="685800" rtl="0" eaLnBrk="1" fontAlgn="auto" latinLnBrk="0" hangingPunct="1">
                        <a:lnSpc>
                          <a:spcPct val="100000"/>
                        </a:lnSpc>
                        <a:spcBef>
                          <a:spcPts val="200"/>
                        </a:spcBef>
                        <a:spcAft>
                          <a:spcPts val="2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Embassy Group</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marL="0" marR="0" lvl="0" indent="0" algn="ctr" defTabSz="685800" rtl="0" eaLnBrk="1" fontAlgn="auto" latinLnBrk="0" hangingPunct="1">
                        <a:lnSpc>
                          <a:spcPct val="100000"/>
                        </a:lnSpc>
                        <a:spcBef>
                          <a:spcPts val="200"/>
                        </a:spcBef>
                        <a:spcAft>
                          <a:spcPts val="2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Body)"/>
                          <a:ea typeface="+mn-ea"/>
                          <a:cs typeface="+mn-cs"/>
                        </a:rPr>
                        <a:t>K Raheja Corp</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661097672"/>
                  </a:ext>
                </a:extLst>
              </a:tr>
            </a:tbl>
          </a:graphicData>
        </a:graphic>
      </p:graphicFrame>
      <p:pic>
        <p:nvPicPr>
          <p:cNvPr id="8"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429022838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800" b="1" spc="-1" dirty="0">
                <a:solidFill>
                  <a:srgbClr val="000000"/>
                </a:solidFill>
                <a:ea typeface="Arial"/>
              </a:rPr>
              <a:t>Who can Invest in </a:t>
            </a:r>
            <a:r>
              <a:rPr lang="en-US" sz="2800" b="1" spc="-1" dirty="0" smtClean="0">
                <a:solidFill>
                  <a:srgbClr val="000000"/>
                </a:solidFill>
                <a:ea typeface="Arial"/>
              </a:rPr>
              <a:t>REITs</a:t>
            </a:r>
            <a:r>
              <a:rPr lang="en-US" sz="2800" b="1" spc="-1" dirty="0">
                <a:solidFill>
                  <a:srgbClr val="000000"/>
                </a:solidFill>
                <a:ea typeface="Arial"/>
              </a:rPr>
              <a:t>?</a:t>
            </a:r>
          </a:p>
        </p:txBody>
      </p:sp>
      <p:sp>
        <p:nvSpPr>
          <p:cNvPr id="170" name="CustomShape 2"/>
          <p:cNvSpPr/>
          <p:nvPr/>
        </p:nvSpPr>
        <p:spPr>
          <a:xfrm>
            <a:off x="356040" y="983250"/>
            <a:ext cx="9054000" cy="518904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lstStyle/>
          <a:p>
            <a:pPr marL="343080" indent="-342360" algn="just">
              <a:lnSpc>
                <a:spcPct val="100000"/>
              </a:lnSpc>
              <a:spcBef>
                <a:spcPts val="1400"/>
              </a:spcBef>
              <a:buClr>
                <a:srgbClr val="000000"/>
              </a:buClr>
              <a:buFont typeface="Wingdings" charset="2"/>
              <a:buChar char=""/>
            </a:pPr>
            <a:r>
              <a:rPr lang="en-US" sz="2000" spc="-1" dirty="0" smtClean="0"/>
              <a:t>Any </a:t>
            </a:r>
            <a:r>
              <a:rPr lang="en-US" sz="2000" spc="-1" dirty="0"/>
              <a:t>investor (domestic / foreign / retail / institutional) can buy REIT units in India </a:t>
            </a:r>
            <a:endParaRPr lang="en-US" sz="2000" spc="-1" dirty="0" smtClean="0"/>
          </a:p>
          <a:p>
            <a:pPr marL="343080" indent="-342360" algn="just">
              <a:lnSpc>
                <a:spcPct val="100000"/>
              </a:lnSpc>
              <a:spcBef>
                <a:spcPts val="1400"/>
              </a:spcBef>
              <a:buClr>
                <a:srgbClr val="000000"/>
              </a:buClr>
              <a:buFont typeface="Wingdings" charset="2"/>
              <a:buChar char=""/>
            </a:pPr>
            <a:r>
              <a:rPr lang="en-US" sz="2000" spc="-1" dirty="0"/>
              <a:t>Minimum lot size of 200 units (and multiples thereof)</a:t>
            </a:r>
          </a:p>
          <a:p>
            <a:pPr marL="343080" indent="-342360" algn="just">
              <a:lnSpc>
                <a:spcPct val="100000"/>
              </a:lnSpc>
              <a:spcBef>
                <a:spcPts val="1400"/>
              </a:spcBef>
              <a:buClr>
                <a:srgbClr val="000000"/>
              </a:buClr>
              <a:buFont typeface="Wingdings" charset="2"/>
              <a:buChar char=""/>
            </a:pPr>
            <a:r>
              <a:rPr lang="en-US" sz="2000" spc="-1" dirty="0" smtClean="0"/>
              <a:t>Unit-holders </a:t>
            </a:r>
            <a:r>
              <a:rPr lang="en-US" sz="2000" spc="-1" dirty="0"/>
              <a:t>can purchase REIT units through a </a:t>
            </a:r>
            <a:r>
              <a:rPr lang="en-US" sz="2000" spc="-1" dirty="0" err="1"/>
              <a:t>Demat</a:t>
            </a:r>
            <a:r>
              <a:rPr lang="en-US" sz="2000" spc="-1" dirty="0"/>
              <a:t> account, similar to how they would purchase </a:t>
            </a:r>
            <a:r>
              <a:rPr lang="en-US" sz="2000" spc="-1" dirty="0" smtClean="0"/>
              <a:t>equity shares </a:t>
            </a:r>
          </a:p>
          <a:p>
            <a:pPr marL="343080" indent="-342360" algn="just">
              <a:lnSpc>
                <a:spcPct val="100000"/>
              </a:lnSpc>
              <a:spcBef>
                <a:spcPts val="1400"/>
              </a:spcBef>
              <a:buClr>
                <a:srgbClr val="000000"/>
              </a:buClr>
              <a:buFont typeface="Wingdings" charset="2"/>
              <a:buChar char=""/>
            </a:pPr>
            <a:r>
              <a:rPr lang="en-US" sz="2000" spc="-1" dirty="0" smtClean="0"/>
              <a:t>REIT </a:t>
            </a:r>
            <a:r>
              <a:rPr lang="en-US" sz="2000" spc="-1" dirty="0"/>
              <a:t>units can be bought / sold freely on </a:t>
            </a:r>
            <a:r>
              <a:rPr lang="en-US" sz="2000" spc="-1" dirty="0" smtClean="0"/>
              <a:t>Stock Exchange platform</a:t>
            </a:r>
            <a:endParaRPr lang="en-US" sz="2000" spc="-1" dirty="0"/>
          </a:p>
          <a:p>
            <a:pPr marL="343080" indent="-342360" algn="just">
              <a:lnSpc>
                <a:spcPct val="100000"/>
              </a:lnSpc>
              <a:spcBef>
                <a:spcPts val="1400"/>
              </a:spcBef>
              <a:buClr>
                <a:srgbClr val="000000"/>
              </a:buClr>
              <a:buFont typeface="Wingdings" charset="2"/>
              <a:buChar char=""/>
            </a:pPr>
            <a:r>
              <a:rPr lang="en-US" sz="2000" spc="-1" dirty="0"/>
              <a:t>Investors can also buy REIT units through participation in REIT IPO </a:t>
            </a:r>
            <a:r>
              <a:rPr lang="en-US" sz="2000" spc="-1" dirty="0" smtClean="0"/>
              <a:t>whenever a REIT </a:t>
            </a:r>
            <a:r>
              <a:rPr lang="en-US" sz="2000" spc="-1" dirty="0"/>
              <a:t>gets listed</a:t>
            </a:r>
          </a:p>
          <a:p>
            <a:pPr marL="343080" indent="-342360">
              <a:lnSpc>
                <a:spcPct val="100000"/>
              </a:lnSpc>
              <a:spcBef>
                <a:spcPts val="1400"/>
              </a:spcBef>
              <a:buClr>
                <a:srgbClr val="000000"/>
              </a:buClr>
              <a:buFont typeface="Wingdings" charset="2"/>
              <a:buChar char=""/>
            </a:pPr>
            <a:endParaRPr lang="en-US" sz="2000" spc="-1" dirty="0"/>
          </a:p>
          <a:p>
            <a:pPr marL="343080" indent="-342360">
              <a:lnSpc>
                <a:spcPct val="100000"/>
              </a:lnSpc>
              <a:spcBef>
                <a:spcPts val="1400"/>
              </a:spcBef>
              <a:buClr>
                <a:srgbClr val="000000"/>
              </a:buClr>
              <a:buFont typeface="Wingdings" charset="2"/>
              <a:buChar char=""/>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endParaRPr lang="en-IN" sz="2000" b="0" strike="noStrike" spc="-1" dirty="0">
              <a:latin typeface="Arial"/>
            </a:endParaRPr>
          </a:p>
          <a:p>
            <a:pPr marL="343080" indent="-342360">
              <a:lnSpc>
                <a:spcPct val="93000"/>
              </a:lnSpc>
              <a:spcBef>
                <a:spcPts val="1400"/>
              </a:spcBef>
            </a:pPr>
            <a:r>
              <a:rPr lang="en-IN" sz="1600" b="0" strike="noStrike" spc="-1" dirty="0">
                <a:solidFill>
                  <a:srgbClr val="000000"/>
                </a:solidFill>
                <a:latin typeface="Arial"/>
                <a:ea typeface="Arial"/>
              </a:rPr>
              <a:t>  </a:t>
            </a:r>
            <a:endParaRPr lang="en-IN" sz="1600" b="0" strike="noStrike" spc="-1" dirty="0">
              <a:latin typeface="Arial"/>
            </a:endParaRPr>
          </a:p>
          <a:p>
            <a:pPr marL="343080" indent="-342360">
              <a:lnSpc>
                <a:spcPct val="93000"/>
              </a:lnSpc>
              <a:spcBef>
                <a:spcPts val="1400"/>
              </a:spcBef>
            </a:pPr>
            <a:r>
              <a:rPr lang="en-IN" sz="1600" b="1" strike="noStrike" spc="-1" dirty="0">
                <a:solidFill>
                  <a:srgbClr val="000000"/>
                </a:solidFill>
                <a:latin typeface="Arial"/>
                <a:ea typeface="Calibri"/>
              </a:rPr>
              <a:t> </a:t>
            </a:r>
            <a:endParaRPr lang="en-IN" sz="1600" b="0" strike="noStrike" spc="-1" dirty="0">
              <a:latin typeface="Arial"/>
            </a:endParaRP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8</a:t>
            </a:r>
            <a:endParaRPr lang="en-IN" sz="1000" b="0" strike="noStrike" spc="-1" dirty="0">
              <a:latin typeface="Arial"/>
            </a:endParaRPr>
          </a:p>
        </p:txBody>
      </p:sp>
      <p:pic>
        <p:nvPicPr>
          <p:cNvPr id="7"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329150593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495360" y="92160"/>
            <a:ext cx="8914680" cy="67392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lstStyle/>
          <a:p>
            <a:pPr algn="ctr">
              <a:lnSpc>
                <a:spcPct val="93000"/>
              </a:lnSpc>
            </a:pPr>
            <a:r>
              <a:rPr lang="en-US" sz="2800" b="1" spc="-1" dirty="0" smtClean="0">
                <a:solidFill>
                  <a:srgbClr val="000000"/>
                </a:solidFill>
                <a:ea typeface="Arial"/>
              </a:rPr>
              <a:t>Benefits of Investing in REITs</a:t>
            </a:r>
            <a:r>
              <a:rPr lang="en-US" sz="2800" b="1" spc="-1" dirty="0">
                <a:solidFill>
                  <a:srgbClr val="000000"/>
                </a:solidFill>
                <a:ea typeface="Arial"/>
              </a:rPr>
              <a:t>?</a:t>
            </a:r>
          </a:p>
        </p:txBody>
      </p:sp>
      <p:sp>
        <p:nvSpPr>
          <p:cNvPr id="6" name="CustomShape 3"/>
          <p:cNvSpPr/>
          <p:nvPr/>
        </p:nvSpPr>
        <p:spPr>
          <a:xfrm>
            <a:off x="9410760" y="6324480"/>
            <a:ext cx="227160" cy="227160"/>
          </a:xfrm>
          <a:prstGeom prst="rect">
            <a:avLst/>
          </a:prstGeom>
          <a:solidFill>
            <a:srgbClr val="0771B0"/>
          </a:solid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1000" b="1" spc="-1" dirty="0" smtClean="0">
                <a:solidFill>
                  <a:srgbClr val="FFFFFF"/>
                </a:solidFill>
                <a:latin typeface="Calibri"/>
              </a:rPr>
              <a:t>9</a:t>
            </a:r>
            <a:endParaRPr lang="en-IN" sz="1000" b="0" strike="noStrike" spc="-1" dirty="0">
              <a:latin typeface="Arial"/>
            </a:endParaRPr>
          </a:p>
        </p:txBody>
      </p:sp>
      <p:sp>
        <p:nvSpPr>
          <p:cNvPr id="7" name="Rectangle 6">
            <a:extLst>
              <a:ext uri="{FF2B5EF4-FFF2-40B4-BE49-F238E27FC236}">
                <a16:creationId xmlns:a16="http://schemas.microsoft.com/office/drawing/2014/main" id="{48762736-9B5D-43D3-9CE6-8BCE73011AE4}"/>
              </a:ext>
            </a:extLst>
          </p:cNvPr>
          <p:cNvSpPr/>
          <p:nvPr/>
        </p:nvSpPr>
        <p:spPr bwMode="auto">
          <a:xfrm>
            <a:off x="792650" y="1163785"/>
            <a:ext cx="2551176" cy="2340130"/>
          </a:xfrm>
          <a:prstGeom prst="rect">
            <a:avLst/>
          </a:prstGeom>
          <a:solidFill>
            <a:srgbClr val="0098C3"/>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Liquidity</a:t>
            </a:r>
          </a:p>
          <a:p>
            <a:pPr marL="1270" lvl="2" algn="ctr" fontAlgn="base">
              <a:spcBef>
                <a:spcPts val="800"/>
              </a:spcBef>
              <a:spcAft>
                <a:spcPts val="800"/>
              </a:spcAft>
              <a:buSzPct val="90000"/>
              <a:defRPr/>
            </a:pPr>
            <a:r>
              <a:rPr lang="en-US" sz="1400" b="1" i="1" dirty="0">
                <a:solidFill>
                  <a:schemeClr val="bg1"/>
                </a:solidFill>
                <a:latin typeface="+mj-lt"/>
              </a:rPr>
              <a:t>REIT units are freely traded in stock markets like equity shares</a:t>
            </a:r>
          </a:p>
        </p:txBody>
      </p:sp>
      <p:sp>
        <p:nvSpPr>
          <p:cNvPr id="8" name="Rectangle 7">
            <a:extLst>
              <a:ext uri="{FF2B5EF4-FFF2-40B4-BE49-F238E27FC236}">
                <a16:creationId xmlns:a16="http://schemas.microsoft.com/office/drawing/2014/main" id="{BF61A0CA-4B35-4A39-A94A-4AD4D5F87019}"/>
              </a:ext>
            </a:extLst>
          </p:cNvPr>
          <p:cNvSpPr/>
          <p:nvPr/>
        </p:nvSpPr>
        <p:spPr bwMode="auto">
          <a:xfrm>
            <a:off x="3677413" y="1163785"/>
            <a:ext cx="2551176" cy="2340130"/>
          </a:xfrm>
          <a:prstGeom prst="rect">
            <a:avLst/>
          </a:prstGeom>
          <a:solidFill>
            <a:srgbClr val="006778"/>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Transparency</a:t>
            </a:r>
          </a:p>
          <a:p>
            <a:pPr marL="1270" lvl="2" algn="ctr" fontAlgn="base">
              <a:spcBef>
                <a:spcPts val="800"/>
              </a:spcBef>
              <a:spcAft>
                <a:spcPts val="800"/>
              </a:spcAft>
              <a:buSzPct val="90000"/>
              <a:defRPr/>
            </a:pPr>
            <a:r>
              <a:rPr lang="en-US" sz="1400" b="1" i="1" dirty="0">
                <a:solidFill>
                  <a:schemeClr val="bg1"/>
                </a:solidFill>
                <a:latin typeface="+mj-lt"/>
              </a:rPr>
              <a:t>Strong governance framework and disclosure requirements from SEBI</a:t>
            </a:r>
          </a:p>
        </p:txBody>
      </p:sp>
      <p:sp>
        <p:nvSpPr>
          <p:cNvPr id="9" name="Rectangle 8">
            <a:extLst>
              <a:ext uri="{FF2B5EF4-FFF2-40B4-BE49-F238E27FC236}">
                <a16:creationId xmlns:a16="http://schemas.microsoft.com/office/drawing/2014/main" id="{AA3C1817-1031-4F59-BAFB-AA0AA18E0DC8}"/>
              </a:ext>
            </a:extLst>
          </p:cNvPr>
          <p:cNvSpPr/>
          <p:nvPr/>
        </p:nvSpPr>
        <p:spPr bwMode="auto">
          <a:xfrm>
            <a:off x="6562176" y="1163785"/>
            <a:ext cx="2551176" cy="2340130"/>
          </a:xfrm>
          <a:prstGeom prst="rect">
            <a:avLst/>
          </a:prstGeom>
          <a:solidFill>
            <a:srgbClr val="B8005C"/>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defTabSz="457200" fontAlgn="base">
              <a:spcBef>
                <a:spcPts val="800"/>
              </a:spcBef>
              <a:spcAft>
                <a:spcPts val="800"/>
              </a:spcAft>
              <a:buSzPct val="90000"/>
              <a:defRPr/>
            </a:pPr>
            <a:r>
              <a:rPr lang="en-US" sz="2400" b="1" dirty="0">
                <a:solidFill>
                  <a:prstClr val="white"/>
                </a:solidFill>
                <a:latin typeface="Arial" panose="020B0604020202020204"/>
              </a:rPr>
              <a:t>Asset Quality</a:t>
            </a:r>
          </a:p>
          <a:p>
            <a:pPr marL="1270" lvl="2" algn="ctr" defTabSz="457200" fontAlgn="base">
              <a:spcBef>
                <a:spcPts val="800"/>
              </a:spcBef>
              <a:spcAft>
                <a:spcPts val="800"/>
              </a:spcAft>
              <a:buSzPct val="90000"/>
              <a:defRPr/>
            </a:pPr>
            <a:r>
              <a:rPr lang="en-US" sz="1400" b="1" i="1" dirty="0">
                <a:solidFill>
                  <a:prstClr val="white"/>
                </a:solidFill>
                <a:latin typeface="Arial" panose="020B0604020202020204"/>
              </a:rPr>
              <a:t>Fractional ownership in professionally-managed Grade A commercial assets</a:t>
            </a:r>
          </a:p>
        </p:txBody>
      </p:sp>
      <p:sp>
        <p:nvSpPr>
          <p:cNvPr id="10" name="Rectangle 9">
            <a:extLst>
              <a:ext uri="{FF2B5EF4-FFF2-40B4-BE49-F238E27FC236}">
                <a16:creationId xmlns:a16="http://schemas.microsoft.com/office/drawing/2014/main" id="{4A5DFC26-8AB8-4838-B603-C2FC965A4191}"/>
              </a:ext>
            </a:extLst>
          </p:cNvPr>
          <p:cNvSpPr/>
          <p:nvPr/>
        </p:nvSpPr>
        <p:spPr bwMode="auto">
          <a:xfrm>
            <a:off x="792650" y="3858992"/>
            <a:ext cx="2551176" cy="2340130"/>
          </a:xfrm>
          <a:prstGeom prst="rect">
            <a:avLst/>
          </a:prstGeom>
          <a:solidFill>
            <a:srgbClr val="660046"/>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Distributions</a:t>
            </a:r>
          </a:p>
          <a:p>
            <a:pPr marL="1270" lvl="2" algn="ctr" fontAlgn="base">
              <a:spcBef>
                <a:spcPts val="800"/>
              </a:spcBef>
              <a:spcAft>
                <a:spcPts val="800"/>
              </a:spcAft>
              <a:buSzPct val="90000"/>
              <a:defRPr/>
            </a:pPr>
            <a:r>
              <a:rPr lang="en-US" sz="1400" b="1" i="1" dirty="0">
                <a:solidFill>
                  <a:schemeClr val="bg1"/>
                </a:solidFill>
                <a:latin typeface="+mj-lt"/>
              </a:rPr>
              <a:t>Income stability due to requirement to distribute at least 90% of cash flows semi-annually</a:t>
            </a:r>
          </a:p>
        </p:txBody>
      </p:sp>
      <p:sp>
        <p:nvSpPr>
          <p:cNvPr id="11" name="Rectangle 10">
            <a:extLst>
              <a:ext uri="{FF2B5EF4-FFF2-40B4-BE49-F238E27FC236}">
                <a16:creationId xmlns:a16="http://schemas.microsoft.com/office/drawing/2014/main" id="{2DEC230F-20EB-4342-B8DD-91A5DD565E77}"/>
              </a:ext>
            </a:extLst>
          </p:cNvPr>
          <p:cNvSpPr/>
          <p:nvPr/>
        </p:nvSpPr>
        <p:spPr bwMode="auto">
          <a:xfrm>
            <a:off x="3677414" y="3858992"/>
            <a:ext cx="2551176" cy="2340130"/>
          </a:xfrm>
          <a:prstGeom prst="rect">
            <a:avLst/>
          </a:prstGeom>
          <a:solidFill>
            <a:srgbClr val="646464"/>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Performance</a:t>
            </a:r>
          </a:p>
          <a:p>
            <a:pPr marL="1270" lvl="2" algn="ctr" fontAlgn="base">
              <a:spcBef>
                <a:spcPts val="800"/>
              </a:spcBef>
              <a:spcAft>
                <a:spcPts val="800"/>
              </a:spcAft>
              <a:buSzPct val="90000"/>
              <a:defRPr/>
            </a:pPr>
            <a:r>
              <a:rPr lang="en-US" sz="1400" b="1" i="1" dirty="0">
                <a:solidFill>
                  <a:schemeClr val="bg1"/>
                </a:solidFill>
                <a:latin typeface="+mj-lt"/>
              </a:rPr>
              <a:t>Upside participation in capital appreciation from organic / inorganic growth</a:t>
            </a:r>
          </a:p>
        </p:txBody>
      </p:sp>
      <p:sp>
        <p:nvSpPr>
          <p:cNvPr id="12" name="Rectangle 11">
            <a:extLst>
              <a:ext uri="{FF2B5EF4-FFF2-40B4-BE49-F238E27FC236}">
                <a16:creationId xmlns:a16="http://schemas.microsoft.com/office/drawing/2014/main" id="{BC777221-C8F2-4804-B632-29B3CD2C8CA6}"/>
              </a:ext>
            </a:extLst>
          </p:cNvPr>
          <p:cNvSpPr/>
          <p:nvPr/>
        </p:nvSpPr>
        <p:spPr bwMode="auto">
          <a:xfrm>
            <a:off x="6562178" y="3858992"/>
            <a:ext cx="2551176" cy="2340130"/>
          </a:xfrm>
          <a:prstGeom prst="rect">
            <a:avLst/>
          </a:prstGeom>
          <a:solidFill>
            <a:srgbClr val="63CECA"/>
          </a:solidFill>
          <a:ln w="28575" cap="flat"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0" lvl="2" algn="ctr" fontAlgn="base">
              <a:spcBef>
                <a:spcPts val="800"/>
              </a:spcBef>
              <a:spcAft>
                <a:spcPts val="800"/>
              </a:spcAft>
              <a:buSzPct val="90000"/>
              <a:defRPr/>
            </a:pPr>
            <a:r>
              <a:rPr lang="en-US" sz="2400" b="1" dirty="0">
                <a:solidFill>
                  <a:schemeClr val="bg1"/>
                </a:solidFill>
                <a:latin typeface="+mj-lt"/>
              </a:rPr>
              <a:t>Diversification</a:t>
            </a:r>
          </a:p>
          <a:p>
            <a:pPr marL="1270" lvl="2" algn="ctr" fontAlgn="base">
              <a:spcBef>
                <a:spcPts val="800"/>
              </a:spcBef>
              <a:spcAft>
                <a:spcPts val="800"/>
              </a:spcAft>
              <a:buSzPct val="90000"/>
              <a:defRPr/>
            </a:pPr>
            <a:r>
              <a:rPr lang="en-US" sz="1400" b="1" i="1" dirty="0">
                <a:solidFill>
                  <a:schemeClr val="bg1"/>
                </a:solidFill>
                <a:latin typeface="+mj-lt"/>
              </a:rPr>
              <a:t>Investment in a high-quality diversified portfolio across sectors / cities</a:t>
            </a:r>
          </a:p>
        </p:txBody>
      </p:sp>
      <p:pic>
        <p:nvPicPr>
          <p:cNvPr id="13" name="Picture 3"/>
          <p:cNvPicPr/>
          <p:nvPr/>
        </p:nvPicPr>
        <p:blipFill>
          <a:blip r:embed="rId2"/>
          <a:stretch/>
        </p:blipFill>
        <p:spPr>
          <a:xfrm>
            <a:off x="0" y="27180"/>
            <a:ext cx="1029600" cy="803880"/>
          </a:xfrm>
          <a:prstGeom prst="rect">
            <a:avLst/>
          </a:prstGeom>
          <a:ln>
            <a:noFill/>
          </a:ln>
        </p:spPr>
      </p:pic>
    </p:spTree>
    <p:extLst>
      <p:ext uri="{BB962C8B-B14F-4D97-AF65-F5344CB8AC3E}">
        <p14:creationId xmlns:p14="http://schemas.microsoft.com/office/powerpoint/2010/main" val="76259861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BGORIGWIDTH" val="331.2"/>
  <p:tag name="TBGORIGHEIGHT" val="29.08126"/>
  <p:tag name="TBGORIGTOP" val="127.098"/>
  <p:tag name="TBGORIGLEFT" val="365.0298"/>
</p:tagLst>
</file>

<file path=ppt/tags/tag10.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1.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12.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3.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4.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15.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6.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7.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18.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19.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xml><?xml version="1.0" encoding="utf-8"?>
<p:tagLst xmlns:a="http://schemas.openxmlformats.org/drawingml/2006/main" xmlns:r="http://schemas.openxmlformats.org/officeDocument/2006/relationships" xmlns:p="http://schemas.openxmlformats.org/presentationml/2006/main">
  <p:tag name="TBGORIGWIDTH" val="331.2"/>
  <p:tag name="TBGORIGHEIGHT" val="29.08126"/>
  <p:tag name="TBGORIGTOP" val="127.098"/>
  <p:tag name="TBGORIGLEFT" val="365.0298"/>
</p:tagLst>
</file>

<file path=ppt/tags/tag20.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1.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2.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3.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4.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5.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6.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27.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8.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29.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3.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30.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31.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32.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33.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34.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35.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36.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4.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5.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6.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7.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ags/tag8.xml><?xml version="1.0" encoding="utf-8"?>
<p:tagLst xmlns:a="http://schemas.openxmlformats.org/drawingml/2006/main" xmlns:r="http://schemas.openxmlformats.org/officeDocument/2006/relationships" xmlns:p="http://schemas.openxmlformats.org/presentationml/2006/main">
  <p:tag name="TBGORIGWIDTH" val="128.9999"/>
  <p:tag name="TBGORIGHEIGHT" val="121.2362"/>
  <p:tag name="TBGORIGTOP" val="93.71645"/>
  <p:tag name="TBGORIGLEFT" val="23"/>
</p:tagLst>
</file>

<file path=ppt/tags/tag9.xml><?xml version="1.0" encoding="utf-8"?>
<p:tagLst xmlns:a="http://schemas.openxmlformats.org/drawingml/2006/main" xmlns:r="http://schemas.openxmlformats.org/officeDocument/2006/relationships" xmlns:p="http://schemas.openxmlformats.org/presentationml/2006/main">
  <p:tag name="TBGORIGWIDTH" val="542"/>
  <p:tag name="TBGORIGHEIGHT" val="121.2362"/>
  <p:tag name="TBGORIGTOP" val="93.71645"/>
  <p:tag name="TBGORIGLEFT" val="15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3.xml.rels>&#65279;<?xml version="1.0" encoding="utf-8"?><Relationships xmlns="http://schemas.openxmlformats.org/package/2006/relationships"><Relationship Type="http://schemas.openxmlformats.org/officeDocument/2006/relationships/customXmlProps" Target="/customXML/itemProps2.xml" Id="R800b391f" /></Relationships>
</file>

<file path=customXML/item2.xml>
</file>

<file path=customXML/item3.xml><?xml version="1.0" encoding="utf-8"?>
<Klassify>
  <SNO>2</SNO>
  <KDate>2020-12-21 14:15:26</KDate>
  <Classification>SEBI-INTERNAL</Classification>
  <HostName>MUM0111192</HostName>
  <Domain_User>SEBINT/1192</Domain_User>
  <IPAdd>10.88.98.242</IPAdd>
  <FilePath>C:\Users\1192\AppData\Roaming\Klassify\33213\PPT-10 REITs_InvITs Presentaion.pptx</FilePath>
  <KID>E4B97AF59085637269649180931804</KID>
</Klassify>
</file>

<file path=customXML/itemProps2.xml><?xml version="1.0" encoding="utf-8"?>
<ds:datastoreItem xmlns:ds="http://schemas.openxmlformats.org/officeDocument/2006/customXml" ds:itemID="{D7543C77-5EBC-46F2-AC21-5D702358D3EF}">
  <ds:schemaRefs/>
</ds:datastoreItem>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Klassify>
  <SNO>1</SNO>
  <KDate>2020-06-05 14:41:58</KDate>
  <Classification>SEBI-INTERNAL</Classification>
  <HostName>MUM0111392A</HostName>
  <Domain_User>SEBINT/1392</Domain_User>
  <IPAdd>10.88.98.23</IPAdd>
  <FilePath>C:\Users\1392\Downloads\PPT for webinar May 30 2020 (1).pptx</FilePath>
  <KID>E4B97AF59085637269649180931804</KID>
  <UniqueName/>
  <Suggested/>
  <Justification/>
</Klassify>
</file>

<file path=customXml/itemProps1.xml><?xml version="1.0" encoding="utf-8"?>
<ds:datastoreItem xmlns:ds="http://schemas.openxmlformats.org/officeDocument/2006/customXml" ds:itemID="{14C044F2-5146-49E2-A5CC-AE0B4F587A77}">
  <ds:schemaRefs/>
</ds:datastoreItem>
</file>

<file path=docProps/app.xml><?xml version="1.0" encoding="utf-8"?>
<Properties xmlns="http://schemas.openxmlformats.org/officeDocument/2006/extended-properties" xmlns:vt="http://schemas.openxmlformats.org/officeDocument/2006/docPropsVTypes">
  <Template/>
  <TotalTime>6250</TotalTime>
  <Words>1826</Words>
  <Application>Microsoft Office PowerPoint</Application>
  <PresentationFormat>A4 Paper (210x297 mm)</PresentationFormat>
  <Paragraphs>427</Paragraphs>
  <Slides>24</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Arial</vt:lpstr>
      <vt:lpstr>Arial (Body)</vt:lpstr>
      <vt:lpstr>Calibri</vt:lpstr>
      <vt:lpstr>DejaVu Sans</vt:lpstr>
      <vt:lpstr>Symbol</vt:lpstr>
      <vt:lpstr>Wingdings</vt:lpstr>
      <vt:lpstr>Wingdings 3</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DELL</dc:creator>
  <dc:description/>
  <cp:lastModifiedBy>RASHMI SHARMA</cp:lastModifiedBy>
  <cp:revision>193</cp:revision>
  <cp:lastPrinted>2020-11-09T11:39:03Z</cp:lastPrinted>
  <dcterms:modified xsi:type="dcterms:W3CDTF">2020-12-17T05:23:36Z</dcterms:modified>
  <dc:language>en-IN</dc:language>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AppVersion">
    <vt:lpwstr>16.0000</vt:lpwstr>
  </op:property>
  <op:property fmtid="{D5CDD505-2E9C-101B-9397-08002B2CF9AE}" pid="3" name="HiddenSlides">
    <vt:i4>0</vt:i4>
  </op:property>
  <op:property fmtid="{D5CDD505-2E9C-101B-9397-08002B2CF9AE}" pid="4" name="HyperlinksChanged">
    <vt:bool>false</vt:bool>
  </op:property>
  <op:property fmtid="{D5CDD505-2E9C-101B-9397-08002B2CF9AE}" pid="5" name="LinksUpToDate">
    <vt:bool>false</vt:bool>
  </op:property>
  <op:property fmtid="{D5CDD505-2E9C-101B-9397-08002B2CF9AE}" pid="6" name="MMClips">
    <vt:i4>0</vt:i4>
  </op:property>
  <op:property fmtid="{D5CDD505-2E9C-101B-9397-08002B2CF9AE}" pid="7" name="Notes">
    <vt:i4>0</vt:i4>
  </op:property>
  <op:property fmtid="{D5CDD505-2E9C-101B-9397-08002B2CF9AE}" pid="8" name="PresentationFormat">
    <vt:lpwstr>A4 Paper (210x297 mm)</vt:lpwstr>
  </op:property>
  <op:property fmtid="{D5CDD505-2E9C-101B-9397-08002B2CF9AE}" pid="9" name="ScaleCrop">
    <vt:bool>false</vt:bool>
  </op:property>
  <op:property fmtid="{D5CDD505-2E9C-101B-9397-08002B2CF9AE}" pid="10" name="ShareDoc">
    <vt:bool>false</vt:bool>
  </op:property>
  <op:property fmtid="{D5CDD505-2E9C-101B-9397-08002B2CF9AE}" pid="11" name="Slides">
    <vt:i4>18</vt:i4>
  </op:property>
  <op:property fmtid="{D5CDD505-2E9C-101B-9397-08002B2CF9AE}" pid="12" name="Rules">
    <vt:lpwstr/>
  </op:property>
  <op:property fmtid="{D5CDD505-2E9C-101B-9397-08002B2CF9AE}" pid="13" name="Classification">
    <vt:lpwstr>SEBI-INTERNAL</vt:lpwstr>
  </op:property>
  <op:property fmtid="{D5CDD505-2E9C-101B-9397-08002B2CF9AE}" pid="14" name="KID">
    <vt:lpwstr>E4B97AF59085637269649180931804</vt:lpwstr>
  </op:property>
</op:Properties>
</file>