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2"/>
    <p:sldMasterId id="2147483661" r:id="rId3"/>
    <p:sldMasterId id="2147483687" r:id="rId4"/>
  </p:sldMasterIdLst>
  <p:notesMasterIdLst>
    <p:notesMasterId r:id="rId53"/>
  </p:notesMasterIdLst>
  <p:handoutMasterIdLst>
    <p:handoutMasterId r:id="rId54"/>
  </p:handoutMasterIdLst>
  <p:sldIdLst>
    <p:sldId id="278" r:id="rId5"/>
    <p:sldId id="340" r:id="rId6"/>
    <p:sldId id="395" r:id="rId7"/>
    <p:sldId id="341" r:id="rId8"/>
    <p:sldId id="342" r:id="rId9"/>
    <p:sldId id="343" r:id="rId10"/>
    <p:sldId id="386" r:id="rId11"/>
    <p:sldId id="387" r:id="rId12"/>
    <p:sldId id="346" r:id="rId13"/>
    <p:sldId id="347" r:id="rId14"/>
    <p:sldId id="348" r:id="rId15"/>
    <p:sldId id="388" r:id="rId16"/>
    <p:sldId id="389" r:id="rId17"/>
    <p:sldId id="390" r:id="rId18"/>
    <p:sldId id="353" r:id="rId19"/>
    <p:sldId id="354" r:id="rId20"/>
    <p:sldId id="355" r:id="rId21"/>
    <p:sldId id="356" r:id="rId22"/>
    <p:sldId id="357" r:id="rId23"/>
    <p:sldId id="394"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93" r:id="rId43"/>
    <p:sldId id="378" r:id="rId44"/>
    <p:sldId id="379" r:id="rId45"/>
    <p:sldId id="391" r:id="rId46"/>
    <p:sldId id="392" r:id="rId47"/>
    <p:sldId id="381" r:id="rId48"/>
    <p:sldId id="382" r:id="rId49"/>
    <p:sldId id="383" r:id="rId50"/>
    <p:sldId id="384" r:id="rId51"/>
    <p:sldId id="310" r:id="rId52"/>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0377" autoAdjust="0"/>
  </p:normalViewPr>
  <p:slideViewPr>
    <p:cSldViewPr snapToGrid="0">
      <p:cViewPr varScale="1">
        <p:scale>
          <a:sx n="73" d="100"/>
          <a:sy n="73" d="100"/>
        </p:scale>
        <p:origin x="1104"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46.xml" Id="rId50" /><Relationship Type="http://schemas.openxmlformats.org/officeDocument/2006/relationships/presProps" Target="presProps.xml" Id="rId55" /><Relationship Type="http://schemas.openxmlformats.org/officeDocument/2006/relationships/slide" Target="slides/slide3.xml" Id="rId7" /><Relationship Type="http://schemas.openxmlformats.org/officeDocument/2006/relationships/slideMaster" Target="slideMasters/slideMaster1.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notesMaster" Target="notesMasters/notesMaster1.xml" Id="rId53" /><Relationship Type="http://schemas.openxmlformats.org/officeDocument/2006/relationships/tableStyles" Target="tableStyles.xml" Id="rId58" /><Relationship Type="http://schemas.openxmlformats.org/officeDocument/2006/relationships/slide" Target="slides/slide1.xml" Id="rId5" /><Relationship Type="http://schemas.openxmlformats.org/officeDocument/2006/relationships/slide" Target="slides/slide15.xml" Id="rId19" /><Relationship Type="http://schemas.openxmlformats.org/officeDocument/2006/relationships/slideMaster" Target="slideMasters/slideMaster3.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viewProps" Target="viewProps.xml" Id="rId56"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slideMaster" Target="slideMasters/slideMaster2.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handoutMaster" Target="handoutMasters/handoutMaster1.xml" Id="rId54"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theme" Target="theme/theme1.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customXml" Target="/customXML/item2.xml" Id="R074ffa12" /><Relationship Type="http://schemas.openxmlformats.org/officeDocument/2006/relationships/customXml" Target="/customXML/item3.xml" Id="R95bc702c" /></Relationships>
</file>

<file path=ppt/diagrams/_rels/data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9C084-2F48-4A84-8B5C-95B1C357F4E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CFA806C-1A1C-45BC-AA0E-0FE2BAE74A87}">
      <dgm:prSet phldrT="[Text]"/>
      <dgm:spPr>
        <a:ln>
          <a:solidFill>
            <a:schemeClr val="tx1"/>
          </a:solidFill>
        </a:ln>
      </dgm:spPr>
      <dgm:t>
        <a:bodyPr/>
        <a:lstStyle/>
        <a:p>
          <a:r>
            <a:rPr lang="en-US" dirty="0" smtClean="0"/>
            <a:t>Objects of Issue</a:t>
          </a:r>
          <a:endParaRPr lang="en-US" dirty="0"/>
        </a:p>
      </dgm:t>
    </dgm:pt>
    <dgm:pt modelId="{6149454E-31C0-487F-8C57-CC585F8A453A}" type="parTrans" cxnId="{E4AC4736-B1B0-48EC-94C0-03DC48F4F5E5}">
      <dgm:prSet/>
      <dgm:spPr/>
      <dgm:t>
        <a:bodyPr/>
        <a:lstStyle/>
        <a:p>
          <a:endParaRPr lang="en-US"/>
        </a:p>
      </dgm:t>
    </dgm:pt>
    <dgm:pt modelId="{5BAD25C7-8BD4-4260-8341-1481681A333D}" type="sibTrans" cxnId="{E4AC4736-B1B0-48EC-94C0-03DC48F4F5E5}">
      <dgm:prSet/>
      <dgm:spPr/>
      <dgm:t>
        <a:bodyPr/>
        <a:lstStyle/>
        <a:p>
          <a:endParaRPr lang="en-US"/>
        </a:p>
      </dgm:t>
    </dgm:pt>
    <dgm:pt modelId="{D7A1FF6E-422E-47D4-AEF9-E462BAD33848}">
      <dgm:prSet phldrT="[Text]" custT="1"/>
      <dgm:spPr>
        <a:solidFill>
          <a:schemeClr val="accent5">
            <a:lumMod val="75000"/>
          </a:schemeClr>
        </a:solidFill>
        <a:ln>
          <a:solidFill>
            <a:schemeClr val="tx1"/>
          </a:solidFill>
        </a:ln>
      </dgm:spPr>
      <dgm:t>
        <a:bodyPr/>
        <a:lstStyle/>
        <a:p>
          <a:r>
            <a:rPr lang="en-US" sz="1600" dirty="0" smtClean="0"/>
            <a:t>New Projects</a:t>
          </a:r>
          <a:endParaRPr lang="en-US" sz="1600" dirty="0"/>
        </a:p>
      </dgm:t>
    </dgm:pt>
    <dgm:pt modelId="{B19FCD06-123C-47C9-BB90-B46773A43FB3}" type="parTrans" cxnId="{8A3000E2-FD65-464D-B5AB-E65628C6D152}">
      <dgm:prSet/>
      <dgm:spPr/>
      <dgm:t>
        <a:bodyPr/>
        <a:lstStyle/>
        <a:p>
          <a:endParaRPr lang="en-US"/>
        </a:p>
      </dgm:t>
    </dgm:pt>
    <dgm:pt modelId="{06D67337-C0A9-48E1-A203-B93B332262CE}" type="sibTrans" cxnId="{8A3000E2-FD65-464D-B5AB-E65628C6D152}">
      <dgm:prSet/>
      <dgm:spPr/>
      <dgm:t>
        <a:bodyPr/>
        <a:lstStyle/>
        <a:p>
          <a:endParaRPr lang="en-US"/>
        </a:p>
      </dgm:t>
    </dgm:pt>
    <dgm:pt modelId="{B3915899-E91B-4154-B417-BA7CCC9C2F58}">
      <dgm:prSet phldrT="[Text]" custT="1"/>
      <dgm:spPr>
        <a:solidFill>
          <a:schemeClr val="accent5">
            <a:lumMod val="75000"/>
          </a:schemeClr>
        </a:solidFill>
        <a:ln>
          <a:solidFill>
            <a:schemeClr val="tx1"/>
          </a:solidFill>
        </a:ln>
      </dgm:spPr>
      <dgm:t>
        <a:bodyPr/>
        <a:lstStyle/>
        <a:p>
          <a:r>
            <a:rPr lang="en-US" sz="1600" dirty="0" smtClean="0"/>
            <a:t>Expansion of existing projects/ modernization</a:t>
          </a:r>
          <a:endParaRPr lang="en-US" sz="1600" dirty="0"/>
        </a:p>
      </dgm:t>
    </dgm:pt>
    <dgm:pt modelId="{55C76606-E26B-485F-B964-4B700ADDD30F}" type="parTrans" cxnId="{63F4987F-6FD5-4083-B778-D2FFAA47C8F4}">
      <dgm:prSet/>
      <dgm:spPr/>
      <dgm:t>
        <a:bodyPr/>
        <a:lstStyle/>
        <a:p>
          <a:endParaRPr lang="en-US"/>
        </a:p>
      </dgm:t>
    </dgm:pt>
    <dgm:pt modelId="{FEEAF297-4C5D-47D1-9ECF-ECC824089B3D}" type="sibTrans" cxnId="{63F4987F-6FD5-4083-B778-D2FFAA47C8F4}">
      <dgm:prSet/>
      <dgm:spPr/>
      <dgm:t>
        <a:bodyPr/>
        <a:lstStyle/>
        <a:p>
          <a:endParaRPr lang="en-US"/>
        </a:p>
      </dgm:t>
    </dgm:pt>
    <dgm:pt modelId="{CC86E94F-4598-438E-ADEC-85DE807B9D25}">
      <dgm:prSet phldrT="[Text]" custT="1"/>
      <dgm:spPr>
        <a:solidFill>
          <a:schemeClr val="accent5">
            <a:lumMod val="75000"/>
          </a:schemeClr>
        </a:solidFill>
        <a:ln>
          <a:solidFill>
            <a:schemeClr val="tx1"/>
          </a:solidFill>
        </a:ln>
      </dgm:spPr>
      <dgm:t>
        <a:bodyPr/>
        <a:lstStyle/>
        <a:p>
          <a:r>
            <a:rPr lang="en-US" sz="1600" dirty="0" smtClean="0"/>
            <a:t>Diversification</a:t>
          </a:r>
          <a:endParaRPr lang="en-US" sz="1600" dirty="0"/>
        </a:p>
      </dgm:t>
    </dgm:pt>
    <dgm:pt modelId="{A2E3B1CC-7211-41A3-AA27-887C52B6668C}" type="parTrans" cxnId="{8B24DC17-7E32-48E1-A5DD-5F62721F53CD}">
      <dgm:prSet/>
      <dgm:spPr/>
      <dgm:t>
        <a:bodyPr/>
        <a:lstStyle/>
        <a:p>
          <a:endParaRPr lang="en-US"/>
        </a:p>
      </dgm:t>
    </dgm:pt>
    <dgm:pt modelId="{929B950A-B96E-4D58-B676-A7C147372E84}" type="sibTrans" cxnId="{8B24DC17-7E32-48E1-A5DD-5F62721F53CD}">
      <dgm:prSet/>
      <dgm:spPr/>
      <dgm:t>
        <a:bodyPr/>
        <a:lstStyle/>
        <a:p>
          <a:endParaRPr lang="en-US"/>
        </a:p>
      </dgm:t>
    </dgm:pt>
    <dgm:pt modelId="{9A292C6E-0F0C-40AE-B268-96571BF36459}">
      <dgm:prSet phldrT="[Text]" custT="1"/>
      <dgm:spPr>
        <a:solidFill>
          <a:schemeClr val="accent5">
            <a:lumMod val="75000"/>
          </a:schemeClr>
        </a:solidFill>
        <a:ln>
          <a:solidFill>
            <a:schemeClr val="tx1"/>
          </a:solidFill>
        </a:ln>
      </dgm:spPr>
      <dgm:t>
        <a:bodyPr/>
        <a:lstStyle/>
        <a:p>
          <a:r>
            <a:rPr lang="en-US" sz="1600" dirty="0" smtClean="0"/>
            <a:t>Up-gradation</a:t>
          </a:r>
          <a:endParaRPr lang="en-US" sz="1600" dirty="0"/>
        </a:p>
      </dgm:t>
    </dgm:pt>
    <dgm:pt modelId="{148648EE-4234-422D-87CA-47ED8A490183}" type="parTrans" cxnId="{DE2A3B07-A7F9-46FA-81AA-C66CD9C9DBA9}">
      <dgm:prSet/>
      <dgm:spPr/>
      <dgm:t>
        <a:bodyPr/>
        <a:lstStyle/>
        <a:p>
          <a:endParaRPr lang="en-US"/>
        </a:p>
      </dgm:t>
    </dgm:pt>
    <dgm:pt modelId="{CBA672F3-3CF6-404B-A6B8-DB95D2E60C2E}" type="sibTrans" cxnId="{DE2A3B07-A7F9-46FA-81AA-C66CD9C9DBA9}">
      <dgm:prSet/>
      <dgm:spPr/>
      <dgm:t>
        <a:bodyPr/>
        <a:lstStyle/>
        <a:p>
          <a:endParaRPr lang="en-US"/>
        </a:p>
      </dgm:t>
    </dgm:pt>
    <dgm:pt modelId="{D979B2A7-3882-46EF-B08D-BBEC4E9B3589}" type="pres">
      <dgm:prSet presAssocID="{C869C084-2F48-4A84-8B5C-95B1C357F4EC}" presName="Name0" presStyleCnt="0">
        <dgm:presLayoutVars>
          <dgm:chMax val="1"/>
          <dgm:dir/>
          <dgm:animLvl val="ctr"/>
          <dgm:resizeHandles val="exact"/>
        </dgm:presLayoutVars>
      </dgm:prSet>
      <dgm:spPr/>
      <dgm:t>
        <a:bodyPr/>
        <a:lstStyle/>
        <a:p>
          <a:endParaRPr lang="en-US"/>
        </a:p>
      </dgm:t>
    </dgm:pt>
    <dgm:pt modelId="{DD130FFE-816D-4C02-92FD-3F8332732B9B}" type="pres">
      <dgm:prSet presAssocID="{BCFA806C-1A1C-45BC-AA0E-0FE2BAE74A87}" presName="centerShape" presStyleLbl="node0" presStyleIdx="0" presStyleCnt="1" custScaleX="109838"/>
      <dgm:spPr/>
      <dgm:t>
        <a:bodyPr/>
        <a:lstStyle/>
        <a:p>
          <a:endParaRPr lang="en-US"/>
        </a:p>
      </dgm:t>
    </dgm:pt>
    <dgm:pt modelId="{F960AEA2-8A63-4668-BE92-CF1E03F5FB1A}" type="pres">
      <dgm:prSet presAssocID="{D7A1FF6E-422E-47D4-AEF9-E462BAD33848}" presName="node" presStyleLbl="node1" presStyleIdx="0" presStyleCnt="4" custScaleX="160015" custScaleY="114594">
        <dgm:presLayoutVars>
          <dgm:bulletEnabled val="1"/>
        </dgm:presLayoutVars>
      </dgm:prSet>
      <dgm:spPr/>
      <dgm:t>
        <a:bodyPr/>
        <a:lstStyle/>
        <a:p>
          <a:endParaRPr lang="en-US"/>
        </a:p>
      </dgm:t>
    </dgm:pt>
    <dgm:pt modelId="{8789B567-F9FF-4AE9-88DB-C727F18AFF58}" type="pres">
      <dgm:prSet presAssocID="{D7A1FF6E-422E-47D4-AEF9-E462BAD33848}" presName="dummy" presStyleCnt="0"/>
      <dgm:spPr/>
    </dgm:pt>
    <dgm:pt modelId="{B0CCCDEF-5F82-40B5-BF38-F9EB845F4DA2}" type="pres">
      <dgm:prSet presAssocID="{06D67337-C0A9-48E1-A203-B93B332262CE}" presName="sibTrans" presStyleLbl="sibTrans2D1" presStyleIdx="0" presStyleCnt="4" custScaleX="149224"/>
      <dgm:spPr/>
      <dgm:t>
        <a:bodyPr/>
        <a:lstStyle/>
        <a:p>
          <a:endParaRPr lang="en-US"/>
        </a:p>
      </dgm:t>
    </dgm:pt>
    <dgm:pt modelId="{61731EC5-2DD8-4630-94E3-6ACD269DCA5E}" type="pres">
      <dgm:prSet presAssocID="{B3915899-E91B-4154-B417-BA7CCC9C2F58}" presName="node" presStyleLbl="node1" presStyleIdx="1" presStyleCnt="4" custScaleX="198636" custScaleY="114594" custRadScaleRad="144352">
        <dgm:presLayoutVars>
          <dgm:bulletEnabled val="1"/>
        </dgm:presLayoutVars>
      </dgm:prSet>
      <dgm:spPr/>
      <dgm:t>
        <a:bodyPr/>
        <a:lstStyle/>
        <a:p>
          <a:endParaRPr lang="en-US"/>
        </a:p>
      </dgm:t>
    </dgm:pt>
    <dgm:pt modelId="{155C2CD9-5C70-4C5D-A5FB-AE3ABDD1A9EA}" type="pres">
      <dgm:prSet presAssocID="{B3915899-E91B-4154-B417-BA7CCC9C2F58}" presName="dummy" presStyleCnt="0"/>
      <dgm:spPr/>
    </dgm:pt>
    <dgm:pt modelId="{1BA4D010-5F01-4C6F-A778-E59179B9AC5D}" type="pres">
      <dgm:prSet presAssocID="{FEEAF297-4C5D-47D1-9ECF-ECC824089B3D}" presName="sibTrans" presStyleLbl="sibTrans2D1" presStyleIdx="1" presStyleCnt="4" custScaleX="150828"/>
      <dgm:spPr/>
      <dgm:t>
        <a:bodyPr/>
        <a:lstStyle/>
        <a:p>
          <a:endParaRPr lang="en-US"/>
        </a:p>
      </dgm:t>
    </dgm:pt>
    <dgm:pt modelId="{F534317C-CB46-4E41-B189-DE7123339282}" type="pres">
      <dgm:prSet presAssocID="{CC86E94F-4598-438E-ADEC-85DE807B9D25}" presName="node" presStyleLbl="node1" presStyleIdx="2" presStyleCnt="4" custScaleX="184310" custScaleY="114594">
        <dgm:presLayoutVars>
          <dgm:bulletEnabled val="1"/>
        </dgm:presLayoutVars>
      </dgm:prSet>
      <dgm:spPr/>
      <dgm:t>
        <a:bodyPr/>
        <a:lstStyle/>
        <a:p>
          <a:endParaRPr lang="en-US"/>
        </a:p>
      </dgm:t>
    </dgm:pt>
    <dgm:pt modelId="{4362AF1D-D454-4798-A5B0-0FFE90AC9AAA}" type="pres">
      <dgm:prSet presAssocID="{CC86E94F-4598-438E-ADEC-85DE807B9D25}" presName="dummy" presStyleCnt="0"/>
      <dgm:spPr/>
    </dgm:pt>
    <dgm:pt modelId="{54362056-390A-4800-BB1C-FD39D8CB989B}" type="pres">
      <dgm:prSet presAssocID="{929B950A-B96E-4D58-B676-A7C147372E84}" presName="sibTrans" presStyleLbl="sibTrans2D1" presStyleIdx="2" presStyleCnt="4" custScaleX="150026"/>
      <dgm:spPr/>
      <dgm:t>
        <a:bodyPr/>
        <a:lstStyle/>
        <a:p>
          <a:endParaRPr lang="en-US"/>
        </a:p>
      </dgm:t>
    </dgm:pt>
    <dgm:pt modelId="{A7DE4D08-DADD-4E85-9C58-8C55D4804341}" type="pres">
      <dgm:prSet presAssocID="{9A292C6E-0F0C-40AE-B268-96571BF36459}" presName="node" presStyleLbl="node1" presStyleIdx="3" presStyleCnt="4" custScaleX="185828" custScaleY="114594" custRadScaleRad="140283" custRadScaleInc="4473">
        <dgm:presLayoutVars>
          <dgm:bulletEnabled val="1"/>
        </dgm:presLayoutVars>
      </dgm:prSet>
      <dgm:spPr/>
      <dgm:t>
        <a:bodyPr/>
        <a:lstStyle/>
        <a:p>
          <a:endParaRPr lang="en-US"/>
        </a:p>
      </dgm:t>
    </dgm:pt>
    <dgm:pt modelId="{D189E801-9A5B-4DE4-BE19-AB3AB4B49457}" type="pres">
      <dgm:prSet presAssocID="{9A292C6E-0F0C-40AE-B268-96571BF36459}" presName="dummy" presStyleCnt="0"/>
      <dgm:spPr/>
    </dgm:pt>
    <dgm:pt modelId="{27CE174A-D002-42CB-AB21-96B56163F2BE}" type="pres">
      <dgm:prSet presAssocID="{CBA672F3-3CF6-404B-A6B8-DB95D2E60C2E}" presName="sibTrans" presStyleLbl="sibTrans2D1" presStyleIdx="3" presStyleCnt="4" custScaleX="148421"/>
      <dgm:spPr/>
      <dgm:t>
        <a:bodyPr/>
        <a:lstStyle/>
        <a:p>
          <a:endParaRPr lang="en-US"/>
        </a:p>
      </dgm:t>
    </dgm:pt>
  </dgm:ptLst>
  <dgm:cxnLst>
    <dgm:cxn modelId="{FF2B2F46-73C5-466C-A94A-6D616D070D5C}" type="presOf" srcId="{06D67337-C0A9-48E1-A203-B93B332262CE}" destId="{B0CCCDEF-5F82-40B5-BF38-F9EB845F4DA2}" srcOrd="0" destOrd="0" presId="urn:microsoft.com/office/officeart/2005/8/layout/radial6"/>
    <dgm:cxn modelId="{DE2A3B07-A7F9-46FA-81AA-C66CD9C9DBA9}" srcId="{BCFA806C-1A1C-45BC-AA0E-0FE2BAE74A87}" destId="{9A292C6E-0F0C-40AE-B268-96571BF36459}" srcOrd="3" destOrd="0" parTransId="{148648EE-4234-422D-87CA-47ED8A490183}" sibTransId="{CBA672F3-3CF6-404B-A6B8-DB95D2E60C2E}"/>
    <dgm:cxn modelId="{8A3000E2-FD65-464D-B5AB-E65628C6D152}" srcId="{BCFA806C-1A1C-45BC-AA0E-0FE2BAE74A87}" destId="{D7A1FF6E-422E-47D4-AEF9-E462BAD33848}" srcOrd="0" destOrd="0" parTransId="{B19FCD06-123C-47C9-BB90-B46773A43FB3}" sibTransId="{06D67337-C0A9-48E1-A203-B93B332262CE}"/>
    <dgm:cxn modelId="{9FDD1C69-0679-428A-8957-D9F1CAC625D3}" type="presOf" srcId="{FEEAF297-4C5D-47D1-9ECF-ECC824089B3D}" destId="{1BA4D010-5F01-4C6F-A778-E59179B9AC5D}" srcOrd="0" destOrd="0" presId="urn:microsoft.com/office/officeart/2005/8/layout/radial6"/>
    <dgm:cxn modelId="{280403BC-1743-4431-9BED-14B4B5A75D43}" type="presOf" srcId="{CBA672F3-3CF6-404B-A6B8-DB95D2E60C2E}" destId="{27CE174A-D002-42CB-AB21-96B56163F2BE}" srcOrd="0" destOrd="0" presId="urn:microsoft.com/office/officeart/2005/8/layout/radial6"/>
    <dgm:cxn modelId="{4136A92F-980A-4988-90E0-AF3BD5ABA43F}" type="presOf" srcId="{BCFA806C-1A1C-45BC-AA0E-0FE2BAE74A87}" destId="{DD130FFE-816D-4C02-92FD-3F8332732B9B}" srcOrd="0" destOrd="0" presId="urn:microsoft.com/office/officeart/2005/8/layout/radial6"/>
    <dgm:cxn modelId="{63F4987F-6FD5-4083-B778-D2FFAA47C8F4}" srcId="{BCFA806C-1A1C-45BC-AA0E-0FE2BAE74A87}" destId="{B3915899-E91B-4154-B417-BA7CCC9C2F58}" srcOrd="1" destOrd="0" parTransId="{55C76606-E26B-485F-B964-4B700ADDD30F}" sibTransId="{FEEAF297-4C5D-47D1-9ECF-ECC824089B3D}"/>
    <dgm:cxn modelId="{624B0323-C906-440D-A0DB-7E7F8B32DA87}" type="presOf" srcId="{9A292C6E-0F0C-40AE-B268-96571BF36459}" destId="{A7DE4D08-DADD-4E85-9C58-8C55D4804341}" srcOrd="0" destOrd="0" presId="urn:microsoft.com/office/officeart/2005/8/layout/radial6"/>
    <dgm:cxn modelId="{04F1498B-0338-4CA5-9FB0-961CC49021A2}" type="presOf" srcId="{B3915899-E91B-4154-B417-BA7CCC9C2F58}" destId="{61731EC5-2DD8-4630-94E3-6ACD269DCA5E}" srcOrd="0" destOrd="0" presId="urn:microsoft.com/office/officeart/2005/8/layout/radial6"/>
    <dgm:cxn modelId="{8CC33424-F1A1-4302-9101-CEB4D0684C1D}" type="presOf" srcId="{CC86E94F-4598-438E-ADEC-85DE807B9D25}" destId="{F534317C-CB46-4E41-B189-DE7123339282}" srcOrd="0" destOrd="0" presId="urn:microsoft.com/office/officeart/2005/8/layout/radial6"/>
    <dgm:cxn modelId="{E4AC4736-B1B0-48EC-94C0-03DC48F4F5E5}" srcId="{C869C084-2F48-4A84-8B5C-95B1C357F4EC}" destId="{BCFA806C-1A1C-45BC-AA0E-0FE2BAE74A87}" srcOrd="0" destOrd="0" parTransId="{6149454E-31C0-487F-8C57-CC585F8A453A}" sibTransId="{5BAD25C7-8BD4-4260-8341-1481681A333D}"/>
    <dgm:cxn modelId="{8ED78385-1302-4836-977F-9DA1DF8C36FA}" type="presOf" srcId="{929B950A-B96E-4D58-B676-A7C147372E84}" destId="{54362056-390A-4800-BB1C-FD39D8CB989B}" srcOrd="0" destOrd="0" presId="urn:microsoft.com/office/officeart/2005/8/layout/radial6"/>
    <dgm:cxn modelId="{BBCB9870-1FAA-4AF4-9688-1D0E7452246A}" type="presOf" srcId="{D7A1FF6E-422E-47D4-AEF9-E462BAD33848}" destId="{F960AEA2-8A63-4668-BE92-CF1E03F5FB1A}" srcOrd="0" destOrd="0" presId="urn:microsoft.com/office/officeart/2005/8/layout/radial6"/>
    <dgm:cxn modelId="{8B24DC17-7E32-48E1-A5DD-5F62721F53CD}" srcId="{BCFA806C-1A1C-45BC-AA0E-0FE2BAE74A87}" destId="{CC86E94F-4598-438E-ADEC-85DE807B9D25}" srcOrd="2" destOrd="0" parTransId="{A2E3B1CC-7211-41A3-AA27-887C52B6668C}" sibTransId="{929B950A-B96E-4D58-B676-A7C147372E84}"/>
    <dgm:cxn modelId="{8A0CD439-3A29-4CBF-B2C1-D033D57DC422}" type="presOf" srcId="{C869C084-2F48-4A84-8B5C-95B1C357F4EC}" destId="{D979B2A7-3882-46EF-B08D-BBEC4E9B3589}" srcOrd="0" destOrd="0" presId="urn:microsoft.com/office/officeart/2005/8/layout/radial6"/>
    <dgm:cxn modelId="{3C159B5E-CC61-436E-BBED-818B24C632E8}" type="presParOf" srcId="{D979B2A7-3882-46EF-B08D-BBEC4E9B3589}" destId="{DD130FFE-816D-4C02-92FD-3F8332732B9B}" srcOrd="0" destOrd="0" presId="urn:microsoft.com/office/officeart/2005/8/layout/radial6"/>
    <dgm:cxn modelId="{BF965C59-096D-4A48-8767-E4EB9749A9C9}" type="presParOf" srcId="{D979B2A7-3882-46EF-B08D-BBEC4E9B3589}" destId="{F960AEA2-8A63-4668-BE92-CF1E03F5FB1A}" srcOrd="1" destOrd="0" presId="urn:microsoft.com/office/officeart/2005/8/layout/radial6"/>
    <dgm:cxn modelId="{73444281-0896-4EBD-B3F3-F3CD73F733A1}" type="presParOf" srcId="{D979B2A7-3882-46EF-B08D-BBEC4E9B3589}" destId="{8789B567-F9FF-4AE9-88DB-C727F18AFF58}" srcOrd="2" destOrd="0" presId="urn:microsoft.com/office/officeart/2005/8/layout/radial6"/>
    <dgm:cxn modelId="{306D9B58-5936-4517-A741-8E9C3DDE9FFB}" type="presParOf" srcId="{D979B2A7-3882-46EF-B08D-BBEC4E9B3589}" destId="{B0CCCDEF-5F82-40B5-BF38-F9EB845F4DA2}" srcOrd="3" destOrd="0" presId="urn:microsoft.com/office/officeart/2005/8/layout/radial6"/>
    <dgm:cxn modelId="{65E6A1C2-7B5D-4AE1-A591-A0BF2E52AE37}" type="presParOf" srcId="{D979B2A7-3882-46EF-B08D-BBEC4E9B3589}" destId="{61731EC5-2DD8-4630-94E3-6ACD269DCA5E}" srcOrd="4" destOrd="0" presId="urn:microsoft.com/office/officeart/2005/8/layout/radial6"/>
    <dgm:cxn modelId="{3D960C96-47FE-47AB-8D24-FFD8C660F272}" type="presParOf" srcId="{D979B2A7-3882-46EF-B08D-BBEC4E9B3589}" destId="{155C2CD9-5C70-4C5D-A5FB-AE3ABDD1A9EA}" srcOrd="5" destOrd="0" presId="urn:microsoft.com/office/officeart/2005/8/layout/radial6"/>
    <dgm:cxn modelId="{75DB2F3E-0585-4579-B12C-57C76FAF5985}" type="presParOf" srcId="{D979B2A7-3882-46EF-B08D-BBEC4E9B3589}" destId="{1BA4D010-5F01-4C6F-A778-E59179B9AC5D}" srcOrd="6" destOrd="0" presId="urn:microsoft.com/office/officeart/2005/8/layout/radial6"/>
    <dgm:cxn modelId="{D9A75349-5FAC-4FBB-91BE-FADD9DE6086F}" type="presParOf" srcId="{D979B2A7-3882-46EF-B08D-BBEC4E9B3589}" destId="{F534317C-CB46-4E41-B189-DE7123339282}" srcOrd="7" destOrd="0" presId="urn:microsoft.com/office/officeart/2005/8/layout/radial6"/>
    <dgm:cxn modelId="{0CDF5276-1C3C-4FE8-968C-16AB6F1DFBD9}" type="presParOf" srcId="{D979B2A7-3882-46EF-B08D-BBEC4E9B3589}" destId="{4362AF1D-D454-4798-A5B0-0FFE90AC9AAA}" srcOrd="8" destOrd="0" presId="urn:microsoft.com/office/officeart/2005/8/layout/radial6"/>
    <dgm:cxn modelId="{271CF16E-5742-4C4B-BA9C-9214FA3D938C}" type="presParOf" srcId="{D979B2A7-3882-46EF-B08D-BBEC4E9B3589}" destId="{54362056-390A-4800-BB1C-FD39D8CB989B}" srcOrd="9" destOrd="0" presId="urn:microsoft.com/office/officeart/2005/8/layout/radial6"/>
    <dgm:cxn modelId="{8A50B0C0-713A-4ECE-AC49-5494BD490015}" type="presParOf" srcId="{D979B2A7-3882-46EF-B08D-BBEC4E9B3589}" destId="{A7DE4D08-DADD-4E85-9C58-8C55D4804341}" srcOrd="10" destOrd="0" presId="urn:microsoft.com/office/officeart/2005/8/layout/radial6"/>
    <dgm:cxn modelId="{ACAABC98-7AF2-4902-8BFC-90B5C5B0F81E}" type="presParOf" srcId="{D979B2A7-3882-46EF-B08D-BBEC4E9B3589}" destId="{D189E801-9A5B-4DE4-BE19-AB3AB4B49457}" srcOrd="11" destOrd="0" presId="urn:microsoft.com/office/officeart/2005/8/layout/radial6"/>
    <dgm:cxn modelId="{2CE03575-4443-4C9D-B3C6-BB82F50D805A}" type="presParOf" srcId="{D979B2A7-3882-46EF-B08D-BBEC4E9B3589}" destId="{27CE174A-D002-42CB-AB21-96B56163F2B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00AC5F-E649-4F2C-B98C-DF93773AFEC5}" type="doc">
      <dgm:prSet loTypeId="urn:microsoft.com/office/officeart/2005/8/layout/process2" loCatId="process" qsTypeId="urn:microsoft.com/office/officeart/2005/8/quickstyle/simple1" qsCatId="simple" csTypeId="urn:microsoft.com/office/officeart/2005/8/colors/accent1_2" csCatId="accent1" phldr="1"/>
      <dgm:spPr/>
    </dgm:pt>
    <dgm:pt modelId="{C7DFCE08-CC6E-49E0-A430-1D323A9565B7}">
      <dgm:prSet phldrT="[Text]" custT="1"/>
      <dgm:spPr>
        <a:solidFill>
          <a:schemeClr val="accent5">
            <a:lumMod val="50000"/>
          </a:schemeClr>
        </a:solidFill>
        <a:ln>
          <a:solidFill>
            <a:schemeClr val="tx1"/>
          </a:solidFill>
        </a:ln>
      </dgm:spPr>
      <dgm:t>
        <a:bodyPr/>
        <a:lstStyle/>
        <a:p>
          <a:r>
            <a:rPr lang="en-US" sz="1400" dirty="0" smtClean="0"/>
            <a:t>Company who is planning an IPO appoints the Lead Merchant banker(s) as </a:t>
          </a:r>
          <a:r>
            <a:rPr lang="en-US" sz="1400" b="1" u="sng" dirty="0" smtClean="0"/>
            <a:t> “Book Runner</a:t>
          </a:r>
          <a:r>
            <a:rPr lang="en-US" sz="1400" b="1" dirty="0" smtClean="0"/>
            <a:t>”.</a:t>
          </a:r>
          <a:endParaRPr lang="en-US" sz="1400" dirty="0"/>
        </a:p>
      </dgm:t>
    </dgm:pt>
    <dgm:pt modelId="{54B22C2D-4539-4625-A7E8-D71F2DF96E20}" type="parTrans" cxnId="{EBF80BAC-4370-4FA6-9AC7-68D62E6198FF}">
      <dgm:prSet/>
      <dgm:spPr/>
      <dgm:t>
        <a:bodyPr/>
        <a:lstStyle/>
        <a:p>
          <a:endParaRPr lang="en-US" sz="1400"/>
        </a:p>
      </dgm:t>
    </dgm:pt>
    <dgm:pt modelId="{680153E8-A2ED-44FC-B6BF-2169B19C835A}" type="sibTrans" cxnId="{EBF80BAC-4370-4FA6-9AC7-68D62E6198FF}">
      <dgm:prSet custT="1"/>
      <dgm:spPr/>
      <dgm:t>
        <a:bodyPr/>
        <a:lstStyle/>
        <a:p>
          <a:endParaRPr lang="en-US" sz="1400" dirty="0"/>
        </a:p>
      </dgm:t>
    </dgm:pt>
    <dgm:pt modelId="{D96E9410-4C6B-4FD3-8535-10A311F81885}">
      <dgm:prSet phldrT="[Text]" custT="1"/>
      <dgm:spPr>
        <a:solidFill>
          <a:schemeClr val="accent5">
            <a:lumMod val="40000"/>
            <a:lumOff val="60000"/>
          </a:schemeClr>
        </a:solidFill>
        <a:ln>
          <a:solidFill>
            <a:schemeClr val="tx1"/>
          </a:solidFill>
        </a:ln>
      </dgm:spPr>
      <dgm:t>
        <a:bodyPr/>
        <a:lstStyle/>
        <a:p>
          <a:r>
            <a:rPr lang="en-US" sz="1400" dirty="0" smtClean="0">
              <a:solidFill>
                <a:schemeClr val="tx1"/>
              </a:solidFill>
            </a:rPr>
            <a:t>Investors give their bids for these shares to </a:t>
          </a:r>
          <a:r>
            <a:rPr lang="en-US" sz="1400" b="1" u="sng" dirty="0" smtClean="0">
              <a:solidFill>
                <a:schemeClr val="tx1"/>
              </a:solidFill>
            </a:rPr>
            <a:t>“Syndicate Members”. </a:t>
          </a:r>
          <a:r>
            <a:rPr lang="en-US" sz="1400" dirty="0" smtClean="0">
              <a:solidFill>
                <a:schemeClr val="tx1"/>
              </a:solidFill>
            </a:rPr>
            <a:t>Bids have to be entered within the </a:t>
          </a:r>
          <a:r>
            <a:rPr lang="en-US" sz="1400" b="1" u="sng" dirty="0" smtClean="0">
              <a:solidFill>
                <a:schemeClr val="tx1"/>
              </a:solidFill>
            </a:rPr>
            <a:t>specified price band</a:t>
          </a:r>
          <a:r>
            <a:rPr lang="en-US" sz="1400" dirty="0" smtClean="0">
              <a:solidFill>
                <a:schemeClr val="tx1"/>
              </a:solidFill>
            </a:rPr>
            <a:t>. Investor can </a:t>
          </a:r>
          <a:r>
            <a:rPr lang="en-US" sz="1400" b="1" u="sng" dirty="0" smtClean="0">
              <a:solidFill>
                <a:schemeClr val="tx1"/>
              </a:solidFill>
            </a:rPr>
            <a:t>revise a bid </a:t>
          </a:r>
          <a:r>
            <a:rPr lang="en-US" sz="1400" dirty="0" smtClean="0">
              <a:solidFill>
                <a:schemeClr val="tx1"/>
              </a:solidFill>
            </a:rPr>
            <a:t>before the book closes. </a:t>
          </a:r>
          <a:endParaRPr lang="en-US" sz="1400" dirty="0">
            <a:solidFill>
              <a:schemeClr val="tx1"/>
            </a:solidFill>
          </a:endParaRPr>
        </a:p>
      </dgm:t>
    </dgm:pt>
    <dgm:pt modelId="{C2BD25AF-0579-483A-B928-47A1F3667CF2}" type="parTrans" cxnId="{04FE4927-4875-45E7-A7ED-B70E430AD1BF}">
      <dgm:prSet/>
      <dgm:spPr/>
      <dgm:t>
        <a:bodyPr/>
        <a:lstStyle/>
        <a:p>
          <a:endParaRPr lang="en-US" sz="1400"/>
        </a:p>
      </dgm:t>
    </dgm:pt>
    <dgm:pt modelId="{283F12BC-033E-494A-B0AE-ED76ADC4D646}" type="sibTrans" cxnId="{04FE4927-4875-45E7-A7ED-B70E430AD1BF}">
      <dgm:prSet custT="1"/>
      <dgm:spPr/>
      <dgm:t>
        <a:bodyPr/>
        <a:lstStyle/>
        <a:p>
          <a:endParaRPr lang="en-US" sz="1400" dirty="0"/>
        </a:p>
      </dgm:t>
    </dgm:pt>
    <dgm:pt modelId="{5707BBFB-9C0E-489C-9CE2-72F47E45EB46}">
      <dgm:prSet phldrT="[Text]" custT="1"/>
      <dgm:spPr>
        <a:solidFill>
          <a:schemeClr val="accent5">
            <a:lumMod val="50000"/>
          </a:schemeClr>
        </a:solidFill>
        <a:ln>
          <a:solidFill>
            <a:schemeClr val="tx1"/>
          </a:solidFill>
        </a:ln>
      </dgm:spPr>
      <dgm:t>
        <a:bodyPr/>
        <a:lstStyle/>
        <a:p>
          <a:r>
            <a:rPr lang="en-US" sz="1400" dirty="0" smtClean="0"/>
            <a:t>Syndicate members input the orders into an </a:t>
          </a:r>
          <a:r>
            <a:rPr lang="en-US" sz="1400" b="1" u="sng" dirty="0" smtClean="0"/>
            <a:t>“Electronic Book” </a:t>
          </a:r>
          <a:r>
            <a:rPr lang="en-US" sz="1400" b="0" u="none" dirty="0" smtClean="0"/>
            <a:t>through process </a:t>
          </a:r>
          <a:r>
            <a:rPr lang="en-US" sz="1400" dirty="0" smtClean="0"/>
            <a:t>called </a:t>
          </a:r>
          <a:r>
            <a:rPr lang="en-US" sz="1400" b="1" dirty="0" smtClean="0"/>
            <a:t>“Bidding”</a:t>
          </a:r>
          <a:r>
            <a:rPr lang="en-US" sz="1400" dirty="0" smtClean="0"/>
            <a:t>.</a:t>
          </a:r>
          <a:endParaRPr lang="en-US" sz="1400" dirty="0"/>
        </a:p>
      </dgm:t>
    </dgm:pt>
    <dgm:pt modelId="{C8B09B9E-F73A-436B-B3CC-B9368D228103}" type="parTrans" cxnId="{6736BB32-DDF1-4B06-9B26-3EF57C8F3400}">
      <dgm:prSet/>
      <dgm:spPr/>
      <dgm:t>
        <a:bodyPr/>
        <a:lstStyle/>
        <a:p>
          <a:endParaRPr lang="en-US" sz="1400"/>
        </a:p>
      </dgm:t>
    </dgm:pt>
    <dgm:pt modelId="{9D2FCE02-05F7-46D8-B654-20B5116C5AFD}" type="sibTrans" cxnId="{6736BB32-DDF1-4B06-9B26-3EF57C8F3400}">
      <dgm:prSet custT="1"/>
      <dgm:spPr/>
      <dgm:t>
        <a:bodyPr/>
        <a:lstStyle/>
        <a:p>
          <a:endParaRPr lang="en-US" sz="1400" dirty="0"/>
        </a:p>
      </dgm:t>
    </dgm:pt>
    <dgm:pt modelId="{7321C899-2325-4FA9-8F93-58DC4717B1DA}">
      <dgm:prSet custT="1"/>
      <dgm:spPr>
        <a:solidFill>
          <a:schemeClr val="accent5">
            <a:lumMod val="40000"/>
            <a:lumOff val="60000"/>
          </a:schemeClr>
        </a:solidFill>
        <a:ln>
          <a:solidFill>
            <a:schemeClr val="tx1"/>
          </a:solidFill>
        </a:ln>
      </dgm:spPr>
      <dgm:t>
        <a:bodyPr/>
        <a:lstStyle/>
        <a:p>
          <a:r>
            <a:rPr lang="en-US" sz="1400" dirty="0" smtClean="0">
              <a:solidFill>
                <a:schemeClr val="tx1"/>
              </a:solidFill>
            </a:rPr>
            <a:t>Book normally remains open for a period of </a:t>
          </a:r>
          <a:r>
            <a:rPr lang="en-US" sz="1400" b="1" u="sng" dirty="0" smtClean="0">
              <a:solidFill>
                <a:schemeClr val="tx1"/>
              </a:solidFill>
            </a:rPr>
            <a:t>5 days</a:t>
          </a:r>
          <a:r>
            <a:rPr lang="en-US" sz="1400" dirty="0" smtClean="0">
              <a:solidFill>
                <a:schemeClr val="tx1"/>
              </a:solidFill>
            </a:rPr>
            <a:t>.</a:t>
          </a:r>
          <a:endParaRPr lang="en-US" sz="1400" dirty="0">
            <a:solidFill>
              <a:schemeClr val="tx1"/>
            </a:solidFill>
          </a:endParaRPr>
        </a:p>
      </dgm:t>
    </dgm:pt>
    <dgm:pt modelId="{08BFA6D8-52AE-4861-AA43-F427CF8DB939}" type="parTrans" cxnId="{7DC97A6F-048C-40A4-8C5E-D7AA291E8748}">
      <dgm:prSet/>
      <dgm:spPr/>
      <dgm:t>
        <a:bodyPr/>
        <a:lstStyle/>
        <a:p>
          <a:endParaRPr lang="en-US" sz="1400"/>
        </a:p>
      </dgm:t>
    </dgm:pt>
    <dgm:pt modelId="{E816363F-8206-4889-A348-40CF0C53B2BD}" type="sibTrans" cxnId="{7DC97A6F-048C-40A4-8C5E-D7AA291E8748}">
      <dgm:prSet custT="1"/>
      <dgm:spPr/>
      <dgm:t>
        <a:bodyPr/>
        <a:lstStyle/>
        <a:p>
          <a:endParaRPr lang="en-US" sz="1400" dirty="0"/>
        </a:p>
      </dgm:t>
    </dgm:pt>
    <dgm:pt modelId="{BAC693AC-9BA1-44F9-B593-BC13B45201A0}">
      <dgm:prSet custT="1"/>
      <dgm:spPr>
        <a:solidFill>
          <a:schemeClr val="accent5">
            <a:lumMod val="50000"/>
          </a:schemeClr>
        </a:solidFill>
        <a:ln>
          <a:solidFill>
            <a:schemeClr val="tx1"/>
          </a:solidFill>
        </a:ln>
      </dgm:spPr>
      <dgm:t>
        <a:bodyPr/>
        <a:lstStyle/>
        <a:p>
          <a:r>
            <a:rPr lang="en-US" sz="1400" dirty="0" smtClean="0"/>
            <a:t>On closure of the book building period, the Book Runner evaluates the bids on the basis of the </a:t>
          </a:r>
          <a:r>
            <a:rPr lang="en-US" sz="1400" b="1" u="sng" dirty="0" smtClean="0"/>
            <a:t>demand at various price levels</a:t>
          </a:r>
          <a:r>
            <a:rPr lang="en-US" sz="1400" dirty="0" smtClean="0"/>
            <a:t>.</a:t>
          </a:r>
          <a:endParaRPr lang="en-US" sz="1400" dirty="0"/>
        </a:p>
      </dgm:t>
    </dgm:pt>
    <dgm:pt modelId="{17F4034A-D062-45EB-BB73-C19A1A771306}" type="parTrans" cxnId="{D0091B1E-352B-456C-B81E-D5B9B5B47EFD}">
      <dgm:prSet/>
      <dgm:spPr/>
      <dgm:t>
        <a:bodyPr/>
        <a:lstStyle/>
        <a:p>
          <a:endParaRPr lang="en-US" sz="1400"/>
        </a:p>
      </dgm:t>
    </dgm:pt>
    <dgm:pt modelId="{C4587CC0-632B-42C0-977F-C999410B627E}" type="sibTrans" cxnId="{D0091B1E-352B-456C-B81E-D5B9B5B47EFD}">
      <dgm:prSet custT="1"/>
      <dgm:spPr/>
      <dgm:t>
        <a:bodyPr/>
        <a:lstStyle/>
        <a:p>
          <a:endParaRPr lang="en-US" sz="1400" dirty="0"/>
        </a:p>
      </dgm:t>
    </dgm:pt>
    <dgm:pt modelId="{1EC59A26-34BB-4F71-9A87-BCC5BE6BCA37}">
      <dgm:prSet custT="1"/>
      <dgm:spPr>
        <a:solidFill>
          <a:schemeClr val="accent5">
            <a:lumMod val="40000"/>
            <a:lumOff val="60000"/>
          </a:schemeClr>
        </a:solidFill>
        <a:ln>
          <a:solidFill>
            <a:schemeClr val="tx1"/>
          </a:solidFill>
        </a:ln>
      </dgm:spPr>
      <dgm:t>
        <a:bodyPr/>
        <a:lstStyle/>
        <a:p>
          <a:r>
            <a:rPr lang="en-US" sz="1400" dirty="0" smtClean="0">
              <a:solidFill>
                <a:schemeClr val="tx1"/>
              </a:solidFill>
            </a:rPr>
            <a:t>Book runners and the issuing Company decide the final price at which the securities shall be issued.</a:t>
          </a:r>
          <a:endParaRPr lang="en-US" sz="1400" dirty="0">
            <a:solidFill>
              <a:schemeClr val="tx1"/>
            </a:solidFill>
          </a:endParaRPr>
        </a:p>
      </dgm:t>
    </dgm:pt>
    <dgm:pt modelId="{6C860BAD-43AF-4DCC-9E36-3392E3B3D9A2}" type="parTrans" cxnId="{F96F902E-10CB-42C8-A1C8-27968935C8F8}">
      <dgm:prSet/>
      <dgm:spPr/>
      <dgm:t>
        <a:bodyPr/>
        <a:lstStyle/>
        <a:p>
          <a:endParaRPr lang="en-US" sz="1400"/>
        </a:p>
      </dgm:t>
    </dgm:pt>
    <dgm:pt modelId="{2D72F643-E628-49ED-9807-1468627B9534}" type="sibTrans" cxnId="{F96F902E-10CB-42C8-A1C8-27968935C8F8}">
      <dgm:prSet custT="1"/>
      <dgm:spPr/>
      <dgm:t>
        <a:bodyPr/>
        <a:lstStyle/>
        <a:p>
          <a:endParaRPr lang="en-US" sz="1400" dirty="0"/>
        </a:p>
      </dgm:t>
    </dgm:pt>
    <dgm:pt modelId="{F564E515-0954-461E-98E7-E542926858D6}">
      <dgm:prSet custT="1"/>
      <dgm:spPr>
        <a:solidFill>
          <a:schemeClr val="accent5">
            <a:lumMod val="50000"/>
          </a:schemeClr>
        </a:solidFill>
        <a:ln>
          <a:solidFill>
            <a:schemeClr val="tx1"/>
          </a:solidFill>
        </a:ln>
      </dgm:spPr>
      <dgm:t>
        <a:bodyPr/>
        <a:lstStyle/>
        <a:p>
          <a:r>
            <a:rPr lang="en-US" sz="1400" dirty="0" smtClean="0"/>
            <a:t>Finally allocation of securities is made to the successful bidders. Money gets unblocked in bank accounts of rest of the bidders.</a:t>
          </a:r>
          <a:endParaRPr lang="en-IN" sz="1400" dirty="0"/>
        </a:p>
      </dgm:t>
    </dgm:pt>
    <dgm:pt modelId="{E4EFA8AB-6DEF-4E79-ADDA-06FB9F5CAEDD}" type="parTrans" cxnId="{BC55CEDE-6BD1-4BE7-B058-D670A6E53228}">
      <dgm:prSet/>
      <dgm:spPr/>
      <dgm:t>
        <a:bodyPr/>
        <a:lstStyle/>
        <a:p>
          <a:endParaRPr lang="en-US" sz="1400"/>
        </a:p>
      </dgm:t>
    </dgm:pt>
    <dgm:pt modelId="{3A0736E2-0C7B-4DBF-933E-2F3B25D96036}" type="sibTrans" cxnId="{BC55CEDE-6BD1-4BE7-B058-D670A6E53228}">
      <dgm:prSet/>
      <dgm:spPr/>
      <dgm:t>
        <a:bodyPr/>
        <a:lstStyle/>
        <a:p>
          <a:endParaRPr lang="en-US" sz="1400"/>
        </a:p>
      </dgm:t>
    </dgm:pt>
    <dgm:pt modelId="{BBA0014D-8919-4725-A473-0B22158A9981}" type="pres">
      <dgm:prSet presAssocID="{1600AC5F-E649-4F2C-B98C-DF93773AFEC5}" presName="linearFlow" presStyleCnt="0">
        <dgm:presLayoutVars>
          <dgm:resizeHandles val="exact"/>
        </dgm:presLayoutVars>
      </dgm:prSet>
      <dgm:spPr/>
    </dgm:pt>
    <dgm:pt modelId="{0E0603A0-FB33-40C6-A539-E523CE495079}" type="pres">
      <dgm:prSet presAssocID="{C7DFCE08-CC6E-49E0-A430-1D323A9565B7}" presName="node" presStyleLbl="node1" presStyleIdx="0" presStyleCnt="7" custScaleX="714088">
        <dgm:presLayoutVars>
          <dgm:bulletEnabled val="1"/>
        </dgm:presLayoutVars>
      </dgm:prSet>
      <dgm:spPr/>
      <dgm:t>
        <a:bodyPr/>
        <a:lstStyle/>
        <a:p>
          <a:endParaRPr lang="en-US"/>
        </a:p>
      </dgm:t>
    </dgm:pt>
    <dgm:pt modelId="{7D8BADF8-142E-4896-8B07-898AA1CB20F4}" type="pres">
      <dgm:prSet presAssocID="{680153E8-A2ED-44FC-B6BF-2169B19C835A}" presName="sibTrans" presStyleLbl="sibTrans2D1" presStyleIdx="0" presStyleCnt="6"/>
      <dgm:spPr/>
      <dgm:t>
        <a:bodyPr/>
        <a:lstStyle/>
        <a:p>
          <a:endParaRPr lang="en-US"/>
        </a:p>
      </dgm:t>
    </dgm:pt>
    <dgm:pt modelId="{61C426F5-5B45-46B9-ADA6-F54D8A30CD40}" type="pres">
      <dgm:prSet presAssocID="{680153E8-A2ED-44FC-B6BF-2169B19C835A}" presName="connectorText" presStyleLbl="sibTrans2D1" presStyleIdx="0" presStyleCnt="6"/>
      <dgm:spPr/>
      <dgm:t>
        <a:bodyPr/>
        <a:lstStyle/>
        <a:p>
          <a:endParaRPr lang="en-US"/>
        </a:p>
      </dgm:t>
    </dgm:pt>
    <dgm:pt modelId="{D9864D4A-CA6E-4F9F-B878-2E712D56D174}" type="pres">
      <dgm:prSet presAssocID="{D96E9410-4C6B-4FD3-8535-10A311F81885}" presName="node" presStyleLbl="node1" presStyleIdx="1" presStyleCnt="7" custScaleX="714088">
        <dgm:presLayoutVars>
          <dgm:bulletEnabled val="1"/>
        </dgm:presLayoutVars>
      </dgm:prSet>
      <dgm:spPr/>
      <dgm:t>
        <a:bodyPr/>
        <a:lstStyle/>
        <a:p>
          <a:endParaRPr lang="en-US"/>
        </a:p>
      </dgm:t>
    </dgm:pt>
    <dgm:pt modelId="{A70A3FAD-46A0-40C3-AC64-31BFD221E559}" type="pres">
      <dgm:prSet presAssocID="{283F12BC-033E-494A-B0AE-ED76ADC4D646}" presName="sibTrans" presStyleLbl="sibTrans2D1" presStyleIdx="1" presStyleCnt="6"/>
      <dgm:spPr/>
      <dgm:t>
        <a:bodyPr/>
        <a:lstStyle/>
        <a:p>
          <a:endParaRPr lang="en-US"/>
        </a:p>
      </dgm:t>
    </dgm:pt>
    <dgm:pt modelId="{F0087442-8CAA-4325-93FD-52131F1C8D2A}" type="pres">
      <dgm:prSet presAssocID="{283F12BC-033E-494A-B0AE-ED76ADC4D646}" presName="connectorText" presStyleLbl="sibTrans2D1" presStyleIdx="1" presStyleCnt="6"/>
      <dgm:spPr/>
      <dgm:t>
        <a:bodyPr/>
        <a:lstStyle/>
        <a:p>
          <a:endParaRPr lang="en-US"/>
        </a:p>
      </dgm:t>
    </dgm:pt>
    <dgm:pt modelId="{7A1A4A2A-73F3-4F99-BEDF-5F1C26F6F7A1}" type="pres">
      <dgm:prSet presAssocID="{5707BBFB-9C0E-489C-9CE2-72F47E45EB46}" presName="node" presStyleLbl="node1" presStyleIdx="2" presStyleCnt="7" custScaleX="714088">
        <dgm:presLayoutVars>
          <dgm:bulletEnabled val="1"/>
        </dgm:presLayoutVars>
      </dgm:prSet>
      <dgm:spPr/>
      <dgm:t>
        <a:bodyPr/>
        <a:lstStyle/>
        <a:p>
          <a:endParaRPr lang="en-US"/>
        </a:p>
      </dgm:t>
    </dgm:pt>
    <dgm:pt modelId="{9FAEE494-154F-47DF-9896-4110E0993373}" type="pres">
      <dgm:prSet presAssocID="{9D2FCE02-05F7-46D8-B654-20B5116C5AFD}" presName="sibTrans" presStyleLbl="sibTrans2D1" presStyleIdx="2" presStyleCnt="6"/>
      <dgm:spPr/>
      <dgm:t>
        <a:bodyPr/>
        <a:lstStyle/>
        <a:p>
          <a:endParaRPr lang="en-US"/>
        </a:p>
      </dgm:t>
    </dgm:pt>
    <dgm:pt modelId="{F46D986F-FBE3-49F0-9C8D-AA2BA9CCF711}" type="pres">
      <dgm:prSet presAssocID="{9D2FCE02-05F7-46D8-B654-20B5116C5AFD}" presName="connectorText" presStyleLbl="sibTrans2D1" presStyleIdx="2" presStyleCnt="6"/>
      <dgm:spPr/>
      <dgm:t>
        <a:bodyPr/>
        <a:lstStyle/>
        <a:p>
          <a:endParaRPr lang="en-US"/>
        </a:p>
      </dgm:t>
    </dgm:pt>
    <dgm:pt modelId="{80541E97-7341-4F0D-BE11-BBAA3E102009}" type="pres">
      <dgm:prSet presAssocID="{7321C899-2325-4FA9-8F93-58DC4717B1DA}" presName="node" presStyleLbl="node1" presStyleIdx="3" presStyleCnt="7" custScaleX="714088">
        <dgm:presLayoutVars>
          <dgm:bulletEnabled val="1"/>
        </dgm:presLayoutVars>
      </dgm:prSet>
      <dgm:spPr/>
      <dgm:t>
        <a:bodyPr/>
        <a:lstStyle/>
        <a:p>
          <a:endParaRPr lang="en-US"/>
        </a:p>
      </dgm:t>
    </dgm:pt>
    <dgm:pt modelId="{32965D89-2DD2-414E-BB34-E0B48C325D90}" type="pres">
      <dgm:prSet presAssocID="{E816363F-8206-4889-A348-40CF0C53B2BD}" presName="sibTrans" presStyleLbl="sibTrans2D1" presStyleIdx="3" presStyleCnt="6"/>
      <dgm:spPr/>
      <dgm:t>
        <a:bodyPr/>
        <a:lstStyle/>
        <a:p>
          <a:endParaRPr lang="en-US"/>
        </a:p>
      </dgm:t>
    </dgm:pt>
    <dgm:pt modelId="{A4329091-18C5-4CA9-BABD-97D86BD3BC2B}" type="pres">
      <dgm:prSet presAssocID="{E816363F-8206-4889-A348-40CF0C53B2BD}" presName="connectorText" presStyleLbl="sibTrans2D1" presStyleIdx="3" presStyleCnt="6"/>
      <dgm:spPr/>
      <dgm:t>
        <a:bodyPr/>
        <a:lstStyle/>
        <a:p>
          <a:endParaRPr lang="en-US"/>
        </a:p>
      </dgm:t>
    </dgm:pt>
    <dgm:pt modelId="{6B8005C1-4782-42EC-9B25-D2E696BC3152}" type="pres">
      <dgm:prSet presAssocID="{BAC693AC-9BA1-44F9-B593-BC13B45201A0}" presName="node" presStyleLbl="node1" presStyleIdx="4" presStyleCnt="7" custScaleX="714088">
        <dgm:presLayoutVars>
          <dgm:bulletEnabled val="1"/>
        </dgm:presLayoutVars>
      </dgm:prSet>
      <dgm:spPr/>
      <dgm:t>
        <a:bodyPr/>
        <a:lstStyle/>
        <a:p>
          <a:endParaRPr lang="en-US"/>
        </a:p>
      </dgm:t>
    </dgm:pt>
    <dgm:pt modelId="{9F0600F2-32DC-4736-B385-A34BAE4221A5}" type="pres">
      <dgm:prSet presAssocID="{C4587CC0-632B-42C0-977F-C999410B627E}" presName="sibTrans" presStyleLbl="sibTrans2D1" presStyleIdx="4" presStyleCnt="6"/>
      <dgm:spPr/>
      <dgm:t>
        <a:bodyPr/>
        <a:lstStyle/>
        <a:p>
          <a:endParaRPr lang="en-US"/>
        </a:p>
      </dgm:t>
    </dgm:pt>
    <dgm:pt modelId="{43EEAC68-9027-49C5-9FCB-54A61CE3641D}" type="pres">
      <dgm:prSet presAssocID="{C4587CC0-632B-42C0-977F-C999410B627E}" presName="connectorText" presStyleLbl="sibTrans2D1" presStyleIdx="4" presStyleCnt="6"/>
      <dgm:spPr/>
      <dgm:t>
        <a:bodyPr/>
        <a:lstStyle/>
        <a:p>
          <a:endParaRPr lang="en-US"/>
        </a:p>
      </dgm:t>
    </dgm:pt>
    <dgm:pt modelId="{E7E312BF-AA6E-4CA7-B6FC-31F3C37F3A9D}" type="pres">
      <dgm:prSet presAssocID="{1EC59A26-34BB-4F71-9A87-BCC5BE6BCA37}" presName="node" presStyleLbl="node1" presStyleIdx="5" presStyleCnt="7" custScaleX="714088">
        <dgm:presLayoutVars>
          <dgm:bulletEnabled val="1"/>
        </dgm:presLayoutVars>
      </dgm:prSet>
      <dgm:spPr/>
      <dgm:t>
        <a:bodyPr/>
        <a:lstStyle/>
        <a:p>
          <a:endParaRPr lang="en-US"/>
        </a:p>
      </dgm:t>
    </dgm:pt>
    <dgm:pt modelId="{A6AA2906-0165-4F41-B80D-949F0FDEC3CE}" type="pres">
      <dgm:prSet presAssocID="{2D72F643-E628-49ED-9807-1468627B9534}" presName="sibTrans" presStyleLbl="sibTrans2D1" presStyleIdx="5" presStyleCnt="6"/>
      <dgm:spPr/>
      <dgm:t>
        <a:bodyPr/>
        <a:lstStyle/>
        <a:p>
          <a:endParaRPr lang="en-US"/>
        </a:p>
      </dgm:t>
    </dgm:pt>
    <dgm:pt modelId="{55ED1F09-8A35-4483-B879-25D9D3BFB7F1}" type="pres">
      <dgm:prSet presAssocID="{2D72F643-E628-49ED-9807-1468627B9534}" presName="connectorText" presStyleLbl="sibTrans2D1" presStyleIdx="5" presStyleCnt="6"/>
      <dgm:spPr/>
      <dgm:t>
        <a:bodyPr/>
        <a:lstStyle/>
        <a:p>
          <a:endParaRPr lang="en-US"/>
        </a:p>
      </dgm:t>
    </dgm:pt>
    <dgm:pt modelId="{1613BB69-3DA1-4E6B-B079-5EC2262735DD}" type="pres">
      <dgm:prSet presAssocID="{F564E515-0954-461E-98E7-E542926858D6}" presName="node" presStyleLbl="node1" presStyleIdx="6" presStyleCnt="7" custScaleX="714088">
        <dgm:presLayoutVars>
          <dgm:bulletEnabled val="1"/>
        </dgm:presLayoutVars>
      </dgm:prSet>
      <dgm:spPr/>
      <dgm:t>
        <a:bodyPr/>
        <a:lstStyle/>
        <a:p>
          <a:endParaRPr lang="en-US"/>
        </a:p>
      </dgm:t>
    </dgm:pt>
  </dgm:ptLst>
  <dgm:cxnLst>
    <dgm:cxn modelId="{7DC97A6F-048C-40A4-8C5E-D7AA291E8748}" srcId="{1600AC5F-E649-4F2C-B98C-DF93773AFEC5}" destId="{7321C899-2325-4FA9-8F93-58DC4717B1DA}" srcOrd="3" destOrd="0" parTransId="{08BFA6D8-52AE-4861-AA43-F427CF8DB939}" sibTransId="{E816363F-8206-4889-A348-40CF0C53B2BD}"/>
    <dgm:cxn modelId="{BC55CEDE-6BD1-4BE7-B058-D670A6E53228}" srcId="{1600AC5F-E649-4F2C-B98C-DF93773AFEC5}" destId="{F564E515-0954-461E-98E7-E542926858D6}" srcOrd="6" destOrd="0" parTransId="{E4EFA8AB-6DEF-4E79-ADDA-06FB9F5CAEDD}" sibTransId="{3A0736E2-0C7B-4DBF-933E-2F3B25D96036}"/>
    <dgm:cxn modelId="{D0091B1E-352B-456C-B81E-D5B9B5B47EFD}" srcId="{1600AC5F-E649-4F2C-B98C-DF93773AFEC5}" destId="{BAC693AC-9BA1-44F9-B593-BC13B45201A0}" srcOrd="4" destOrd="0" parTransId="{17F4034A-D062-45EB-BB73-C19A1A771306}" sibTransId="{C4587CC0-632B-42C0-977F-C999410B627E}"/>
    <dgm:cxn modelId="{4BDE5DDD-D39A-4359-A1B2-908A0CB4EA86}" type="presOf" srcId="{5707BBFB-9C0E-489C-9CE2-72F47E45EB46}" destId="{7A1A4A2A-73F3-4F99-BEDF-5F1C26F6F7A1}" srcOrd="0" destOrd="0" presId="urn:microsoft.com/office/officeart/2005/8/layout/process2"/>
    <dgm:cxn modelId="{FB3383BB-93B1-4D0C-91E7-3A6A4AD61F06}" type="presOf" srcId="{680153E8-A2ED-44FC-B6BF-2169B19C835A}" destId="{61C426F5-5B45-46B9-ADA6-F54D8A30CD40}" srcOrd="1" destOrd="0" presId="urn:microsoft.com/office/officeart/2005/8/layout/process2"/>
    <dgm:cxn modelId="{20A807C4-E0DB-41BD-985F-DD007F333A02}" type="presOf" srcId="{C7DFCE08-CC6E-49E0-A430-1D323A9565B7}" destId="{0E0603A0-FB33-40C6-A539-E523CE495079}" srcOrd="0" destOrd="0" presId="urn:microsoft.com/office/officeart/2005/8/layout/process2"/>
    <dgm:cxn modelId="{F7E1B328-0DC6-4CA9-BB2B-351456CEBF5F}" type="presOf" srcId="{D96E9410-4C6B-4FD3-8535-10A311F81885}" destId="{D9864D4A-CA6E-4F9F-B878-2E712D56D174}" srcOrd="0" destOrd="0" presId="urn:microsoft.com/office/officeart/2005/8/layout/process2"/>
    <dgm:cxn modelId="{25414906-B64D-42F1-B7FD-36EF5B255BF9}" type="presOf" srcId="{2D72F643-E628-49ED-9807-1468627B9534}" destId="{A6AA2906-0165-4F41-B80D-949F0FDEC3CE}" srcOrd="0" destOrd="0" presId="urn:microsoft.com/office/officeart/2005/8/layout/process2"/>
    <dgm:cxn modelId="{F8AD1888-1009-4305-9D7C-69AC25D0127D}" type="presOf" srcId="{F564E515-0954-461E-98E7-E542926858D6}" destId="{1613BB69-3DA1-4E6B-B079-5EC2262735DD}" srcOrd="0" destOrd="0" presId="urn:microsoft.com/office/officeart/2005/8/layout/process2"/>
    <dgm:cxn modelId="{6736BB32-DDF1-4B06-9B26-3EF57C8F3400}" srcId="{1600AC5F-E649-4F2C-B98C-DF93773AFEC5}" destId="{5707BBFB-9C0E-489C-9CE2-72F47E45EB46}" srcOrd="2" destOrd="0" parTransId="{C8B09B9E-F73A-436B-B3CC-B9368D228103}" sibTransId="{9D2FCE02-05F7-46D8-B654-20B5116C5AFD}"/>
    <dgm:cxn modelId="{4E12ACC7-5882-454F-9FFE-D5421612F656}" type="presOf" srcId="{283F12BC-033E-494A-B0AE-ED76ADC4D646}" destId="{F0087442-8CAA-4325-93FD-52131F1C8D2A}" srcOrd="1" destOrd="0" presId="urn:microsoft.com/office/officeart/2005/8/layout/process2"/>
    <dgm:cxn modelId="{7452EFF7-0C28-4FB9-8179-F9969A4D829B}" type="presOf" srcId="{2D72F643-E628-49ED-9807-1468627B9534}" destId="{55ED1F09-8A35-4483-B879-25D9D3BFB7F1}" srcOrd="1" destOrd="0" presId="urn:microsoft.com/office/officeart/2005/8/layout/process2"/>
    <dgm:cxn modelId="{ED0A2E2A-5C5F-4694-86D5-79D9B7E60371}" type="presOf" srcId="{E816363F-8206-4889-A348-40CF0C53B2BD}" destId="{A4329091-18C5-4CA9-BABD-97D86BD3BC2B}" srcOrd="1" destOrd="0" presId="urn:microsoft.com/office/officeart/2005/8/layout/process2"/>
    <dgm:cxn modelId="{22DA2509-5DC9-4495-9502-9339FCF18AFD}" type="presOf" srcId="{680153E8-A2ED-44FC-B6BF-2169B19C835A}" destId="{7D8BADF8-142E-4896-8B07-898AA1CB20F4}" srcOrd="0" destOrd="0" presId="urn:microsoft.com/office/officeart/2005/8/layout/process2"/>
    <dgm:cxn modelId="{EBF80BAC-4370-4FA6-9AC7-68D62E6198FF}" srcId="{1600AC5F-E649-4F2C-B98C-DF93773AFEC5}" destId="{C7DFCE08-CC6E-49E0-A430-1D323A9565B7}" srcOrd="0" destOrd="0" parTransId="{54B22C2D-4539-4625-A7E8-D71F2DF96E20}" sibTransId="{680153E8-A2ED-44FC-B6BF-2169B19C835A}"/>
    <dgm:cxn modelId="{2FA582FA-7ED6-44B2-A377-C3474C0FF75D}" type="presOf" srcId="{E816363F-8206-4889-A348-40CF0C53B2BD}" destId="{32965D89-2DD2-414E-BB34-E0B48C325D90}" srcOrd="0" destOrd="0" presId="urn:microsoft.com/office/officeart/2005/8/layout/process2"/>
    <dgm:cxn modelId="{E1476FB9-5CB7-4EFD-BDE3-FFEF50AD2B00}" type="presOf" srcId="{9D2FCE02-05F7-46D8-B654-20B5116C5AFD}" destId="{F46D986F-FBE3-49F0-9C8D-AA2BA9CCF711}" srcOrd="1" destOrd="0" presId="urn:microsoft.com/office/officeart/2005/8/layout/process2"/>
    <dgm:cxn modelId="{ACEE7510-5A0E-41B0-8B78-B083E3704C60}" type="presOf" srcId="{9D2FCE02-05F7-46D8-B654-20B5116C5AFD}" destId="{9FAEE494-154F-47DF-9896-4110E0993373}" srcOrd="0" destOrd="0" presId="urn:microsoft.com/office/officeart/2005/8/layout/process2"/>
    <dgm:cxn modelId="{F6006E54-719F-4BCB-9F63-A47AF72E2B70}" type="presOf" srcId="{BAC693AC-9BA1-44F9-B593-BC13B45201A0}" destId="{6B8005C1-4782-42EC-9B25-D2E696BC3152}" srcOrd="0" destOrd="0" presId="urn:microsoft.com/office/officeart/2005/8/layout/process2"/>
    <dgm:cxn modelId="{04FE4927-4875-45E7-A7ED-B70E430AD1BF}" srcId="{1600AC5F-E649-4F2C-B98C-DF93773AFEC5}" destId="{D96E9410-4C6B-4FD3-8535-10A311F81885}" srcOrd="1" destOrd="0" parTransId="{C2BD25AF-0579-483A-B928-47A1F3667CF2}" sibTransId="{283F12BC-033E-494A-B0AE-ED76ADC4D646}"/>
    <dgm:cxn modelId="{635E0232-7624-475F-9C7C-BEB8DA3938DE}" type="presOf" srcId="{1600AC5F-E649-4F2C-B98C-DF93773AFEC5}" destId="{BBA0014D-8919-4725-A473-0B22158A9981}" srcOrd="0" destOrd="0" presId="urn:microsoft.com/office/officeart/2005/8/layout/process2"/>
    <dgm:cxn modelId="{48D64290-6A64-4DF9-A88A-0752F8E05894}" type="presOf" srcId="{1EC59A26-34BB-4F71-9A87-BCC5BE6BCA37}" destId="{E7E312BF-AA6E-4CA7-B6FC-31F3C37F3A9D}" srcOrd="0" destOrd="0" presId="urn:microsoft.com/office/officeart/2005/8/layout/process2"/>
    <dgm:cxn modelId="{BF4AEC7F-0EB6-408C-AA89-58B0D5645953}" type="presOf" srcId="{C4587CC0-632B-42C0-977F-C999410B627E}" destId="{43EEAC68-9027-49C5-9FCB-54A61CE3641D}" srcOrd="1" destOrd="0" presId="urn:microsoft.com/office/officeart/2005/8/layout/process2"/>
    <dgm:cxn modelId="{32DA6A2D-9BC7-49D6-BD40-06F81A791B1F}" type="presOf" srcId="{7321C899-2325-4FA9-8F93-58DC4717B1DA}" destId="{80541E97-7341-4F0D-BE11-BBAA3E102009}" srcOrd="0" destOrd="0" presId="urn:microsoft.com/office/officeart/2005/8/layout/process2"/>
    <dgm:cxn modelId="{8FDDE23D-AF5B-48CE-9036-FC6ABAB80FFB}" type="presOf" srcId="{283F12BC-033E-494A-B0AE-ED76ADC4D646}" destId="{A70A3FAD-46A0-40C3-AC64-31BFD221E559}" srcOrd="0" destOrd="0" presId="urn:microsoft.com/office/officeart/2005/8/layout/process2"/>
    <dgm:cxn modelId="{F96F902E-10CB-42C8-A1C8-27968935C8F8}" srcId="{1600AC5F-E649-4F2C-B98C-DF93773AFEC5}" destId="{1EC59A26-34BB-4F71-9A87-BCC5BE6BCA37}" srcOrd="5" destOrd="0" parTransId="{6C860BAD-43AF-4DCC-9E36-3392E3B3D9A2}" sibTransId="{2D72F643-E628-49ED-9807-1468627B9534}"/>
    <dgm:cxn modelId="{56D6FECB-1A93-4CDF-A3BC-E14B5B5D222E}" type="presOf" srcId="{C4587CC0-632B-42C0-977F-C999410B627E}" destId="{9F0600F2-32DC-4736-B385-A34BAE4221A5}" srcOrd="0" destOrd="0" presId="urn:microsoft.com/office/officeart/2005/8/layout/process2"/>
    <dgm:cxn modelId="{A3ECF946-E75D-462A-B081-238B897A44DA}" type="presParOf" srcId="{BBA0014D-8919-4725-A473-0B22158A9981}" destId="{0E0603A0-FB33-40C6-A539-E523CE495079}" srcOrd="0" destOrd="0" presId="urn:microsoft.com/office/officeart/2005/8/layout/process2"/>
    <dgm:cxn modelId="{CA5598DA-61C3-4299-A1F9-810A61589E87}" type="presParOf" srcId="{BBA0014D-8919-4725-A473-0B22158A9981}" destId="{7D8BADF8-142E-4896-8B07-898AA1CB20F4}" srcOrd="1" destOrd="0" presId="urn:microsoft.com/office/officeart/2005/8/layout/process2"/>
    <dgm:cxn modelId="{D851B089-9428-45E2-AFA1-154297C81D65}" type="presParOf" srcId="{7D8BADF8-142E-4896-8B07-898AA1CB20F4}" destId="{61C426F5-5B45-46B9-ADA6-F54D8A30CD40}" srcOrd="0" destOrd="0" presId="urn:microsoft.com/office/officeart/2005/8/layout/process2"/>
    <dgm:cxn modelId="{8F35FD87-97C8-412F-B4FB-E09CB15C8648}" type="presParOf" srcId="{BBA0014D-8919-4725-A473-0B22158A9981}" destId="{D9864D4A-CA6E-4F9F-B878-2E712D56D174}" srcOrd="2" destOrd="0" presId="urn:microsoft.com/office/officeart/2005/8/layout/process2"/>
    <dgm:cxn modelId="{DDC80BD5-7DA0-4D6A-80BB-A4E05F28FEFC}" type="presParOf" srcId="{BBA0014D-8919-4725-A473-0B22158A9981}" destId="{A70A3FAD-46A0-40C3-AC64-31BFD221E559}" srcOrd="3" destOrd="0" presId="urn:microsoft.com/office/officeart/2005/8/layout/process2"/>
    <dgm:cxn modelId="{2DC83020-386F-495E-A6D2-8AAB2C5830DF}" type="presParOf" srcId="{A70A3FAD-46A0-40C3-AC64-31BFD221E559}" destId="{F0087442-8CAA-4325-93FD-52131F1C8D2A}" srcOrd="0" destOrd="0" presId="urn:microsoft.com/office/officeart/2005/8/layout/process2"/>
    <dgm:cxn modelId="{28B8AC3B-20E2-45D4-A68C-995EB574228E}" type="presParOf" srcId="{BBA0014D-8919-4725-A473-0B22158A9981}" destId="{7A1A4A2A-73F3-4F99-BEDF-5F1C26F6F7A1}" srcOrd="4" destOrd="0" presId="urn:microsoft.com/office/officeart/2005/8/layout/process2"/>
    <dgm:cxn modelId="{8CA26436-A0E4-487E-8E3F-23309ADE8BE4}" type="presParOf" srcId="{BBA0014D-8919-4725-A473-0B22158A9981}" destId="{9FAEE494-154F-47DF-9896-4110E0993373}" srcOrd="5" destOrd="0" presId="urn:microsoft.com/office/officeart/2005/8/layout/process2"/>
    <dgm:cxn modelId="{F5A38464-323F-4532-891C-CD7CA30570D0}" type="presParOf" srcId="{9FAEE494-154F-47DF-9896-4110E0993373}" destId="{F46D986F-FBE3-49F0-9C8D-AA2BA9CCF711}" srcOrd="0" destOrd="0" presId="urn:microsoft.com/office/officeart/2005/8/layout/process2"/>
    <dgm:cxn modelId="{2B602BF0-AB26-4C2A-8F17-FA268926DDB7}" type="presParOf" srcId="{BBA0014D-8919-4725-A473-0B22158A9981}" destId="{80541E97-7341-4F0D-BE11-BBAA3E102009}" srcOrd="6" destOrd="0" presId="urn:microsoft.com/office/officeart/2005/8/layout/process2"/>
    <dgm:cxn modelId="{E4945F65-6930-4E4E-B74A-B74CF8D406E2}" type="presParOf" srcId="{BBA0014D-8919-4725-A473-0B22158A9981}" destId="{32965D89-2DD2-414E-BB34-E0B48C325D90}" srcOrd="7" destOrd="0" presId="urn:microsoft.com/office/officeart/2005/8/layout/process2"/>
    <dgm:cxn modelId="{812754C4-2CC8-4BF0-AB36-4086636BC324}" type="presParOf" srcId="{32965D89-2DD2-414E-BB34-E0B48C325D90}" destId="{A4329091-18C5-4CA9-BABD-97D86BD3BC2B}" srcOrd="0" destOrd="0" presId="urn:microsoft.com/office/officeart/2005/8/layout/process2"/>
    <dgm:cxn modelId="{C15905CB-2D9D-453F-925A-EF206746D23D}" type="presParOf" srcId="{BBA0014D-8919-4725-A473-0B22158A9981}" destId="{6B8005C1-4782-42EC-9B25-D2E696BC3152}" srcOrd="8" destOrd="0" presId="urn:microsoft.com/office/officeart/2005/8/layout/process2"/>
    <dgm:cxn modelId="{337A0146-252A-41C0-979F-EE0F9EF8E361}" type="presParOf" srcId="{BBA0014D-8919-4725-A473-0B22158A9981}" destId="{9F0600F2-32DC-4736-B385-A34BAE4221A5}" srcOrd="9" destOrd="0" presId="urn:microsoft.com/office/officeart/2005/8/layout/process2"/>
    <dgm:cxn modelId="{3AEDDC74-BD07-426C-BD8A-2E18867756B4}" type="presParOf" srcId="{9F0600F2-32DC-4736-B385-A34BAE4221A5}" destId="{43EEAC68-9027-49C5-9FCB-54A61CE3641D}" srcOrd="0" destOrd="0" presId="urn:microsoft.com/office/officeart/2005/8/layout/process2"/>
    <dgm:cxn modelId="{4E933CF0-86D7-4961-A042-B5577F62C082}" type="presParOf" srcId="{BBA0014D-8919-4725-A473-0B22158A9981}" destId="{E7E312BF-AA6E-4CA7-B6FC-31F3C37F3A9D}" srcOrd="10" destOrd="0" presId="urn:microsoft.com/office/officeart/2005/8/layout/process2"/>
    <dgm:cxn modelId="{85904FB8-64F1-4BEB-991F-301F5A81945C}" type="presParOf" srcId="{BBA0014D-8919-4725-A473-0B22158A9981}" destId="{A6AA2906-0165-4F41-B80D-949F0FDEC3CE}" srcOrd="11" destOrd="0" presId="urn:microsoft.com/office/officeart/2005/8/layout/process2"/>
    <dgm:cxn modelId="{7009F81C-EEA6-463D-BD53-4046BF6F0317}" type="presParOf" srcId="{A6AA2906-0165-4F41-B80D-949F0FDEC3CE}" destId="{55ED1F09-8A35-4483-B879-25D9D3BFB7F1}" srcOrd="0" destOrd="0" presId="urn:microsoft.com/office/officeart/2005/8/layout/process2"/>
    <dgm:cxn modelId="{961C239F-6DC0-448D-ACE9-438FD99DAEE7}" type="presParOf" srcId="{BBA0014D-8919-4725-A473-0B22158A9981}" destId="{1613BB69-3DA1-4E6B-B079-5EC2262735DD}"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17712F-4DEE-4915-BB02-4068820D335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F87BD8D1-6821-4873-BCE0-97421EE107B0}">
      <dgm:prSet phldrT="[Text]" custT="1"/>
      <dgm:spPr/>
      <dgm:t>
        <a:bodyPr/>
        <a:lstStyle/>
        <a:p>
          <a:r>
            <a:rPr lang="en-US" sz="1400" dirty="0">
              <a:solidFill>
                <a:schemeClr val="tx1"/>
              </a:solidFill>
              <a:latin typeface="Arial" panose="020B0604020202020204" pitchFamily="34" charset="0"/>
              <a:cs typeface="Arial" panose="020B0604020202020204" pitchFamily="34" charset="0"/>
            </a:rPr>
            <a:t>Issuer Appoints SEBI Registered Intermediary except Syndicate Member</a:t>
          </a:r>
          <a:endParaRPr lang="en-US" sz="1400" b="0" spc="-53" dirty="0">
            <a:solidFill>
              <a:schemeClr val="tx1"/>
            </a:solidFill>
            <a:latin typeface="Arial" panose="020B0604020202020204" pitchFamily="34" charset="0"/>
            <a:cs typeface="Arial" panose="020B0604020202020204" pitchFamily="34" charset="0"/>
          </a:endParaRPr>
        </a:p>
      </dgm:t>
    </dgm:pt>
    <dgm:pt modelId="{453AF0D0-E562-4F02-BAEE-3436DC58F247}" type="parTrans" cxnId="{6702D6C6-4096-49CF-B9C7-C85A60B82CE3}">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FD1AADDF-2AA4-401A-8E4E-562B1C557D7D}" type="sibTrans" cxnId="{6702D6C6-4096-49CF-B9C7-C85A60B82CE3}">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16D7CE47-2293-4CE5-A2FC-126BFF3D33A5}">
      <dgm:prSet phldrT="[Text]" custT="1"/>
      <dgm:spPr>
        <a:ln>
          <a:solidFill>
            <a:srgbClr val="FF0000"/>
          </a:solidFill>
        </a:ln>
      </dgm:spPr>
      <dgm:t>
        <a:bodyPr/>
        <a:lstStyle/>
        <a:p>
          <a:r>
            <a:rPr lang="en-US" sz="1400" dirty="0">
              <a:solidFill>
                <a:schemeClr val="tx1"/>
              </a:solidFill>
              <a:latin typeface="Arial" panose="020B0604020202020204" pitchFamily="34" charset="0"/>
              <a:cs typeface="Arial" panose="020B0604020202020204" pitchFamily="34" charset="0"/>
            </a:rPr>
            <a:t>Determination of Issue period &amp; Issue Price</a:t>
          </a:r>
          <a:endParaRPr lang="en-US" sz="1400" b="0" dirty="0">
            <a:solidFill>
              <a:schemeClr val="tx1"/>
            </a:solidFill>
            <a:latin typeface="Arial" panose="020B0604020202020204" pitchFamily="34" charset="0"/>
            <a:cs typeface="Arial" panose="020B0604020202020204" pitchFamily="34" charset="0"/>
          </a:endParaRPr>
        </a:p>
      </dgm:t>
    </dgm:pt>
    <dgm:pt modelId="{BFD2CB7B-E0B6-4BB5-88CF-E34288CE1383}" type="parTrans" cxnId="{18E3014C-ACD1-4D30-AB7E-EF4D9C580628}">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5DE35791-D2FD-4632-84E7-492816702407}" type="sibTrans" cxnId="{18E3014C-ACD1-4D30-AB7E-EF4D9C580628}">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6790FF1A-14B6-4E24-9B36-A564C60F4C7A}">
      <dgm:prSet phldrT="[Text]" custT="1"/>
      <dgm:spPr>
        <a:ln>
          <a:solidFill>
            <a:srgbClr val="FF0000"/>
          </a:solidFill>
        </a:ln>
      </dgm:spPr>
      <dgm:t>
        <a:bodyPr/>
        <a:lstStyle/>
        <a:p>
          <a:r>
            <a:rPr lang="en-US" sz="1400" b="0" dirty="0">
              <a:solidFill>
                <a:schemeClr val="tx1"/>
              </a:solidFill>
              <a:latin typeface="Arial" panose="020B0604020202020204" pitchFamily="34" charset="0"/>
              <a:cs typeface="Arial" panose="020B0604020202020204" pitchFamily="34" charset="0"/>
            </a:rPr>
            <a:t>Filing of Prospectus with ROC</a:t>
          </a:r>
        </a:p>
      </dgm:t>
    </dgm:pt>
    <dgm:pt modelId="{BF8DFC7E-7AE0-4554-BEEB-4070B98847D1}" type="parTrans" cxnId="{9FB9C153-19A9-4E52-A698-E275B181B122}">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4052EC06-7EDB-45F4-8F2E-CDD60BE1D36B}" type="sibTrans" cxnId="{9FB9C153-19A9-4E52-A698-E275B181B122}">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982A1B7C-08F7-46D8-8A3E-F76A83F3C3FA}">
      <dgm:prSet phldrT="[Text]" custT="1"/>
      <dgm:spPr/>
      <dgm:t>
        <a:bodyPr/>
        <a:lstStyle/>
        <a:p>
          <a:r>
            <a:rPr lang="en-US" sz="1400" dirty="0">
              <a:solidFill>
                <a:schemeClr val="tx1"/>
              </a:solidFill>
              <a:latin typeface="Arial" panose="020B0604020202020204" pitchFamily="34" charset="0"/>
              <a:cs typeface="Arial" panose="020B0604020202020204" pitchFamily="34" charset="0"/>
            </a:rPr>
            <a:t>Applicant submits application form to Intermediary for uploading on Stock Exchanges platform</a:t>
          </a:r>
          <a:endParaRPr lang="en-US" sz="1400" b="0" dirty="0">
            <a:solidFill>
              <a:schemeClr val="tx1"/>
            </a:solidFill>
            <a:latin typeface="Arial" panose="020B0604020202020204" pitchFamily="34" charset="0"/>
            <a:cs typeface="Arial" panose="020B0604020202020204" pitchFamily="34" charset="0"/>
          </a:endParaRPr>
        </a:p>
      </dgm:t>
    </dgm:pt>
    <dgm:pt modelId="{78E2E86E-86BA-402C-ABD3-6AD16C87D8B2}" type="parTrans" cxnId="{8100EC7F-3D5B-4ED6-A5AA-75E1C3A61486}">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9E71CF0B-D6EB-4005-95E0-F67E51FED841}" type="sibTrans" cxnId="{8100EC7F-3D5B-4ED6-A5AA-75E1C3A61486}">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B24E5858-EB27-4E88-B9B9-2DAF3DF583E0}">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Issue Opens</a:t>
          </a:r>
        </a:p>
      </dgm:t>
    </dgm:pt>
    <dgm:pt modelId="{006D8826-99B2-4D22-A343-F1AB810D2730}" type="parTrans" cxnId="{132B8053-973E-4FD9-BE38-2A188EDD6920}">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14C01428-A07D-4206-A585-E8E9A2A3A1E9}" type="sibTrans" cxnId="{132B8053-973E-4FD9-BE38-2A188EDD6920}">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B37C833A-C9B4-4ED3-8803-68D0A0EFD621}">
      <dgm:prSet custT="1"/>
      <dgm:spPr/>
      <dgm:t>
        <a:bodyPr/>
        <a:lstStyle/>
        <a:p>
          <a:r>
            <a:rPr lang="en-US" sz="1400" dirty="0">
              <a:solidFill>
                <a:schemeClr val="tx1"/>
              </a:solidFill>
              <a:latin typeface="Arial" panose="020B0604020202020204" pitchFamily="34" charset="0"/>
              <a:cs typeface="Arial" panose="020B0604020202020204" pitchFamily="34" charset="0"/>
            </a:rPr>
            <a:t>Issue Closes</a:t>
          </a:r>
        </a:p>
      </dgm:t>
    </dgm:pt>
    <dgm:pt modelId="{6B45B2DC-B1FA-451B-AB68-C7EC26F9966B}" type="parTrans" cxnId="{3CA98E60-2B97-4160-BC4A-5ADE8FFE206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FC107FE-ECEC-4B68-9FB2-8C0C3E27926B}" type="sibTrans" cxnId="{3CA98E60-2B97-4160-BC4A-5ADE8FFE2067}">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0A4A62EF-56C6-4B7C-87DB-A1C820A434E3}">
      <dgm:prSet custT="1"/>
      <dgm:spPr/>
      <dgm:t>
        <a:bodyPr/>
        <a:lstStyle/>
        <a:p>
          <a:r>
            <a:rPr lang="en-US" sz="1400" dirty="0">
              <a:solidFill>
                <a:schemeClr val="tx1"/>
              </a:solidFill>
              <a:latin typeface="Arial" panose="020B0604020202020204" pitchFamily="34" charset="0"/>
              <a:cs typeface="Arial" panose="020B0604020202020204" pitchFamily="34" charset="0"/>
            </a:rPr>
            <a:t>Completion of Post Issue Compliances</a:t>
          </a:r>
        </a:p>
      </dgm:t>
    </dgm:pt>
    <dgm:pt modelId="{D4209FAB-0A11-4F18-9AB0-E3E3738BDA73}" type="parTrans" cxnId="{B31167C0-84C3-4ABA-A0C2-CF1EA1A3A52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5779EE4-8A13-4732-8CEE-27BE0B9B0A1A}" type="sibTrans" cxnId="{B31167C0-84C3-4ABA-A0C2-CF1EA1A3A527}">
      <dgm:prSe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B522CF4-1F1C-421D-8A7C-F39278C2EA2A}">
      <dgm:prSet custT="1"/>
      <dgm:spPr/>
      <dgm:t>
        <a:bodyPr/>
        <a:lstStyle/>
        <a:p>
          <a:r>
            <a:rPr lang="en-US" sz="1400" b="0" dirty="0">
              <a:solidFill>
                <a:schemeClr val="tx1"/>
              </a:solidFill>
              <a:latin typeface="Arial" panose="020B0604020202020204" pitchFamily="34" charset="0"/>
              <a:cs typeface="Arial" panose="020B0604020202020204" pitchFamily="34" charset="0"/>
            </a:rPr>
            <a:t>Due Diligence</a:t>
          </a:r>
        </a:p>
      </dgm:t>
    </dgm:pt>
    <dgm:pt modelId="{2A3B408A-CC30-4CC1-9ACA-60EFD9B6985E}" type="parTrans" cxnId="{68E3B51D-795A-4C42-9EC7-E04B71FD9D46}">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309AC5F-15A6-4801-831B-679B967E1CBB}" type="sibTrans" cxnId="{68E3B51D-795A-4C42-9EC7-E04B71FD9D46}">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6C5033D4-E4BB-475C-9DBC-94384F1D019D}">
      <dgm:prSet custT="1"/>
      <dgm:spPr>
        <a:ln>
          <a:solidFill>
            <a:srgbClr val="FF0000"/>
          </a:solidFill>
        </a:ln>
      </dgm:spPr>
      <dgm:t>
        <a:bodyPr/>
        <a:lstStyle/>
        <a:p>
          <a:r>
            <a:rPr lang="en-US" sz="1400" b="0" dirty="0">
              <a:solidFill>
                <a:schemeClr val="tx1"/>
              </a:solidFill>
              <a:latin typeface="Arial" panose="020B0604020202020204" pitchFamily="34" charset="0"/>
              <a:cs typeface="Arial" panose="020B0604020202020204" pitchFamily="34" charset="0"/>
            </a:rPr>
            <a:t>Lead Manager files Draft Prospectus with SEBI/Stock Exchange</a:t>
          </a:r>
          <a:endParaRPr lang="en-US" sz="1400" dirty="0">
            <a:solidFill>
              <a:schemeClr val="tx1"/>
            </a:solidFill>
            <a:latin typeface="Arial" panose="020B0604020202020204" pitchFamily="34" charset="0"/>
            <a:cs typeface="Arial" panose="020B0604020202020204" pitchFamily="34" charset="0"/>
          </a:endParaRPr>
        </a:p>
      </dgm:t>
    </dgm:pt>
    <dgm:pt modelId="{2C3375B1-4251-430A-AD12-1CFA4DD8CA96}" type="parTrans" cxnId="{4EEF22FD-B7A6-4B6E-A6FC-1A0FDBB99D90}">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1872644-84C6-4680-B055-F6C5E6EC96D6}" type="sibTrans" cxnId="{4EEF22FD-B7A6-4B6E-A6FC-1A0FDBB99D90}">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9DBDC8ED-628F-4AF9-9176-E80355FA49FF}">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Receipt of In-Principle Approval from Stock Exchange and observations from SEBI</a:t>
          </a:r>
        </a:p>
      </dgm:t>
    </dgm:pt>
    <dgm:pt modelId="{FBB44E88-19F8-4153-AAD2-CB4DE618A54C}" type="sibTrans" cxnId="{66CF38B9-C73A-42F3-843B-CCA938CA2BCA}">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E8411F23-BA5E-4214-986B-47D58E0C651F}" type="parTrans" cxnId="{66CF38B9-C73A-42F3-843B-CCA938CA2BCA}">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92DDDC28-A73E-4B39-975A-430EC0B61121}" type="pres">
      <dgm:prSet presAssocID="{C917712F-4DEE-4915-BB02-4068820D335F}" presName="Name0" presStyleCnt="0">
        <dgm:presLayoutVars>
          <dgm:dir/>
          <dgm:resizeHandles val="exact"/>
        </dgm:presLayoutVars>
      </dgm:prSet>
      <dgm:spPr/>
      <dgm:t>
        <a:bodyPr/>
        <a:lstStyle/>
        <a:p>
          <a:endParaRPr lang="en-US"/>
        </a:p>
      </dgm:t>
    </dgm:pt>
    <dgm:pt modelId="{84B90E1F-0855-4065-B58D-55E916716EA4}" type="pres">
      <dgm:prSet presAssocID="{F87BD8D1-6821-4873-BCE0-97421EE107B0}" presName="node" presStyleLbl="node1" presStyleIdx="0" presStyleCnt="10">
        <dgm:presLayoutVars>
          <dgm:bulletEnabled val="1"/>
        </dgm:presLayoutVars>
      </dgm:prSet>
      <dgm:spPr/>
      <dgm:t>
        <a:bodyPr/>
        <a:lstStyle/>
        <a:p>
          <a:endParaRPr lang="en-US"/>
        </a:p>
      </dgm:t>
    </dgm:pt>
    <dgm:pt modelId="{8253CE67-D0BD-4DF2-A948-2D4ADB2F560B}" type="pres">
      <dgm:prSet presAssocID="{FD1AADDF-2AA4-401A-8E4E-562B1C557D7D}" presName="sibTrans" presStyleLbl="sibTrans1D1" presStyleIdx="0" presStyleCnt="9"/>
      <dgm:spPr/>
      <dgm:t>
        <a:bodyPr/>
        <a:lstStyle/>
        <a:p>
          <a:endParaRPr lang="en-US"/>
        </a:p>
      </dgm:t>
    </dgm:pt>
    <dgm:pt modelId="{47ED54E9-3BF8-44AA-88ED-51AADE526E0C}" type="pres">
      <dgm:prSet presAssocID="{FD1AADDF-2AA4-401A-8E4E-562B1C557D7D}" presName="connectorText" presStyleLbl="sibTrans1D1" presStyleIdx="0" presStyleCnt="9"/>
      <dgm:spPr/>
      <dgm:t>
        <a:bodyPr/>
        <a:lstStyle/>
        <a:p>
          <a:endParaRPr lang="en-US"/>
        </a:p>
      </dgm:t>
    </dgm:pt>
    <dgm:pt modelId="{74CDA237-499A-45BD-9774-2E2D239CF5C7}" type="pres">
      <dgm:prSet presAssocID="{3B522CF4-1F1C-421D-8A7C-F39278C2EA2A}" presName="node" presStyleLbl="node1" presStyleIdx="1" presStyleCnt="10">
        <dgm:presLayoutVars>
          <dgm:bulletEnabled val="1"/>
        </dgm:presLayoutVars>
      </dgm:prSet>
      <dgm:spPr/>
      <dgm:t>
        <a:bodyPr/>
        <a:lstStyle/>
        <a:p>
          <a:endParaRPr lang="en-US"/>
        </a:p>
      </dgm:t>
    </dgm:pt>
    <dgm:pt modelId="{83BB2C49-DAF6-4DF3-9133-F1E9E86872CD}" type="pres">
      <dgm:prSet presAssocID="{1309AC5F-15A6-4801-831B-679B967E1CBB}" presName="sibTrans" presStyleLbl="sibTrans1D1" presStyleIdx="1" presStyleCnt="9"/>
      <dgm:spPr/>
      <dgm:t>
        <a:bodyPr/>
        <a:lstStyle/>
        <a:p>
          <a:endParaRPr lang="en-US"/>
        </a:p>
      </dgm:t>
    </dgm:pt>
    <dgm:pt modelId="{C5AB284C-71AF-4527-B5A1-6DBCB58A4888}" type="pres">
      <dgm:prSet presAssocID="{1309AC5F-15A6-4801-831B-679B967E1CBB}" presName="connectorText" presStyleLbl="sibTrans1D1" presStyleIdx="1" presStyleCnt="9"/>
      <dgm:spPr/>
      <dgm:t>
        <a:bodyPr/>
        <a:lstStyle/>
        <a:p>
          <a:endParaRPr lang="en-US"/>
        </a:p>
      </dgm:t>
    </dgm:pt>
    <dgm:pt modelId="{5F307CC7-2D9F-4222-93F0-95CFB279BD67}" type="pres">
      <dgm:prSet presAssocID="{6C5033D4-E4BB-475C-9DBC-94384F1D019D}" presName="node" presStyleLbl="node1" presStyleIdx="2" presStyleCnt="10">
        <dgm:presLayoutVars>
          <dgm:bulletEnabled val="1"/>
        </dgm:presLayoutVars>
      </dgm:prSet>
      <dgm:spPr/>
      <dgm:t>
        <a:bodyPr/>
        <a:lstStyle/>
        <a:p>
          <a:endParaRPr lang="en-US"/>
        </a:p>
      </dgm:t>
    </dgm:pt>
    <dgm:pt modelId="{1CBF714D-1BBE-4DE5-A71F-BB44ED4291E9}" type="pres">
      <dgm:prSet presAssocID="{C1872644-84C6-4680-B055-F6C5E6EC96D6}" presName="sibTrans" presStyleLbl="sibTrans1D1" presStyleIdx="2" presStyleCnt="9"/>
      <dgm:spPr/>
      <dgm:t>
        <a:bodyPr/>
        <a:lstStyle/>
        <a:p>
          <a:endParaRPr lang="en-US"/>
        </a:p>
      </dgm:t>
    </dgm:pt>
    <dgm:pt modelId="{BA0ECCEA-1ADE-4112-9283-173B9103FEA4}" type="pres">
      <dgm:prSet presAssocID="{C1872644-84C6-4680-B055-F6C5E6EC96D6}" presName="connectorText" presStyleLbl="sibTrans1D1" presStyleIdx="2" presStyleCnt="9"/>
      <dgm:spPr/>
      <dgm:t>
        <a:bodyPr/>
        <a:lstStyle/>
        <a:p>
          <a:endParaRPr lang="en-US"/>
        </a:p>
      </dgm:t>
    </dgm:pt>
    <dgm:pt modelId="{D96C2377-CCA7-4771-B114-70FE2E19C91E}" type="pres">
      <dgm:prSet presAssocID="{9DBDC8ED-628F-4AF9-9176-E80355FA49FF}" presName="node" presStyleLbl="node1" presStyleIdx="3" presStyleCnt="10">
        <dgm:presLayoutVars>
          <dgm:bulletEnabled val="1"/>
        </dgm:presLayoutVars>
      </dgm:prSet>
      <dgm:spPr/>
      <dgm:t>
        <a:bodyPr/>
        <a:lstStyle/>
        <a:p>
          <a:endParaRPr lang="en-US"/>
        </a:p>
      </dgm:t>
    </dgm:pt>
    <dgm:pt modelId="{4040C8FD-EEC0-4CD8-84DD-96E5A633C4B9}" type="pres">
      <dgm:prSet presAssocID="{FBB44E88-19F8-4153-AAD2-CB4DE618A54C}" presName="sibTrans" presStyleLbl="sibTrans1D1" presStyleIdx="3" presStyleCnt="9"/>
      <dgm:spPr/>
      <dgm:t>
        <a:bodyPr/>
        <a:lstStyle/>
        <a:p>
          <a:endParaRPr lang="en-US"/>
        </a:p>
      </dgm:t>
    </dgm:pt>
    <dgm:pt modelId="{9E54BD4E-0E9A-4F1F-B5D6-77584F5881D9}" type="pres">
      <dgm:prSet presAssocID="{FBB44E88-19F8-4153-AAD2-CB4DE618A54C}" presName="connectorText" presStyleLbl="sibTrans1D1" presStyleIdx="3" presStyleCnt="9"/>
      <dgm:spPr/>
      <dgm:t>
        <a:bodyPr/>
        <a:lstStyle/>
        <a:p>
          <a:endParaRPr lang="en-US"/>
        </a:p>
      </dgm:t>
    </dgm:pt>
    <dgm:pt modelId="{92DF43D3-65DA-40F6-A285-BD6DA244C07A}" type="pres">
      <dgm:prSet presAssocID="{16D7CE47-2293-4CE5-A2FC-126BFF3D33A5}" presName="node" presStyleLbl="node1" presStyleIdx="4" presStyleCnt="10">
        <dgm:presLayoutVars>
          <dgm:bulletEnabled val="1"/>
        </dgm:presLayoutVars>
      </dgm:prSet>
      <dgm:spPr/>
      <dgm:t>
        <a:bodyPr/>
        <a:lstStyle/>
        <a:p>
          <a:endParaRPr lang="en-US"/>
        </a:p>
      </dgm:t>
    </dgm:pt>
    <dgm:pt modelId="{9C8ED679-2805-4EDF-AA0D-2AA3DF5B16DE}" type="pres">
      <dgm:prSet presAssocID="{5DE35791-D2FD-4632-84E7-492816702407}" presName="sibTrans" presStyleLbl="sibTrans1D1" presStyleIdx="4" presStyleCnt="9"/>
      <dgm:spPr/>
      <dgm:t>
        <a:bodyPr/>
        <a:lstStyle/>
        <a:p>
          <a:endParaRPr lang="en-US"/>
        </a:p>
      </dgm:t>
    </dgm:pt>
    <dgm:pt modelId="{06124680-55C8-4F5D-9FD6-537CE2162292}" type="pres">
      <dgm:prSet presAssocID="{5DE35791-D2FD-4632-84E7-492816702407}" presName="connectorText" presStyleLbl="sibTrans1D1" presStyleIdx="4" presStyleCnt="9"/>
      <dgm:spPr/>
      <dgm:t>
        <a:bodyPr/>
        <a:lstStyle/>
        <a:p>
          <a:endParaRPr lang="en-US"/>
        </a:p>
      </dgm:t>
    </dgm:pt>
    <dgm:pt modelId="{05B60FDB-63EC-4CB5-A1CD-B0CB1FC11B0B}" type="pres">
      <dgm:prSet presAssocID="{6790FF1A-14B6-4E24-9B36-A564C60F4C7A}" presName="node" presStyleLbl="node1" presStyleIdx="5" presStyleCnt="10">
        <dgm:presLayoutVars>
          <dgm:bulletEnabled val="1"/>
        </dgm:presLayoutVars>
      </dgm:prSet>
      <dgm:spPr/>
      <dgm:t>
        <a:bodyPr/>
        <a:lstStyle/>
        <a:p>
          <a:endParaRPr lang="en-US"/>
        </a:p>
      </dgm:t>
    </dgm:pt>
    <dgm:pt modelId="{5C94EFE4-D2F1-4A82-92B3-1DCABB6E29BE}" type="pres">
      <dgm:prSet presAssocID="{4052EC06-7EDB-45F4-8F2E-CDD60BE1D36B}" presName="sibTrans" presStyleLbl="sibTrans1D1" presStyleIdx="5" presStyleCnt="9"/>
      <dgm:spPr/>
      <dgm:t>
        <a:bodyPr/>
        <a:lstStyle/>
        <a:p>
          <a:endParaRPr lang="en-US"/>
        </a:p>
      </dgm:t>
    </dgm:pt>
    <dgm:pt modelId="{BD731C2A-A82E-4249-A11B-ACDD1A1EAE87}" type="pres">
      <dgm:prSet presAssocID="{4052EC06-7EDB-45F4-8F2E-CDD60BE1D36B}" presName="connectorText" presStyleLbl="sibTrans1D1" presStyleIdx="5" presStyleCnt="9"/>
      <dgm:spPr/>
      <dgm:t>
        <a:bodyPr/>
        <a:lstStyle/>
        <a:p>
          <a:endParaRPr lang="en-US"/>
        </a:p>
      </dgm:t>
    </dgm:pt>
    <dgm:pt modelId="{B7C5C7FC-8F75-4936-97F5-5B8816EE881F}" type="pres">
      <dgm:prSet presAssocID="{B24E5858-EB27-4E88-B9B9-2DAF3DF583E0}" presName="node" presStyleLbl="node1" presStyleIdx="6" presStyleCnt="10">
        <dgm:presLayoutVars>
          <dgm:bulletEnabled val="1"/>
        </dgm:presLayoutVars>
      </dgm:prSet>
      <dgm:spPr/>
      <dgm:t>
        <a:bodyPr/>
        <a:lstStyle/>
        <a:p>
          <a:endParaRPr lang="en-US"/>
        </a:p>
      </dgm:t>
    </dgm:pt>
    <dgm:pt modelId="{74ED1A18-E8B4-47D9-985B-F6F24BB1030C}" type="pres">
      <dgm:prSet presAssocID="{14C01428-A07D-4206-A585-E8E9A2A3A1E9}" presName="sibTrans" presStyleLbl="sibTrans1D1" presStyleIdx="6" presStyleCnt="9"/>
      <dgm:spPr/>
      <dgm:t>
        <a:bodyPr/>
        <a:lstStyle/>
        <a:p>
          <a:endParaRPr lang="en-US"/>
        </a:p>
      </dgm:t>
    </dgm:pt>
    <dgm:pt modelId="{5B1C4B65-8B29-4389-B6A7-3B1520E64C77}" type="pres">
      <dgm:prSet presAssocID="{14C01428-A07D-4206-A585-E8E9A2A3A1E9}" presName="connectorText" presStyleLbl="sibTrans1D1" presStyleIdx="6" presStyleCnt="9"/>
      <dgm:spPr/>
      <dgm:t>
        <a:bodyPr/>
        <a:lstStyle/>
        <a:p>
          <a:endParaRPr lang="en-US"/>
        </a:p>
      </dgm:t>
    </dgm:pt>
    <dgm:pt modelId="{537C41AC-647D-4B95-A6DA-4D0D070D7B89}" type="pres">
      <dgm:prSet presAssocID="{982A1B7C-08F7-46D8-8A3E-F76A83F3C3FA}" presName="node" presStyleLbl="node1" presStyleIdx="7" presStyleCnt="10">
        <dgm:presLayoutVars>
          <dgm:bulletEnabled val="1"/>
        </dgm:presLayoutVars>
      </dgm:prSet>
      <dgm:spPr/>
      <dgm:t>
        <a:bodyPr/>
        <a:lstStyle/>
        <a:p>
          <a:endParaRPr lang="en-US"/>
        </a:p>
      </dgm:t>
    </dgm:pt>
    <dgm:pt modelId="{411E8C91-30E3-4DD8-A66B-E667892E94E1}" type="pres">
      <dgm:prSet presAssocID="{9E71CF0B-D6EB-4005-95E0-F67E51FED841}" presName="sibTrans" presStyleLbl="sibTrans1D1" presStyleIdx="7" presStyleCnt="9"/>
      <dgm:spPr/>
      <dgm:t>
        <a:bodyPr/>
        <a:lstStyle/>
        <a:p>
          <a:endParaRPr lang="en-US"/>
        </a:p>
      </dgm:t>
    </dgm:pt>
    <dgm:pt modelId="{03577F06-6B39-4CC6-909F-7D62A9CB5BF8}" type="pres">
      <dgm:prSet presAssocID="{9E71CF0B-D6EB-4005-95E0-F67E51FED841}" presName="connectorText" presStyleLbl="sibTrans1D1" presStyleIdx="7" presStyleCnt="9"/>
      <dgm:spPr/>
      <dgm:t>
        <a:bodyPr/>
        <a:lstStyle/>
        <a:p>
          <a:endParaRPr lang="en-US"/>
        </a:p>
      </dgm:t>
    </dgm:pt>
    <dgm:pt modelId="{86800109-7C52-4DF1-80A3-F72B561B8C1A}" type="pres">
      <dgm:prSet presAssocID="{B37C833A-C9B4-4ED3-8803-68D0A0EFD621}" presName="node" presStyleLbl="node1" presStyleIdx="8" presStyleCnt="10">
        <dgm:presLayoutVars>
          <dgm:bulletEnabled val="1"/>
        </dgm:presLayoutVars>
      </dgm:prSet>
      <dgm:spPr/>
      <dgm:t>
        <a:bodyPr/>
        <a:lstStyle/>
        <a:p>
          <a:endParaRPr lang="en-US"/>
        </a:p>
      </dgm:t>
    </dgm:pt>
    <dgm:pt modelId="{96FA0A13-84E2-4886-BFC7-B83F939CCC0F}" type="pres">
      <dgm:prSet presAssocID="{BFC107FE-ECEC-4B68-9FB2-8C0C3E27926B}" presName="sibTrans" presStyleLbl="sibTrans1D1" presStyleIdx="8" presStyleCnt="9"/>
      <dgm:spPr/>
      <dgm:t>
        <a:bodyPr/>
        <a:lstStyle/>
        <a:p>
          <a:endParaRPr lang="en-US"/>
        </a:p>
      </dgm:t>
    </dgm:pt>
    <dgm:pt modelId="{05BFFA3F-1B4A-46E6-AF7D-AB4C6C02DF09}" type="pres">
      <dgm:prSet presAssocID="{BFC107FE-ECEC-4B68-9FB2-8C0C3E27926B}" presName="connectorText" presStyleLbl="sibTrans1D1" presStyleIdx="8" presStyleCnt="9"/>
      <dgm:spPr/>
      <dgm:t>
        <a:bodyPr/>
        <a:lstStyle/>
        <a:p>
          <a:endParaRPr lang="en-US"/>
        </a:p>
      </dgm:t>
    </dgm:pt>
    <dgm:pt modelId="{EBED802A-2833-4CFC-B6AB-97C3886E002E}" type="pres">
      <dgm:prSet presAssocID="{0A4A62EF-56C6-4B7C-87DB-A1C820A434E3}" presName="node" presStyleLbl="node1" presStyleIdx="9" presStyleCnt="10">
        <dgm:presLayoutVars>
          <dgm:bulletEnabled val="1"/>
        </dgm:presLayoutVars>
      </dgm:prSet>
      <dgm:spPr/>
      <dgm:t>
        <a:bodyPr/>
        <a:lstStyle/>
        <a:p>
          <a:endParaRPr lang="en-US"/>
        </a:p>
      </dgm:t>
    </dgm:pt>
  </dgm:ptLst>
  <dgm:cxnLst>
    <dgm:cxn modelId="{1E8CC021-0134-4296-8C37-81990F1D801D}" type="presOf" srcId="{4052EC06-7EDB-45F4-8F2E-CDD60BE1D36B}" destId="{BD731C2A-A82E-4249-A11B-ACDD1A1EAE87}" srcOrd="1" destOrd="0" presId="urn:microsoft.com/office/officeart/2005/8/layout/bProcess3"/>
    <dgm:cxn modelId="{EB6D4166-73D5-403F-9BBB-C0E8ACAE0F7C}" type="presOf" srcId="{BFC107FE-ECEC-4B68-9FB2-8C0C3E27926B}" destId="{96FA0A13-84E2-4886-BFC7-B83F939CCC0F}" srcOrd="0" destOrd="0" presId="urn:microsoft.com/office/officeart/2005/8/layout/bProcess3"/>
    <dgm:cxn modelId="{B31167C0-84C3-4ABA-A0C2-CF1EA1A3A527}" srcId="{C917712F-4DEE-4915-BB02-4068820D335F}" destId="{0A4A62EF-56C6-4B7C-87DB-A1C820A434E3}" srcOrd="9" destOrd="0" parTransId="{D4209FAB-0A11-4F18-9AB0-E3E3738BDA73}" sibTransId="{35779EE4-8A13-4732-8CEE-27BE0B9B0A1A}"/>
    <dgm:cxn modelId="{0F180EBF-1F86-41A3-94E7-9EE477843A83}" type="presOf" srcId="{9DBDC8ED-628F-4AF9-9176-E80355FA49FF}" destId="{D96C2377-CCA7-4771-B114-70FE2E19C91E}" srcOrd="0" destOrd="0" presId="urn:microsoft.com/office/officeart/2005/8/layout/bProcess3"/>
    <dgm:cxn modelId="{EA32C019-0401-4D70-AD58-B24B2BFA7589}" type="presOf" srcId="{C1872644-84C6-4680-B055-F6C5E6EC96D6}" destId="{1CBF714D-1BBE-4DE5-A71F-BB44ED4291E9}" srcOrd="0" destOrd="0" presId="urn:microsoft.com/office/officeart/2005/8/layout/bProcess3"/>
    <dgm:cxn modelId="{200A1EFB-C993-4032-B7DC-14259AA79685}" type="presOf" srcId="{B37C833A-C9B4-4ED3-8803-68D0A0EFD621}" destId="{86800109-7C52-4DF1-80A3-F72B561B8C1A}" srcOrd="0" destOrd="0" presId="urn:microsoft.com/office/officeart/2005/8/layout/bProcess3"/>
    <dgm:cxn modelId="{2E013137-2FA5-4C3B-B739-529D0AB997CF}" type="presOf" srcId="{4052EC06-7EDB-45F4-8F2E-CDD60BE1D36B}" destId="{5C94EFE4-D2F1-4A82-92B3-1DCABB6E29BE}" srcOrd="0" destOrd="0" presId="urn:microsoft.com/office/officeart/2005/8/layout/bProcess3"/>
    <dgm:cxn modelId="{BCCC21BD-929A-4C75-9A23-F256F1C2834C}" type="presOf" srcId="{BFC107FE-ECEC-4B68-9FB2-8C0C3E27926B}" destId="{05BFFA3F-1B4A-46E6-AF7D-AB4C6C02DF09}" srcOrd="1" destOrd="0" presId="urn:microsoft.com/office/officeart/2005/8/layout/bProcess3"/>
    <dgm:cxn modelId="{6702D6C6-4096-49CF-B9C7-C85A60B82CE3}" srcId="{C917712F-4DEE-4915-BB02-4068820D335F}" destId="{F87BD8D1-6821-4873-BCE0-97421EE107B0}" srcOrd="0" destOrd="0" parTransId="{453AF0D0-E562-4F02-BAEE-3436DC58F247}" sibTransId="{FD1AADDF-2AA4-401A-8E4E-562B1C557D7D}"/>
    <dgm:cxn modelId="{A15ACA67-CEB4-48F9-AB8E-A0E5E6F9E842}" type="presOf" srcId="{B24E5858-EB27-4E88-B9B9-2DAF3DF583E0}" destId="{B7C5C7FC-8F75-4936-97F5-5B8816EE881F}" srcOrd="0" destOrd="0" presId="urn:microsoft.com/office/officeart/2005/8/layout/bProcess3"/>
    <dgm:cxn modelId="{9EBE574F-7731-4F7C-83DB-923F7C4D06BD}" type="presOf" srcId="{0A4A62EF-56C6-4B7C-87DB-A1C820A434E3}" destId="{EBED802A-2833-4CFC-B6AB-97C3886E002E}" srcOrd="0" destOrd="0" presId="urn:microsoft.com/office/officeart/2005/8/layout/bProcess3"/>
    <dgm:cxn modelId="{AD3465E7-064F-4A3B-A764-224252C58C24}" type="presOf" srcId="{F87BD8D1-6821-4873-BCE0-97421EE107B0}" destId="{84B90E1F-0855-4065-B58D-55E916716EA4}" srcOrd="0" destOrd="0" presId="urn:microsoft.com/office/officeart/2005/8/layout/bProcess3"/>
    <dgm:cxn modelId="{81217C9E-7DCA-4173-B6E3-3A1C72FEA837}" type="presOf" srcId="{1309AC5F-15A6-4801-831B-679B967E1CBB}" destId="{83BB2C49-DAF6-4DF3-9133-F1E9E86872CD}" srcOrd="0" destOrd="0" presId="urn:microsoft.com/office/officeart/2005/8/layout/bProcess3"/>
    <dgm:cxn modelId="{66CF38B9-C73A-42F3-843B-CCA938CA2BCA}" srcId="{C917712F-4DEE-4915-BB02-4068820D335F}" destId="{9DBDC8ED-628F-4AF9-9176-E80355FA49FF}" srcOrd="3" destOrd="0" parTransId="{E8411F23-BA5E-4214-986B-47D58E0C651F}" sibTransId="{FBB44E88-19F8-4153-AAD2-CB4DE618A54C}"/>
    <dgm:cxn modelId="{1F8DE575-9833-46DE-A7A4-2C0D2A367637}" type="presOf" srcId="{16D7CE47-2293-4CE5-A2FC-126BFF3D33A5}" destId="{92DF43D3-65DA-40F6-A285-BD6DA244C07A}" srcOrd="0" destOrd="0" presId="urn:microsoft.com/office/officeart/2005/8/layout/bProcess3"/>
    <dgm:cxn modelId="{18E3014C-ACD1-4D30-AB7E-EF4D9C580628}" srcId="{C917712F-4DEE-4915-BB02-4068820D335F}" destId="{16D7CE47-2293-4CE5-A2FC-126BFF3D33A5}" srcOrd="4" destOrd="0" parTransId="{BFD2CB7B-E0B6-4BB5-88CF-E34288CE1383}" sibTransId="{5DE35791-D2FD-4632-84E7-492816702407}"/>
    <dgm:cxn modelId="{8B7C5F43-BB36-4989-9E2B-8C4E19F40365}" type="presOf" srcId="{6790FF1A-14B6-4E24-9B36-A564C60F4C7A}" destId="{05B60FDB-63EC-4CB5-A1CD-B0CB1FC11B0B}" srcOrd="0" destOrd="0" presId="urn:microsoft.com/office/officeart/2005/8/layout/bProcess3"/>
    <dgm:cxn modelId="{97366BDB-B58D-4050-A13F-C3B7B190CB1C}" type="presOf" srcId="{3B522CF4-1F1C-421D-8A7C-F39278C2EA2A}" destId="{74CDA237-499A-45BD-9774-2E2D239CF5C7}" srcOrd="0" destOrd="0" presId="urn:microsoft.com/office/officeart/2005/8/layout/bProcess3"/>
    <dgm:cxn modelId="{122B9D33-2BE3-4B6F-91A7-7F3FF446902B}" type="presOf" srcId="{6C5033D4-E4BB-475C-9DBC-94384F1D019D}" destId="{5F307CC7-2D9F-4222-93F0-95CFB279BD67}" srcOrd="0" destOrd="0" presId="urn:microsoft.com/office/officeart/2005/8/layout/bProcess3"/>
    <dgm:cxn modelId="{68E3B51D-795A-4C42-9EC7-E04B71FD9D46}" srcId="{C917712F-4DEE-4915-BB02-4068820D335F}" destId="{3B522CF4-1F1C-421D-8A7C-F39278C2EA2A}" srcOrd="1" destOrd="0" parTransId="{2A3B408A-CC30-4CC1-9ACA-60EFD9B6985E}" sibTransId="{1309AC5F-15A6-4801-831B-679B967E1CBB}"/>
    <dgm:cxn modelId="{3CA98E60-2B97-4160-BC4A-5ADE8FFE2067}" srcId="{C917712F-4DEE-4915-BB02-4068820D335F}" destId="{B37C833A-C9B4-4ED3-8803-68D0A0EFD621}" srcOrd="8" destOrd="0" parTransId="{6B45B2DC-B1FA-451B-AB68-C7EC26F9966B}" sibTransId="{BFC107FE-ECEC-4B68-9FB2-8C0C3E27926B}"/>
    <dgm:cxn modelId="{DB37A135-E87F-4ACC-BA03-EA27158D6906}" type="presOf" srcId="{C1872644-84C6-4680-B055-F6C5E6EC96D6}" destId="{BA0ECCEA-1ADE-4112-9283-173B9103FEA4}" srcOrd="1" destOrd="0" presId="urn:microsoft.com/office/officeart/2005/8/layout/bProcess3"/>
    <dgm:cxn modelId="{A5876E5C-C6BA-4F88-9B13-C2C14D050145}" type="presOf" srcId="{1309AC5F-15A6-4801-831B-679B967E1CBB}" destId="{C5AB284C-71AF-4527-B5A1-6DBCB58A4888}" srcOrd="1" destOrd="0" presId="urn:microsoft.com/office/officeart/2005/8/layout/bProcess3"/>
    <dgm:cxn modelId="{AFE7752B-43E6-44A4-AAF6-86BAB23C0325}" type="presOf" srcId="{FBB44E88-19F8-4153-AAD2-CB4DE618A54C}" destId="{4040C8FD-EEC0-4CD8-84DD-96E5A633C4B9}" srcOrd="0" destOrd="0" presId="urn:microsoft.com/office/officeart/2005/8/layout/bProcess3"/>
    <dgm:cxn modelId="{35190AB4-9789-4162-AE30-130A9D99FFFE}" type="presOf" srcId="{5DE35791-D2FD-4632-84E7-492816702407}" destId="{06124680-55C8-4F5D-9FD6-537CE2162292}" srcOrd="1" destOrd="0" presId="urn:microsoft.com/office/officeart/2005/8/layout/bProcess3"/>
    <dgm:cxn modelId="{7A17FD62-3B74-4CB4-8FEE-05B3EFA016A5}" type="presOf" srcId="{9E71CF0B-D6EB-4005-95E0-F67E51FED841}" destId="{03577F06-6B39-4CC6-909F-7D62A9CB5BF8}" srcOrd="1" destOrd="0" presId="urn:microsoft.com/office/officeart/2005/8/layout/bProcess3"/>
    <dgm:cxn modelId="{B562CF1C-4556-460A-918E-FA947FFE356F}" type="presOf" srcId="{14C01428-A07D-4206-A585-E8E9A2A3A1E9}" destId="{5B1C4B65-8B29-4389-B6A7-3B1520E64C77}" srcOrd="1" destOrd="0" presId="urn:microsoft.com/office/officeart/2005/8/layout/bProcess3"/>
    <dgm:cxn modelId="{5BFF955B-646D-461F-B05C-DAFD789A93B1}" type="presOf" srcId="{FD1AADDF-2AA4-401A-8E4E-562B1C557D7D}" destId="{47ED54E9-3BF8-44AA-88ED-51AADE526E0C}" srcOrd="1" destOrd="0" presId="urn:microsoft.com/office/officeart/2005/8/layout/bProcess3"/>
    <dgm:cxn modelId="{1BFEC76F-9003-4810-81E2-676CAF2C9877}" type="presOf" srcId="{FBB44E88-19F8-4153-AAD2-CB4DE618A54C}" destId="{9E54BD4E-0E9A-4F1F-B5D6-77584F5881D9}" srcOrd="1" destOrd="0" presId="urn:microsoft.com/office/officeart/2005/8/layout/bProcess3"/>
    <dgm:cxn modelId="{132B8053-973E-4FD9-BE38-2A188EDD6920}" srcId="{C917712F-4DEE-4915-BB02-4068820D335F}" destId="{B24E5858-EB27-4E88-B9B9-2DAF3DF583E0}" srcOrd="6" destOrd="0" parTransId="{006D8826-99B2-4D22-A343-F1AB810D2730}" sibTransId="{14C01428-A07D-4206-A585-E8E9A2A3A1E9}"/>
    <dgm:cxn modelId="{6D84FEE6-0540-49B8-A7D1-645A3817A6D4}" type="presOf" srcId="{14C01428-A07D-4206-A585-E8E9A2A3A1E9}" destId="{74ED1A18-E8B4-47D9-985B-F6F24BB1030C}" srcOrd="0" destOrd="0" presId="urn:microsoft.com/office/officeart/2005/8/layout/bProcess3"/>
    <dgm:cxn modelId="{9FB9C153-19A9-4E52-A698-E275B181B122}" srcId="{C917712F-4DEE-4915-BB02-4068820D335F}" destId="{6790FF1A-14B6-4E24-9B36-A564C60F4C7A}" srcOrd="5" destOrd="0" parTransId="{BF8DFC7E-7AE0-4554-BEEB-4070B98847D1}" sibTransId="{4052EC06-7EDB-45F4-8F2E-CDD60BE1D36B}"/>
    <dgm:cxn modelId="{852A8F43-C73C-4E1D-9102-F8092E9E53B2}" type="presOf" srcId="{C917712F-4DEE-4915-BB02-4068820D335F}" destId="{92DDDC28-A73E-4B39-975A-430EC0B61121}" srcOrd="0" destOrd="0" presId="urn:microsoft.com/office/officeart/2005/8/layout/bProcess3"/>
    <dgm:cxn modelId="{8100EC7F-3D5B-4ED6-A5AA-75E1C3A61486}" srcId="{C917712F-4DEE-4915-BB02-4068820D335F}" destId="{982A1B7C-08F7-46D8-8A3E-F76A83F3C3FA}" srcOrd="7" destOrd="0" parTransId="{78E2E86E-86BA-402C-ABD3-6AD16C87D8B2}" sibTransId="{9E71CF0B-D6EB-4005-95E0-F67E51FED841}"/>
    <dgm:cxn modelId="{0B9B6311-545E-44A8-A96D-351057435069}" type="presOf" srcId="{5DE35791-D2FD-4632-84E7-492816702407}" destId="{9C8ED679-2805-4EDF-AA0D-2AA3DF5B16DE}" srcOrd="0" destOrd="0" presId="urn:microsoft.com/office/officeart/2005/8/layout/bProcess3"/>
    <dgm:cxn modelId="{4EEF22FD-B7A6-4B6E-A6FC-1A0FDBB99D90}" srcId="{C917712F-4DEE-4915-BB02-4068820D335F}" destId="{6C5033D4-E4BB-475C-9DBC-94384F1D019D}" srcOrd="2" destOrd="0" parTransId="{2C3375B1-4251-430A-AD12-1CFA4DD8CA96}" sibTransId="{C1872644-84C6-4680-B055-F6C5E6EC96D6}"/>
    <dgm:cxn modelId="{1434EF45-D9B6-462D-BDC7-BBA56A7F1243}" type="presOf" srcId="{982A1B7C-08F7-46D8-8A3E-F76A83F3C3FA}" destId="{537C41AC-647D-4B95-A6DA-4D0D070D7B89}" srcOrd="0" destOrd="0" presId="urn:microsoft.com/office/officeart/2005/8/layout/bProcess3"/>
    <dgm:cxn modelId="{DABAA225-52E7-44EF-AFA0-156411D713BB}" type="presOf" srcId="{FD1AADDF-2AA4-401A-8E4E-562B1C557D7D}" destId="{8253CE67-D0BD-4DF2-A948-2D4ADB2F560B}" srcOrd="0" destOrd="0" presId="urn:microsoft.com/office/officeart/2005/8/layout/bProcess3"/>
    <dgm:cxn modelId="{13AB6241-1DA8-4665-8E41-5E33EBABDF93}" type="presOf" srcId="{9E71CF0B-D6EB-4005-95E0-F67E51FED841}" destId="{411E8C91-30E3-4DD8-A66B-E667892E94E1}" srcOrd="0" destOrd="0" presId="urn:microsoft.com/office/officeart/2005/8/layout/bProcess3"/>
    <dgm:cxn modelId="{47844EE9-8420-4F21-A78D-204A297485DD}" type="presParOf" srcId="{92DDDC28-A73E-4B39-975A-430EC0B61121}" destId="{84B90E1F-0855-4065-B58D-55E916716EA4}" srcOrd="0" destOrd="0" presId="urn:microsoft.com/office/officeart/2005/8/layout/bProcess3"/>
    <dgm:cxn modelId="{4D502BA5-08F5-4507-B4D1-FA056D0147E3}" type="presParOf" srcId="{92DDDC28-A73E-4B39-975A-430EC0B61121}" destId="{8253CE67-D0BD-4DF2-A948-2D4ADB2F560B}" srcOrd="1" destOrd="0" presId="urn:microsoft.com/office/officeart/2005/8/layout/bProcess3"/>
    <dgm:cxn modelId="{091EE7D5-7328-49EA-87D2-B6C54DF318B0}" type="presParOf" srcId="{8253CE67-D0BD-4DF2-A948-2D4ADB2F560B}" destId="{47ED54E9-3BF8-44AA-88ED-51AADE526E0C}" srcOrd="0" destOrd="0" presId="urn:microsoft.com/office/officeart/2005/8/layout/bProcess3"/>
    <dgm:cxn modelId="{48D057AC-E4FA-4B2A-8AA0-441D7FEEA9B2}" type="presParOf" srcId="{92DDDC28-A73E-4B39-975A-430EC0B61121}" destId="{74CDA237-499A-45BD-9774-2E2D239CF5C7}" srcOrd="2" destOrd="0" presId="urn:microsoft.com/office/officeart/2005/8/layout/bProcess3"/>
    <dgm:cxn modelId="{FCDD537F-615D-4923-A296-0977F9039ADB}" type="presParOf" srcId="{92DDDC28-A73E-4B39-975A-430EC0B61121}" destId="{83BB2C49-DAF6-4DF3-9133-F1E9E86872CD}" srcOrd="3" destOrd="0" presId="urn:microsoft.com/office/officeart/2005/8/layout/bProcess3"/>
    <dgm:cxn modelId="{EE737EAB-5585-4C66-8729-5DCF1B5D0414}" type="presParOf" srcId="{83BB2C49-DAF6-4DF3-9133-F1E9E86872CD}" destId="{C5AB284C-71AF-4527-B5A1-6DBCB58A4888}" srcOrd="0" destOrd="0" presId="urn:microsoft.com/office/officeart/2005/8/layout/bProcess3"/>
    <dgm:cxn modelId="{A5D28314-9323-493C-AAC0-6C19D7843065}" type="presParOf" srcId="{92DDDC28-A73E-4B39-975A-430EC0B61121}" destId="{5F307CC7-2D9F-4222-93F0-95CFB279BD67}" srcOrd="4" destOrd="0" presId="urn:microsoft.com/office/officeart/2005/8/layout/bProcess3"/>
    <dgm:cxn modelId="{68959B46-6998-432A-A7BA-DF9260F8D918}" type="presParOf" srcId="{92DDDC28-A73E-4B39-975A-430EC0B61121}" destId="{1CBF714D-1BBE-4DE5-A71F-BB44ED4291E9}" srcOrd="5" destOrd="0" presId="urn:microsoft.com/office/officeart/2005/8/layout/bProcess3"/>
    <dgm:cxn modelId="{60EF64D9-F801-40B4-AA8D-025C5AB25E96}" type="presParOf" srcId="{1CBF714D-1BBE-4DE5-A71F-BB44ED4291E9}" destId="{BA0ECCEA-1ADE-4112-9283-173B9103FEA4}" srcOrd="0" destOrd="0" presId="urn:microsoft.com/office/officeart/2005/8/layout/bProcess3"/>
    <dgm:cxn modelId="{D0B22E51-CEFC-4161-837B-735B014C0E36}" type="presParOf" srcId="{92DDDC28-A73E-4B39-975A-430EC0B61121}" destId="{D96C2377-CCA7-4771-B114-70FE2E19C91E}" srcOrd="6" destOrd="0" presId="urn:microsoft.com/office/officeart/2005/8/layout/bProcess3"/>
    <dgm:cxn modelId="{4CCC46DD-5346-469D-A702-789BE1576B26}" type="presParOf" srcId="{92DDDC28-A73E-4B39-975A-430EC0B61121}" destId="{4040C8FD-EEC0-4CD8-84DD-96E5A633C4B9}" srcOrd="7" destOrd="0" presId="urn:microsoft.com/office/officeart/2005/8/layout/bProcess3"/>
    <dgm:cxn modelId="{79A44D29-2BB2-4FC3-834B-AE436EBE47D8}" type="presParOf" srcId="{4040C8FD-EEC0-4CD8-84DD-96E5A633C4B9}" destId="{9E54BD4E-0E9A-4F1F-B5D6-77584F5881D9}" srcOrd="0" destOrd="0" presId="urn:microsoft.com/office/officeart/2005/8/layout/bProcess3"/>
    <dgm:cxn modelId="{AC878045-5058-42AC-BD04-43D71FBD7ACB}" type="presParOf" srcId="{92DDDC28-A73E-4B39-975A-430EC0B61121}" destId="{92DF43D3-65DA-40F6-A285-BD6DA244C07A}" srcOrd="8" destOrd="0" presId="urn:microsoft.com/office/officeart/2005/8/layout/bProcess3"/>
    <dgm:cxn modelId="{C40D6F06-D5E0-466D-A9FC-1E636601D804}" type="presParOf" srcId="{92DDDC28-A73E-4B39-975A-430EC0B61121}" destId="{9C8ED679-2805-4EDF-AA0D-2AA3DF5B16DE}" srcOrd="9" destOrd="0" presId="urn:microsoft.com/office/officeart/2005/8/layout/bProcess3"/>
    <dgm:cxn modelId="{A8BC5545-2107-4894-A3E0-005790F2164A}" type="presParOf" srcId="{9C8ED679-2805-4EDF-AA0D-2AA3DF5B16DE}" destId="{06124680-55C8-4F5D-9FD6-537CE2162292}" srcOrd="0" destOrd="0" presId="urn:microsoft.com/office/officeart/2005/8/layout/bProcess3"/>
    <dgm:cxn modelId="{FAC888B2-3456-4FF2-99B1-12FEF4494612}" type="presParOf" srcId="{92DDDC28-A73E-4B39-975A-430EC0B61121}" destId="{05B60FDB-63EC-4CB5-A1CD-B0CB1FC11B0B}" srcOrd="10" destOrd="0" presId="urn:microsoft.com/office/officeart/2005/8/layout/bProcess3"/>
    <dgm:cxn modelId="{EAEE368D-BC23-4845-ABD9-F702F444608A}" type="presParOf" srcId="{92DDDC28-A73E-4B39-975A-430EC0B61121}" destId="{5C94EFE4-D2F1-4A82-92B3-1DCABB6E29BE}" srcOrd="11" destOrd="0" presId="urn:microsoft.com/office/officeart/2005/8/layout/bProcess3"/>
    <dgm:cxn modelId="{1BBB3DF1-6CAD-407E-A2DD-BA57BB0D0D19}" type="presParOf" srcId="{5C94EFE4-D2F1-4A82-92B3-1DCABB6E29BE}" destId="{BD731C2A-A82E-4249-A11B-ACDD1A1EAE87}" srcOrd="0" destOrd="0" presId="urn:microsoft.com/office/officeart/2005/8/layout/bProcess3"/>
    <dgm:cxn modelId="{B6B2AB4F-56C7-4E8E-8A92-042729E9FDCE}" type="presParOf" srcId="{92DDDC28-A73E-4B39-975A-430EC0B61121}" destId="{B7C5C7FC-8F75-4936-97F5-5B8816EE881F}" srcOrd="12" destOrd="0" presId="urn:microsoft.com/office/officeart/2005/8/layout/bProcess3"/>
    <dgm:cxn modelId="{ED4110DC-1AB2-457F-87E7-881AEA0CADD4}" type="presParOf" srcId="{92DDDC28-A73E-4B39-975A-430EC0B61121}" destId="{74ED1A18-E8B4-47D9-985B-F6F24BB1030C}" srcOrd="13" destOrd="0" presId="urn:microsoft.com/office/officeart/2005/8/layout/bProcess3"/>
    <dgm:cxn modelId="{844DD8C9-7CDB-4FEF-9B2E-2B8074A343A8}" type="presParOf" srcId="{74ED1A18-E8B4-47D9-985B-F6F24BB1030C}" destId="{5B1C4B65-8B29-4389-B6A7-3B1520E64C77}" srcOrd="0" destOrd="0" presId="urn:microsoft.com/office/officeart/2005/8/layout/bProcess3"/>
    <dgm:cxn modelId="{CD46D054-8C12-4FEE-8483-1B84530BD235}" type="presParOf" srcId="{92DDDC28-A73E-4B39-975A-430EC0B61121}" destId="{537C41AC-647D-4B95-A6DA-4D0D070D7B89}" srcOrd="14" destOrd="0" presId="urn:microsoft.com/office/officeart/2005/8/layout/bProcess3"/>
    <dgm:cxn modelId="{C799DCD8-0EF2-4C64-BE92-AC7397B4D501}" type="presParOf" srcId="{92DDDC28-A73E-4B39-975A-430EC0B61121}" destId="{411E8C91-30E3-4DD8-A66B-E667892E94E1}" srcOrd="15" destOrd="0" presId="urn:microsoft.com/office/officeart/2005/8/layout/bProcess3"/>
    <dgm:cxn modelId="{960DC29D-2DC4-492F-BCA7-89EDA46A0C3A}" type="presParOf" srcId="{411E8C91-30E3-4DD8-A66B-E667892E94E1}" destId="{03577F06-6B39-4CC6-909F-7D62A9CB5BF8}" srcOrd="0" destOrd="0" presId="urn:microsoft.com/office/officeart/2005/8/layout/bProcess3"/>
    <dgm:cxn modelId="{CF9CEAF4-B20A-47CE-9F95-31CC85A8FC3E}" type="presParOf" srcId="{92DDDC28-A73E-4B39-975A-430EC0B61121}" destId="{86800109-7C52-4DF1-80A3-F72B561B8C1A}" srcOrd="16" destOrd="0" presId="urn:microsoft.com/office/officeart/2005/8/layout/bProcess3"/>
    <dgm:cxn modelId="{7A993F69-4704-49FA-838A-374B430A9F34}" type="presParOf" srcId="{92DDDC28-A73E-4B39-975A-430EC0B61121}" destId="{96FA0A13-84E2-4886-BFC7-B83F939CCC0F}" srcOrd="17" destOrd="0" presId="urn:microsoft.com/office/officeart/2005/8/layout/bProcess3"/>
    <dgm:cxn modelId="{A4C2A5CB-0C4D-4B75-A531-4E0F655D669C}" type="presParOf" srcId="{96FA0A13-84E2-4886-BFC7-B83F939CCC0F}" destId="{05BFFA3F-1B4A-46E6-AF7D-AB4C6C02DF09}" srcOrd="0" destOrd="0" presId="urn:microsoft.com/office/officeart/2005/8/layout/bProcess3"/>
    <dgm:cxn modelId="{0887320D-96C8-4C07-9AF3-F35D93B2C516}" type="presParOf" srcId="{92DDDC28-A73E-4B39-975A-430EC0B61121}" destId="{EBED802A-2833-4CFC-B6AB-97C3886E002E}" srcOrd="18" destOrd="0" presId="urn:microsoft.com/office/officeart/2005/8/layout/bProcess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17712F-4DEE-4915-BB02-4068820D335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F87BD8D1-6821-4873-BCE0-97421EE107B0}">
      <dgm:prSet phldrT="[Text]" custT="1"/>
      <dgm:spPr/>
      <dgm:t>
        <a:bodyPr/>
        <a:lstStyle/>
        <a:p>
          <a:r>
            <a:rPr lang="en-US" sz="1400" dirty="0">
              <a:solidFill>
                <a:schemeClr val="tx1"/>
              </a:solidFill>
              <a:latin typeface="Arial" panose="020B0604020202020204" pitchFamily="34" charset="0"/>
              <a:cs typeface="Arial" panose="020B0604020202020204" pitchFamily="34" charset="0"/>
            </a:rPr>
            <a:t>Issuer Appoints Merchant Banker, Legal Advisor, </a:t>
          </a:r>
          <a:r>
            <a:rPr lang="en-US" sz="1400" dirty="0" smtClean="0">
              <a:solidFill>
                <a:schemeClr val="tx1"/>
              </a:solidFill>
              <a:latin typeface="Arial" panose="020B0604020202020204" pitchFamily="34" charset="0"/>
              <a:cs typeface="Arial" panose="020B0604020202020204" pitchFamily="34" charset="0"/>
            </a:rPr>
            <a:t>RTA, </a:t>
          </a:r>
          <a:r>
            <a:rPr lang="en-US" sz="1400" dirty="0">
              <a:solidFill>
                <a:schemeClr val="tx1"/>
              </a:solidFill>
              <a:latin typeface="Arial" panose="020B0604020202020204" pitchFamily="34" charset="0"/>
              <a:cs typeface="Arial" panose="020B0604020202020204" pitchFamily="34" charset="0"/>
            </a:rPr>
            <a:t>Syndicate Member, Underwriter etc.</a:t>
          </a:r>
          <a:endParaRPr lang="en-US" sz="1400" b="0" spc="-53" dirty="0">
            <a:solidFill>
              <a:schemeClr val="tx1"/>
            </a:solidFill>
            <a:latin typeface="Arial" panose="020B0604020202020204" pitchFamily="34" charset="0"/>
            <a:cs typeface="Arial" panose="020B0604020202020204" pitchFamily="34" charset="0"/>
          </a:endParaRPr>
        </a:p>
      </dgm:t>
    </dgm:pt>
    <dgm:pt modelId="{453AF0D0-E562-4F02-BAEE-3436DC58F247}" type="parTrans" cxnId="{6702D6C6-4096-49CF-B9C7-C85A60B82CE3}">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FD1AADDF-2AA4-401A-8E4E-562B1C557D7D}" type="sibTrans" cxnId="{6702D6C6-4096-49CF-B9C7-C85A60B82CE3}">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16D7CE47-2293-4CE5-A2FC-126BFF3D33A5}">
      <dgm:prSet phldrT="[Text]" custT="1"/>
      <dgm:spPr/>
      <dgm:t>
        <a:bodyPr/>
        <a:lstStyle/>
        <a:p>
          <a:r>
            <a:rPr lang="en-US" sz="1400" dirty="0">
              <a:solidFill>
                <a:schemeClr val="tx1"/>
              </a:solidFill>
              <a:latin typeface="Arial" panose="020B0604020202020204" pitchFamily="34" charset="0"/>
              <a:cs typeface="Arial" panose="020B0604020202020204" pitchFamily="34" charset="0"/>
            </a:rPr>
            <a:t>Determination of Issue period &amp; price band</a:t>
          </a:r>
          <a:endParaRPr lang="en-US" sz="1400" b="0" dirty="0">
            <a:solidFill>
              <a:schemeClr val="tx1"/>
            </a:solidFill>
            <a:latin typeface="Arial" panose="020B0604020202020204" pitchFamily="34" charset="0"/>
            <a:cs typeface="Arial" panose="020B0604020202020204" pitchFamily="34" charset="0"/>
          </a:endParaRPr>
        </a:p>
      </dgm:t>
    </dgm:pt>
    <dgm:pt modelId="{BFD2CB7B-E0B6-4BB5-88CF-E34288CE1383}" type="parTrans" cxnId="{18E3014C-ACD1-4D30-AB7E-EF4D9C580628}">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5DE35791-D2FD-4632-84E7-492816702407}" type="sibTrans" cxnId="{18E3014C-ACD1-4D30-AB7E-EF4D9C580628}">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6790FF1A-14B6-4E24-9B36-A564C60F4C7A}">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Filing of Red Herring Prospectus with ROC</a:t>
          </a:r>
        </a:p>
      </dgm:t>
    </dgm:pt>
    <dgm:pt modelId="{BF8DFC7E-7AE0-4554-BEEB-4070B98847D1}" type="parTrans" cxnId="{9FB9C153-19A9-4E52-A698-E275B181B122}">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4052EC06-7EDB-45F4-8F2E-CDD60BE1D36B}" type="sibTrans" cxnId="{9FB9C153-19A9-4E52-A698-E275B181B122}">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982A1B7C-08F7-46D8-8A3E-F76A83F3C3FA}">
      <dgm:prSet phldrT="[Text]" custT="1"/>
      <dgm:spPr/>
      <dgm:t>
        <a:bodyPr/>
        <a:lstStyle/>
        <a:p>
          <a:r>
            <a:rPr lang="en-US" sz="1400" dirty="0">
              <a:solidFill>
                <a:schemeClr val="tx1"/>
              </a:solidFill>
              <a:latin typeface="Arial" panose="020B0604020202020204" pitchFamily="34" charset="0"/>
              <a:cs typeface="Arial" panose="020B0604020202020204" pitchFamily="34" charset="0"/>
            </a:rPr>
            <a:t>Applicant/Bidder submits application form to Intermediary for uploading on Stock Exchanges platform</a:t>
          </a:r>
          <a:endParaRPr lang="en-US" sz="1400" b="0" dirty="0">
            <a:solidFill>
              <a:schemeClr val="tx1"/>
            </a:solidFill>
            <a:latin typeface="Arial" panose="020B0604020202020204" pitchFamily="34" charset="0"/>
            <a:cs typeface="Arial" panose="020B0604020202020204" pitchFamily="34" charset="0"/>
          </a:endParaRPr>
        </a:p>
      </dgm:t>
    </dgm:pt>
    <dgm:pt modelId="{78E2E86E-86BA-402C-ABD3-6AD16C87D8B2}" type="parTrans" cxnId="{8100EC7F-3D5B-4ED6-A5AA-75E1C3A61486}">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9E71CF0B-D6EB-4005-95E0-F67E51FED841}" type="sibTrans" cxnId="{8100EC7F-3D5B-4ED6-A5AA-75E1C3A61486}">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B24E5858-EB27-4E88-B9B9-2DAF3DF583E0}">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Issue Opens</a:t>
          </a:r>
        </a:p>
      </dgm:t>
    </dgm:pt>
    <dgm:pt modelId="{006D8826-99B2-4D22-A343-F1AB810D2730}" type="parTrans" cxnId="{132B8053-973E-4FD9-BE38-2A188EDD6920}">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14C01428-A07D-4206-A585-E8E9A2A3A1E9}" type="sibTrans" cxnId="{132B8053-973E-4FD9-BE38-2A188EDD6920}">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B37C833A-C9B4-4ED3-8803-68D0A0EFD621}">
      <dgm:prSet custT="1"/>
      <dgm:spPr/>
      <dgm:t>
        <a:bodyPr/>
        <a:lstStyle/>
        <a:p>
          <a:r>
            <a:rPr lang="en-US" sz="1400" dirty="0">
              <a:solidFill>
                <a:schemeClr val="tx1"/>
              </a:solidFill>
              <a:latin typeface="Arial" panose="020B0604020202020204" pitchFamily="34" charset="0"/>
              <a:cs typeface="Arial" panose="020B0604020202020204" pitchFamily="34" charset="0"/>
            </a:rPr>
            <a:t>Issue Closes</a:t>
          </a:r>
        </a:p>
      </dgm:t>
    </dgm:pt>
    <dgm:pt modelId="{6B45B2DC-B1FA-451B-AB68-C7EC26F9966B}" type="parTrans" cxnId="{3CA98E60-2B97-4160-BC4A-5ADE8FFE206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FC107FE-ECEC-4B68-9FB2-8C0C3E27926B}" type="sibTrans" cxnId="{3CA98E60-2B97-4160-BC4A-5ADE8FFE2067}">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0A4A62EF-56C6-4B7C-87DB-A1C820A434E3}">
      <dgm:prSet custT="1"/>
      <dgm:spPr/>
      <dgm:t>
        <a:bodyPr/>
        <a:lstStyle/>
        <a:p>
          <a:r>
            <a:rPr lang="en-US" sz="1400" dirty="0">
              <a:solidFill>
                <a:schemeClr val="tx1"/>
              </a:solidFill>
              <a:latin typeface="Arial" panose="020B0604020202020204" pitchFamily="34" charset="0"/>
              <a:cs typeface="Arial" panose="020B0604020202020204" pitchFamily="34" charset="0"/>
            </a:rPr>
            <a:t>Completion of Post Issue Compliances</a:t>
          </a:r>
        </a:p>
      </dgm:t>
    </dgm:pt>
    <dgm:pt modelId="{D4209FAB-0A11-4F18-9AB0-E3E3738BDA73}" type="parTrans" cxnId="{B31167C0-84C3-4ABA-A0C2-CF1EA1A3A52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5779EE4-8A13-4732-8CEE-27BE0B9B0A1A}" type="sibTrans" cxnId="{B31167C0-84C3-4ABA-A0C2-CF1EA1A3A527}">
      <dgm:prSe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B522CF4-1F1C-421D-8A7C-F39278C2EA2A}">
      <dgm:prSet custT="1"/>
      <dgm:spPr/>
      <dgm:t>
        <a:bodyPr/>
        <a:lstStyle/>
        <a:p>
          <a:r>
            <a:rPr lang="en-US" sz="1400" b="0" dirty="0">
              <a:solidFill>
                <a:schemeClr val="tx1"/>
              </a:solidFill>
              <a:latin typeface="Arial" panose="020B0604020202020204" pitchFamily="34" charset="0"/>
              <a:cs typeface="Arial" panose="020B0604020202020204" pitchFamily="34" charset="0"/>
            </a:rPr>
            <a:t>Due Diligence</a:t>
          </a:r>
        </a:p>
      </dgm:t>
    </dgm:pt>
    <dgm:pt modelId="{2A3B408A-CC30-4CC1-9ACA-60EFD9B6985E}" type="parTrans" cxnId="{68E3B51D-795A-4C42-9EC7-E04B71FD9D46}">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309AC5F-15A6-4801-831B-679B967E1CBB}" type="sibTrans" cxnId="{68E3B51D-795A-4C42-9EC7-E04B71FD9D46}">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6C5033D4-E4BB-475C-9DBC-94384F1D019D}">
      <dgm:prSet custT="1"/>
      <dgm:spPr/>
      <dgm:t>
        <a:bodyPr/>
        <a:lstStyle/>
        <a:p>
          <a:r>
            <a:rPr lang="en-US" sz="1400" b="0" dirty="0">
              <a:solidFill>
                <a:schemeClr val="tx1"/>
              </a:solidFill>
              <a:latin typeface="Arial" panose="020B0604020202020204" pitchFamily="34" charset="0"/>
              <a:cs typeface="Arial" panose="020B0604020202020204" pitchFamily="34" charset="0"/>
            </a:rPr>
            <a:t>Book Running Lead Manager files Draft Red Herring Prospectus with SEBI/Stock Exchange</a:t>
          </a:r>
          <a:endParaRPr lang="en-US" sz="1400" dirty="0">
            <a:solidFill>
              <a:schemeClr val="tx1"/>
            </a:solidFill>
            <a:latin typeface="Arial" panose="020B0604020202020204" pitchFamily="34" charset="0"/>
            <a:cs typeface="Arial" panose="020B0604020202020204" pitchFamily="34" charset="0"/>
          </a:endParaRPr>
        </a:p>
      </dgm:t>
    </dgm:pt>
    <dgm:pt modelId="{2C3375B1-4251-430A-AD12-1CFA4DD8CA96}" type="parTrans" cxnId="{4EEF22FD-B7A6-4B6E-A6FC-1A0FDBB99D90}">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1872644-84C6-4680-B055-F6C5E6EC96D6}" type="sibTrans" cxnId="{4EEF22FD-B7A6-4B6E-A6FC-1A0FDBB99D90}">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9DBDC8ED-628F-4AF9-9176-E80355FA49FF}">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Receipt of In-Principle Approval from Stock Exchange and observations from SEBI</a:t>
          </a:r>
        </a:p>
      </dgm:t>
    </dgm:pt>
    <dgm:pt modelId="{FBB44E88-19F8-4153-AAD2-CB4DE618A54C}" type="sibTrans" cxnId="{66CF38B9-C73A-42F3-843B-CCA938CA2BCA}">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E8411F23-BA5E-4214-986B-47D58E0C651F}" type="parTrans" cxnId="{66CF38B9-C73A-42F3-843B-CCA938CA2BCA}">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92DDDC28-A73E-4B39-975A-430EC0B61121}" type="pres">
      <dgm:prSet presAssocID="{C917712F-4DEE-4915-BB02-4068820D335F}" presName="Name0" presStyleCnt="0">
        <dgm:presLayoutVars>
          <dgm:dir/>
          <dgm:resizeHandles val="exact"/>
        </dgm:presLayoutVars>
      </dgm:prSet>
      <dgm:spPr/>
      <dgm:t>
        <a:bodyPr/>
        <a:lstStyle/>
        <a:p>
          <a:endParaRPr lang="en-US"/>
        </a:p>
      </dgm:t>
    </dgm:pt>
    <dgm:pt modelId="{84B90E1F-0855-4065-B58D-55E916716EA4}" type="pres">
      <dgm:prSet presAssocID="{F87BD8D1-6821-4873-BCE0-97421EE107B0}" presName="node" presStyleLbl="node1" presStyleIdx="0" presStyleCnt="10" custLinFactNeighborY="1376">
        <dgm:presLayoutVars>
          <dgm:bulletEnabled val="1"/>
        </dgm:presLayoutVars>
      </dgm:prSet>
      <dgm:spPr/>
      <dgm:t>
        <a:bodyPr/>
        <a:lstStyle/>
        <a:p>
          <a:endParaRPr lang="en-US"/>
        </a:p>
      </dgm:t>
    </dgm:pt>
    <dgm:pt modelId="{8253CE67-D0BD-4DF2-A948-2D4ADB2F560B}" type="pres">
      <dgm:prSet presAssocID="{FD1AADDF-2AA4-401A-8E4E-562B1C557D7D}" presName="sibTrans" presStyleLbl="sibTrans1D1" presStyleIdx="0" presStyleCnt="9"/>
      <dgm:spPr/>
      <dgm:t>
        <a:bodyPr/>
        <a:lstStyle/>
        <a:p>
          <a:endParaRPr lang="en-US"/>
        </a:p>
      </dgm:t>
    </dgm:pt>
    <dgm:pt modelId="{47ED54E9-3BF8-44AA-88ED-51AADE526E0C}" type="pres">
      <dgm:prSet presAssocID="{FD1AADDF-2AA4-401A-8E4E-562B1C557D7D}" presName="connectorText" presStyleLbl="sibTrans1D1" presStyleIdx="0" presStyleCnt="9"/>
      <dgm:spPr/>
      <dgm:t>
        <a:bodyPr/>
        <a:lstStyle/>
        <a:p>
          <a:endParaRPr lang="en-US"/>
        </a:p>
      </dgm:t>
    </dgm:pt>
    <dgm:pt modelId="{74CDA237-499A-45BD-9774-2E2D239CF5C7}" type="pres">
      <dgm:prSet presAssocID="{3B522CF4-1F1C-421D-8A7C-F39278C2EA2A}" presName="node" presStyleLbl="node1" presStyleIdx="1" presStyleCnt="10">
        <dgm:presLayoutVars>
          <dgm:bulletEnabled val="1"/>
        </dgm:presLayoutVars>
      </dgm:prSet>
      <dgm:spPr/>
      <dgm:t>
        <a:bodyPr/>
        <a:lstStyle/>
        <a:p>
          <a:endParaRPr lang="en-US"/>
        </a:p>
      </dgm:t>
    </dgm:pt>
    <dgm:pt modelId="{83BB2C49-DAF6-4DF3-9133-F1E9E86872CD}" type="pres">
      <dgm:prSet presAssocID="{1309AC5F-15A6-4801-831B-679B967E1CBB}" presName="sibTrans" presStyleLbl="sibTrans1D1" presStyleIdx="1" presStyleCnt="9"/>
      <dgm:spPr/>
      <dgm:t>
        <a:bodyPr/>
        <a:lstStyle/>
        <a:p>
          <a:endParaRPr lang="en-US"/>
        </a:p>
      </dgm:t>
    </dgm:pt>
    <dgm:pt modelId="{C5AB284C-71AF-4527-B5A1-6DBCB58A4888}" type="pres">
      <dgm:prSet presAssocID="{1309AC5F-15A6-4801-831B-679B967E1CBB}" presName="connectorText" presStyleLbl="sibTrans1D1" presStyleIdx="1" presStyleCnt="9"/>
      <dgm:spPr/>
      <dgm:t>
        <a:bodyPr/>
        <a:lstStyle/>
        <a:p>
          <a:endParaRPr lang="en-US"/>
        </a:p>
      </dgm:t>
    </dgm:pt>
    <dgm:pt modelId="{5F307CC7-2D9F-4222-93F0-95CFB279BD67}" type="pres">
      <dgm:prSet presAssocID="{6C5033D4-E4BB-475C-9DBC-94384F1D019D}" presName="node" presStyleLbl="node1" presStyleIdx="2" presStyleCnt="10">
        <dgm:presLayoutVars>
          <dgm:bulletEnabled val="1"/>
        </dgm:presLayoutVars>
      </dgm:prSet>
      <dgm:spPr/>
      <dgm:t>
        <a:bodyPr/>
        <a:lstStyle/>
        <a:p>
          <a:endParaRPr lang="en-US"/>
        </a:p>
      </dgm:t>
    </dgm:pt>
    <dgm:pt modelId="{1CBF714D-1BBE-4DE5-A71F-BB44ED4291E9}" type="pres">
      <dgm:prSet presAssocID="{C1872644-84C6-4680-B055-F6C5E6EC96D6}" presName="sibTrans" presStyleLbl="sibTrans1D1" presStyleIdx="2" presStyleCnt="9"/>
      <dgm:spPr/>
      <dgm:t>
        <a:bodyPr/>
        <a:lstStyle/>
        <a:p>
          <a:endParaRPr lang="en-US"/>
        </a:p>
      </dgm:t>
    </dgm:pt>
    <dgm:pt modelId="{BA0ECCEA-1ADE-4112-9283-173B9103FEA4}" type="pres">
      <dgm:prSet presAssocID="{C1872644-84C6-4680-B055-F6C5E6EC96D6}" presName="connectorText" presStyleLbl="sibTrans1D1" presStyleIdx="2" presStyleCnt="9"/>
      <dgm:spPr/>
      <dgm:t>
        <a:bodyPr/>
        <a:lstStyle/>
        <a:p>
          <a:endParaRPr lang="en-US"/>
        </a:p>
      </dgm:t>
    </dgm:pt>
    <dgm:pt modelId="{D96C2377-CCA7-4771-B114-70FE2E19C91E}" type="pres">
      <dgm:prSet presAssocID="{9DBDC8ED-628F-4AF9-9176-E80355FA49FF}" presName="node" presStyleLbl="node1" presStyleIdx="3" presStyleCnt="10">
        <dgm:presLayoutVars>
          <dgm:bulletEnabled val="1"/>
        </dgm:presLayoutVars>
      </dgm:prSet>
      <dgm:spPr/>
      <dgm:t>
        <a:bodyPr/>
        <a:lstStyle/>
        <a:p>
          <a:endParaRPr lang="en-US"/>
        </a:p>
      </dgm:t>
    </dgm:pt>
    <dgm:pt modelId="{4040C8FD-EEC0-4CD8-84DD-96E5A633C4B9}" type="pres">
      <dgm:prSet presAssocID="{FBB44E88-19F8-4153-AAD2-CB4DE618A54C}" presName="sibTrans" presStyleLbl="sibTrans1D1" presStyleIdx="3" presStyleCnt="9"/>
      <dgm:spPr/>
      <dgm:t>
        <a:bodyPr/>
        <a:lstStyle/>
        <a:p>
          <a:endParaRPr lang="en-US"/>
        </a:p>
      </dgm:t>
    </dgm:pt>
    <dgm:pt modelId="{9E54BD4E-0E9A-4F1F-B5D6-77584F5881D9}" type="pres">
      <dgm:prSet presAssocID="{FBB44E88-19F8-4153-AAD2-CB4DE618A54C}" presName="connectorText" presStyleLbl="sibTrans1D1" presStyleIdx="3" presStyleCnt="9"/>
      <dgm:spPr/>
      <dgm:t>
        <a:bodyPr/>
        <a:lstStyle/>
        <a:p>
          <a:endParaRPr lang="en-US"/>
        </a:p>
      </dgm:t>
    </dgm:pt>
    <dgm:pt modelId="{92DF43D3-65DA-40F6-A285-BD6DA244C07A}" type="pres">
      <dgm:prSet presAssocID="{16D7CE47-2293-4CE5-A2FC-126BFF3D33A5}" presName="node" presStyleLbl="node1" presStyleIdx="4" presStyleCnt="10">
        <dgm:presLayoutVars>
          <dgm:bulletEnabled val="1"/>
        </dgm:presLayoutVars>
      </dgm:prSet>
      <dgm:spPr/>
      <dgm:t>
        <a:bodyPr/>
        <a:lstStyle/>
        <a:p>
          <a:endParaRPr lang="en-US"/>
        </a:p>
      </dgm:t>
    </dgm:pt>
    <dgm:pt modelId="{9C8ED679-2805-4EDF-AA0D-2AA3DF5B16DE}" type="pres">
      <dgm:prSet presAssocID="{5DE35791-D2FD-4632-84E7-492816702407}" presName="sibTrans" presStyleLbl="sibTrans1D1" presStyleIdx="4" presStyleCnt="9"/>
      <dgm:spPr/>
      <dgm:t>
        <a:bodyPr/>
        <a:lstStyle/>
        <a:p>
          <a:endParaRPr lang="en-US"/>
        </a:p>
      </dgm:t>
    </dgm:pt>
    <dgm:pt modelId="{06124680-55C8-4F5D-9FD6-537CE2162292}" type="pres">
      <dgm:prSet presAssocID="{5DE35791-D2FD-4632-84E7-492816702407}" presName="connectorText" presStyleLbl="sibTrans1D1" presStyleIdx="4" presStyleCnt="9"/>
      <dgm:spPr/>
      <dgm:t>
        <a:bodyPr/>
        <a:lstStyle/>
        <a:p>
          <a:endParaRPr lang="en-US"/>
        </a:p>
      </dgm:t>
    </dgm:pt>
    <dgm:pt modelId="{05B60FDB-63EC-4CB5-A1CD-B0CB1FC11B0B}" type="pres">
      <dgm:prSet presAssocID="{6790FF1A-14B6-4E24-9B36-A564C60F4C7A}" presName="node" presStyleLbl="node1" presStyleIdx="5" presStyleCnt="10">
        <dgm:presLayoutVars>
          <dgm:bulletEnabled val="1"/>
        </dgm:presLayoutVars>
      </dgm:prSet>
      <dgm:spPr/>
      <dgm:t>
        <a:bodyPr/>
        <a:lstStyle/>
        <a:p>
          <a:endParaRPr lang="en-US"/>
        </a:p>
      </dgm:t>
    </dgm:pt>
    <dgm:pt modelId="{5C94EFE4-D2F1-4A82-92B3-1DCABB6E29BE}" type="pres">
      <dgm:prSet presAssocID="{4052EC06-7EDB-45F4-8F2E-CDD60BE1D36B}" presName="sibTrans" presStyleLbl="sibTrans1D1" presStyleIdx="5" presStyleCnt="9"/>
      <dgm:spPr/>
      <dgm:t>
        <a:bodyPr/>
        <a:lstStyle/>
        <a:p>
          <a:endParaRPr lang="en-US"/>
        </a:p>
      </dgm:t>
    </dgm:pt>
    <dgm:pt modelId="{BD731C2A-A82E-4249-A11B-ACDD1A1EAE87}" type="pres">
      <dgm:prSet presAssocID="{4052EC06-7EDB-45F4-8F2E-CDD60BE1D36B}" presName="connectorText" presStyleLbl="sibTrans1D1" presStyleIdx="5" presStyleCnt="9"/>
      <dgm:spPr/>
      <dgm:t>
        <a:bodyPr/>
        <a:lstStyle/>
        <a:p>
          <a:endParaRPr lang="en-US"/>
        </a:p>
      </dgm:t>
    </dgm:pt>
    <dgm:pt modelId="{B7C5C7FC-8F75-4936-97F5-5B8816EE881F}" type="pres">
      <dgm:prSet presAssocID="{B24E5858-EB27-4E88-B9B9-2DAF3DF583E0}" presName="node" presStyleLbl="node1" presStyleIdx="6" presStyleCnt="10">
        <dgm:presLayoutVars>
          <dgm:bulletEnabled val="1"/>
        </dgm:presLayoutVars>
      </dgm:prSet>
      <dgm:spPr/>
      <dgm:t>
        <a:bodyPr/>
        <a:lstStyle/>
        <a:p>
          <a:endParaRPr lang="en-US"/>
        </a:p>
      </dgm:t>
    </dgm:pt>
    <dgm:pt modelId="{74ED1A18-E8B4-47D9-985B-F6F24BB1030C}" type="pres">
      <dgm:prSet presAssocID="{14C01428-A07D-4206-A585-E8E9A2A3A1E9}" presName="sibTrans" presStyleLbl="sibTrans1D1" presStyleIdx="6" presStyleCnt="9"/>
      <dgm:spPr/>
      <dgm:t>
        <a:bodyPr/>
        <a:lstStyle/>
        <a:p>
          <a:endParaRPr lang="en-US"/>
        </a:p>
      </dgm:t>
    </dgm:pt>
    <dgm:pt modelId="{5B1C4B65-8B29-4389-B6A7-3B1520E64C77}" type="pres">
      <dgm:prSet presAssocID="{14C01428-A07D-4206-A585-E8E9A2A3A1E9}" presName="connectorText" presStyleLbl="sibTrans1D1" presStyleIdx="6" presStyleCnt="9"/>
      <dgm:spPr/>
      <dgm:t>
        <a:bodyPr/>
        <a:lstStyle/>
        <a:p>
          <a:endParaRPr lang="en-US"/>
        </a:p>
      </dgm:t>
    </dgm:pt>
    <dgm:pt modelId="{537C41AC-647D-4B95-A6DA-4D0D070D7B89}" type="pres">
      <dgm:prSet presAssocID="{982A1B7C-08F7-46D8-8A3E-F76A83F3C3FA}" presName="node" presStyleLbl="node1" presStyleIdx="7" presStyleCnt="10">
        <dgm:presLayoutVars>
          <dgm:bulletEnabled val="1"/>
        </dgm:presLayoutVars>
      </dgm:prSet>
      <dgm:spPr/>
      <dgm:t>
        <a:bodyPr/>
        <a:lstStyle/>
        <a:p>
          <a:endParaRPr lang="en-US"/>
        </a:p>
      </dgm:t>
    </dgm:pt>
    <dgm:pt modelId="{411E8C91-30E3-4DD8-A66B-E667892E94E1}" type="pres">
      <dgm:prSet presAssocID="{9E71CF0B-D6EB-4005-95E0-F67E51FED841}" presName="sibTrans" presStyleLbl="sibTrans1D1" presStyleIdx="7" presStyleCnt="9"/>
      <dgm:spPr/>
      <dgm:t>
        <a:bodyPr/>
        <a:lstStyle/>
        <a:p>
          <a:endParaRPr lang="en-US"/>
        </a:p>
      </dgm:t>
    </dgm:pt>
    <dgm:pt modelId="{03577F06-6B39-4CC6-909F-7D62A9CB5BF8}" type="pres">
      <dgm:prSet presAssocID="{9E71CF0B-D6EB-4005-95E0-F67E51FED841}" presName="connectorText" presStyleLbl="sibTrans1D1" presStyleIdx="7" presStyleCnt="9"/>
      <dgm:spPr/>
      <dgm:t>
        <a:bodyPr/>
        <a:lstStyle/>
        <a:p>
          <a:endParaRPr lang="en-US"/>
        </a:p>
      </dgm:t>
    </dgm:pt>
    <dgm:pt modelId="{86800109-7C52-4DF1-80A3-F72B561B8C1A}" type="pres">
      <dgm:prSet presAssocID="{B37C833A-C9B4-4ED3-8803-68D0A0EFD621}" presName="node" presStyleLbl="node1" presStyleIdx="8" presStyleCnt="10">
        <dgm:presLayoutVars>
          <dgm:bulletEnabled val="1"/>
        </dgm:presLayoutVars>
      </dgm:prSet>
      <dgm:spPr/>
      <dgm:t>
        <a:bodyPr/>
        <a:lstStyle/>
        <a:p>
          <a:endParaRPr lang="en-US"/>
        </a:p>
      </dgm:t>
    </dgm:pt>
    <dgm:pt modelId="{96FA0A13-84E2-4886-BFC7-B83F939CCC0F}" type="pres">
      <dgm:prSet presAssocID="{BFC107FE-ECEC-4B68-9FB2-8C0C3E27926B}" presName="sibTrans" presStyleLbl="sibTrans1D1" presStyleIdx="8" presStyleCnt="9"/>
      <dgm:spPr/>
      <dgm:t>
        <a:bodyPr/>
        <a:lstStyle/>
        <a:p>
          <a:endParaRPr lang="en-US"/>
        </a:p>
      </dgm:t>
    </dgm:pt>
    <dgm:pt modelId="{05BFFA3F-1B4A-46E6-AF7D-AB4C6C02DF09}" type="pres">
      <dgm:prSet presAssocID="{BFC107FE-ECEC-4B68-9FB2-8C0C3E27926B}" presName="connectorText" presStyleLbl="sibTrans1D1" presStyleIdx="8" presStyleCnt="9"/>
      <dgm:spPr/>
      <dgm:t>
        <a:bodyPr/>
        <a:lstStyle/>
        <a:p>
          <a:endParaRPr lang="en-US"/>
        </a:p>
      </dgm:t>
    </dgm:pt>
    <dgm:pt modelId="{EBED802A-2833-4CFC-B6AB-97C3886E002E}" type="pres">
      <dgm:prSet presAssocID="{0A4A62EF-56C6-4B7C-87DB-A1C820A434E3}" presName="node" presStyleLbl="node1" presStyleIdx="9" presStyleCnt="10">
        <dgm:presLayoutVars>
          <dgm:bulletEnabled val="1"/>
        </dgm:presLayoutVars>
      </dgm:prSet>
      <dgm:spPr/>
      <dgm:t>
        <a:bodyPr/>
        <a:lstStyle/>
        <a:p>
          <a:endParaRPr lang="en-US"/>
        </a:p>
      </dgm:t>
    </dgm:pt>
  </dgm:ptLst>
  <dgm:cxnLst>
    <dgm:cxn modelId="{132B8053-973E-4FD9-BE38-2A188EDD6920}" srcId="{C917712F-4DEE-4915-BB02-4068820D335F}" destId="{B24E5858-EB27-4E88-B9B9-2DAF3DF583E0}" srcOrd="6" destOrd="0" parTransId="{006D8826-99B2-4D22-A343-F1AB810D2730}" sibTransId="{14C01428-A07D-4206-A585-E8E9A2A3A1E9}"/>
    <dgm:cxn modelId="{B31167C0-84C3-4ABA-A0C2-CF1EA1A3A527}" srcId="{C917712F-4DEE-4915-BB02-4068820D335F}" destId="{0A4A62EF-56C6-4B7C-87DB-A1C820A434E3}" srcOrd="9" destOrd="0" parTransId="{D4209FAB-0A11-4F18-9AB0-E3E3738BDA73}" sibTransId="{35779EE4-8A13-4732-8CEE-27BE0B9B0A1A}"/>
    <dgm:cxn modelId="{8100EC7F-3D5B-4ED6-A5AA-75E1C3A61486}" srcId="{C917712F-4DEE-4915-BB02-4068820D335F}" destId="{982A1B7C-08F7-46D8-8A3E-F76A83F3C3FA}" srcOrd="7" destOrd="0" parTransId="{78E2E86E-86BA-402C-ABD3-6AD16C87D8B2}" sibTransId="{9E71CF0B-D6EB-4005-95E0-F67E51FED841}"/>
    <dgm:cxn modelId="{5CE56BF7-71C7-4FEF-973C-A6286AF75EC5}" type="presOf" srcId="{6790FF1A-14B6-4E24-9B36-A564C60F4C7A}" destId="{05B60FDB-63EC-4CB5-A1CD-B0CB1FC11B0B}" srcOrd="0" destOrd="0" presId="urn:microsoft.com/office/officeart/2005/8/layout/bProcess3"/>
    <dgm:cxn modelId="{D78531E4-1E82-45EB-9005-144846BEE47E}" type="presOf" srcId="{B37C833A-C9B4-4ED3-8803-68D0A0EFD621}" destId="{86800109-7C52-4DF1-80A3-F72B561B8C1A}" srcOrd="0" destOrd="0" presId="urn:microsoft.com/office/officeart/2005/8/layout/bProcess3"/>
    <dgm:cxn modelId="{E08175CB-A2E5-4E68-9F35-17C03A71855D}" type="presOf" srcId="{F87BD8D1-6821-4873-BCE0-97421EE107B0}" destId="{84B90E1F-0855-4065-B58D-55E916716EA4}" srcOrd="0" destOrd="0" presId="urn:microsoft.com/office/officeart/2005/8/layout/bProcess3"/>
    <dgm:cxn modelId="{BFF84C2E-B67E-4495-8F63-00D24A8F5D1B}" type="presOf" srcId="{982A1B7C-08F7-46D8-8A3E-F76A83F3C3FA}" destId="{537C41AC-647D-4B95-A6DA-4D0D070D7B89}" srcOrd="0" destOrd="0" presId="urn:microsoft.com/office/officeart/2005/8/layout/bProcess3"/>
    <dgm:cxn modelId="{CD951341-F8BA-4894-B486-069266E35C4D}" type="presOf" srcId="{1309AC5F-15A6-4801-831B-679B967E1CBB}" destId="{83BB2C49-DAF6-4DF3-9133-F1E9E86872CD}" srcOrd="0" destOrd="0" presId="urn:microsoft.com/office/officeart/2005/8/layout/bProcess3"/>
    <dgm:cxn modelId="{0FD6015C-914D-4D25-A3CF-B1BF0E460545}" type="presOf" srcId="{14C01428-A07D-4206-A585-E8E9A2A3A1E9}" destId="{74ED1A18-E8B4-47D9-985B-F6F24BB1030C}" srcOrd="0" destOrd="0" presId="urn:microsoft.com/office/officeart/2005/8/layout/bProcess3"/>
    <dgm:cxn modelId="{3D00E034-B29A-4D30-9049-41A8F91271AC}" type="presOf" srcId="{14C01428-A07D-4206-A585-E8E9A2A3A1E9}" destId="{5B1C4B65-8B29-4389-B6A7-3B1520E64C77}" srcOrd="1" destOrd="0" presId="urn:microsoft.com/office/officeart/2005/8/layout/bProcess3"/>
    <dgm:cxn modelId="{29303B48-7018-4AB7-9441-683469C503D3}" type="presOf" srcId="{C1872644-84C6-4680-B055-F6C5E6EC96D6}" destId="{BA0ECCEA-1ADE-4112-9283-173B9103FEA4}" srcOrd="1" destOrd="0" presId="urn:microsoft.com/office/officeart/2005/8/layout/bProcess3"/>
    <dgm:cxn modelId="{62E7CADE-6060-4EC9-A203-D355DDCB1B67}" type="presOf" srcId="{BFC107FE-ECEC-4B68-9FB2-8C0C3E27926B}" destId="{05BFFA3F-1B4A-46E6-AF7D-AB4C6C02DF09}" srcOrd="1" destOrd="0" presId="urn:microsoft.com/office/officeart/2005/8/layout/bProcess3"/>
    <dgm:cxn modelId="{02603141-1D1E-42FE-9901-D4AB8250076A}" type="presOf" srcId="{16D7CE47-2293-4CE5-A2FC-126BFF3D33A5}" destId="{92DF43D3-65DA-40F6-A285-BD6DA244C07A}" srcOrd="0" destOrd="0" presId="urn:microsoft.com/office/officeart/2005/8/layout/bProcess3"/>
    <dgm:cxn modelId="{0A4B7ADE-1D7D-44DA-BE7C-AAC427BF749E}" type="presOf" srcId="{1309AC5F-15A6-4801-831B-679B967E1CBB}" destId="{C5AB284C-71AF-4527-B5A1-6DBCB58A4888}" srcOrd="1" destOrd="0" presId="urn:microsoft.com/office/officeart/2005/8/layout/bProcess3"/>
    <dgm:cxn modelId="{700E68A3-1121-4AF4-BAE6-A105BC6A38A4}" type="presOf" srcId="{FBB44E88-19F8-4153-AAD2-CB4DE618A54C}" destId="{9E54BD4E-0E9A-4F1F-B5D6-77584F5881D9}" srcOrd="1" destOrd="0" presId="urn:microsoft.com/office/officeart/2005/8/layout/bProcess3"/>
    <dgm:cxn modelId="{06798966-5328-4C24-A208-301C4D52BD5A}" type="presOf" srcId="{FBB44E88-19F8-4153-AAD2-CB4DE618A54C}" destId="{4040C8FD-EEC0-4CD8-84DD-96E5A633C4B9}" srcOrd="0" destOrd="0" presId="urn:microsoft.com/office/officeart/2005/8/layout/bProcess3"/>
    <dgm:cxn modelId="{A420EC58-74C8-402B-A874-76B03C418E12}" type="presOf" srcId="{C917712F-4DEE-4915-BB02-4068820D335F}" destId="{92DDDC28-A73E-4B39-975A-430EC0B61121}" srcOrd="0" destOrd="0" presId="urn:microsoft.com/office/officeart/2005/8/layout/bProcess3"/>
    <dgm:cxn modelId="{C53F5F62-7421-40A5-A02E-CD641F6D62A7}" type="presOf" srcId="{4052EC06-7EDB-45F4-8F2E-CDD60BE1D36B}" destId="{5C94EFE4-D2F1-4A82-92B3-1DCABB6E29BE}" srcOrd="0" destOrd="0" presId="urn:microsoft.com/office/officeart/2005/8/layout/bProcess3"/>
    <dgm:cxn modelId="{3CA98E60-2B97-4160-BC4A-5ADE8FFE2067}" srcId="{C917712F-4DEE-4915-BB02-4068820D335F}" destId="{B37C833A-C9B4-4ED3-8803-68D0A0EFD621}" srcOrd="8" destOrd="0" parTransId="{6B45B2DC-B1FA-451B-AB68-C7EC26F9966B}" sibTransId="{BFC107FE-ECEC-4B68-9FB2-8C0C3E27926B}"/>
    <dgm:cxn modelId="{21BAAFC3-1D37-40EC-BEA0-A291EA59D0A3}" type="presOf" srcId="{B24E5858-EB27-4E88-B9B9-2DAF3DF583E0}" destId="{B7C5C7FC-8F75-4936-97F5-5B8816EE881F}" srcOrd="0" destOrd="0" presId="urn:microsoft.com/office/officeart/2005/8/layout/bProcess3"/>
    <dgm:cxn modelId="{68E3B51D-795A-4C42-9EC7-E04B71FD9D46}" srcId="{C917712F-4DEE-4915-BB02-4068820D335F}" destId="{3B522CF4-1F1C-421D-8A7C-F39278C2EA2A}" srcOrd="1" destOrd="0" parTransId="{2A3B408A-CC30-4CC1-9ACA-60EFD9B6985E}" sibTransId="{1309AC5F-15A6-4801-831B-679B967E1CBB}"/>
    <dgm:cxn modelId="{66CF38B9-C73A-42F3-843B-CCA938CA2BCA}" srcId="{C917712F-4DEE-4915-BB02-4068820D335F}" destId="{9DBDC8ED-628F-4AF9-9176-E80355FA49FF}" srcOrd="3" destOrd="0" parTransId="{E8411F23-BA5E-4214-986B-47D58E0C651F}" sibTransId="{FBB44E88-19F8-4153-AAD2-CB4DE618A54C}"/>
    <dgm:cxn modelId="{6702D6C6-4096-49CF-B9C7-C85A60B82CE3}" srcId="{C917712F-4DEE-4915-BB02-4068820D335F}" destId="{F87BD8D1-6821-4873-BCE0-97421EE107B0}" srcOrd="0" destOrd="0" parTransId="{453AF0D0-E562-4F02-BAEE-3436DC58F247}" sibTransId="{FD1AADDF-2AA4-401A-8E4E-562B1C557D7D}"/>
    <dgm:cxn modelId="{A1E0BE28-F5D6-4CF6-BF06-605C945FEF81}" type="presOf" srcId="{0A4A62EF-56C6-4B7C-87DB-A1C820A434E3}" destId="{EBED802A-2833-4CFC-B6AB-97C3886E002E}" srcOrd="0" destOrd="0" presId="urn:microsoft.com/office/officeart/2005/8/layout/bProcess3"/>
    <dgm:cxn modelId="{1E9E464B-00B2-46B7-B9D8-DC0E354C44F3}" type="presOf" srcId="{5DE35791-D2FD-4632-84E7-492816702407}" destId="{9C8ED679-2805-4EDF-AA0D-2AA3DF5B16DE}" srcOrd="0" destOrd="0" presId="urn:microsoft.com/office/officeart/2005/8/layout/bProcess3"/>
    <dgm:cxn modelId="{9ACD98DE-6BFE-4415-BF8C-36580054BFC7}" type="presOf" srcId="{9E71CF0B-D6EB-4005-95E0-F67E51FED841}" destId="{03577F06-6B39-4CC6-909F-7D62A9CB5BF8}" srcOrd="1" destOrd="0" presId="urn:microsoft.com/office/officeart/2005/8/layout/bProcess3"/>
    <dgm:cxn modelId="{9F6025EB-75A2-439A-A3BA-BAC335C163A5}" type="presOf" srcId="{FD1AADDF-2AA4-401A-8E4E-562B1C557D7D}" destId="{47ED54E9-3BF8-44AA-88ED-51AADE526E0C}" srcOrd="1" destOrd="0" presId="urn:microsoft.com/office/officeart/2005/8/layout/bProcess3"/>
    <dgm:cxn modelId="{9FB9C153-19A9-4E52-A698-E275B181B122}" srcId="{C917712F-4DEE-4915-BB02-4068820D335F}" destId="{6790FF1A-14B6-4E24-9B36-A564C60F4C7A}" srcOrd="5" destOrd="0" parTransId="{BF8DFC7E-7AE0-4554-BEEB-4070B98847D1}" sibTransId="{4052EC06-7EDB-45F4-8F2E-CDD60BE1D36B}"/>
    <dgm:cxn modelId="{05A3EFDB-0F51-495B-89F5-0F951D735D00}" type="presOf" srcId="{C1872644-84C6-4680-B055-F6C5E6EC96D6}" destId="{1CBF714D-1BBE-4DE5-A71F-BB44ED4291E9}" srcOrd="0" destOrd="0" presId="urn:microsoft.com/office/officeart/2005/8/layout/bProcess3"/>
    <dgm:cxn modelId="{8A736973-3E26-4C6F-A576-C11BA68CB096}" type="presOf" srcId="{6C5033D4-E4BB-475C-9DBC-94384F1D019D}" destId="{5F307CC7-2D9F-4222-93F0-95CFB279BD67}" srcOrd="0" destOrd="0" presId="urn:microsoft.com/office/officeart/2005/8/layout/bProcess3"/>
    <dgm:cxn modelId="{8B283217-8E4E-4270-9C71-F57EB6A717B2}" type="presOf" srcId="{9E71CF0B-D6EB-4005-95E0-F67E51FED841}" destId="{411E8C91-30E3-4DD8-A66B-E667892E94E1}" srcOrd="0" destOrd="0" presId="urn:microsoft.com/office/officeart/2005/8/layout/bProcess3"/>
    <dgm:cxn modelId="{18E3014C-ACD1-4D30-AB7E-EF4D9C580628}" srcId="{C917712F-4DEE-4915-BB02-4068820D335F}" destId="{16D7CE47-2293-4CE5-A2FC-126BFF3D33A5}" srcOrd="4" destOrd="0" parTransId="{BFD2CB7B-E0B6-4BB5-88CF-E34288CE1383}" sibTransId="{5DE35791-D2FD-4632-84E7-492816702407}"/>
    <dgm:cxn modelId="{51E1316D-DD8E-4976-B618-5AB040AB17E0}" type="presOf" srcId="{5DE35791-D2FD-4632-84E7-492816702407}" destId="{06124680-55C8-4F5D-9FD6-537CE2162292}" srcOrd="1" destOrd="0" presId="urn:microsoft.com/office/officeart/2005/8/layout/bProcess3"/>
    <dgm:cxn modelId="{A4D02A32-5BC1-4583-BF2F-6B13B37F4BEB}" type="presOf" srcId="{FD1AADDF-2AA4-401A-8E4E-562B1C557D7D}" destId="{8253CE67-D0BD-4DF2-A948-2D4ADB2F560B}" srcOrd="0" destOrd="0" presId="urn:microsoft.com/office/officeart/2005/8/layout/bProcess3"/>
    <dgm:cxn modelId="{96E8682B-FF9F-4510-BB70-0261BE628E5D}" type="presOf" srcId="{9DBDC8ED-628F-4AF9-9176-E80355FA49FF}" destId="{D96C2377-CCA7-4771-B114-70FE2E19C91E}" srcOrd="0" destOrd="0" presId="urn:microsoft.com/office/officeart/2005/8/layout/bProcess3"/>
    <dgm:cxn modelId="{365040BF-8FD3-48F0-8752-EB2FB920C80A}" type="presOf" srcId="{3B522CF4-1F1C-421D-8A7C-F39278C2EA2A}" destId="{74CDA237-499A-45BD-9774-2E2D239CF5C7}" srcOrd="0" destOrd="0" presId="urn:microsoft.com/office/officeart/2005/8/layout/bProcess3"/>
    <dgm:cxn modelId="{A8F01891-51EE-4E6B-B5A7-9E0918C72C0B}" type="presOf" srcId="{BFC107FE-ECEC-4B68-9FB2-8C0C3E27926B}" destId="{96FA0A13-84E2-4886-BFC7-B83F939CCC0F}" srcOrd="0" destOrd="0" presId="urn:microsoft.com/office/officeart/2005/8/layout/bProcess3"/>
    <dgm:cxn modelId="{4EEF22FD-B7A6-4B6E-A6FC-1A0FDBB99D90}" srcId="{C917712F-4DEE-4915-BB02-4068820D335F}" destId="{6C5033D4-E4BB-475C-9DBC-94384F1D019D}" srcOrd="2" destOrd="0" parTransId="{2C3375B1-4251-430A-AD12-1CFA4DD8CA96}" sibTransId="{C1872644-84C6-4680-B055-F6C5E6EC96D6}"/>
    <dgm:cxn modelId="{AA66095F-B5CD-47D1-82F8-D5C8A2727505}" type="presOf" srcId="{4052EC06-7EDB-45F4-8F2E-CDD60BE1D36B}" destId="{BD731C2A-A82E-4249-A11B-ACDD1A1EAE87}" srcOrd="1" destOrd="0" presId="urn:microsoft.com/office/officeart/2005/8/layout/bProcess3"/>
    <dgm:cxn modelId="{21E63B4B-A32C-4E68-B2E6-0BAC57ECB668}" type="presParOf" srcId="{92DDDC28-A73E-4B39-975A-430EC0B61121}" destId="{84B90E1F-0855-4065-B58D-55E916716EA4}" srcOrd="0" destOrd="0" presId="urn:microsoft.com/office/officeart/2005/8/layout/bProcess3"/>
    <dgm:cxn modelId="{7AF440E6-EA55-403F-B87D-0CA6D8560251}" type="presParOf" srcId="{92DDDC28-A73E-4B39-975A-430EC0B61121}" destId="{8253CE67-D0BD-4DF2-A948-2D4ADB2F560B}" srcOrd="1" destOrd="0" presId="urn:microsoft.com/office/officeart/2005/8/layout/bProcess3"/>
    <dgm:cxn modelId="{A07899F7-C23A-4136-BA6D-6EDF3AF3BD3B}" type="presParOf" srcId="{8253CE67-D0BD-4DF2-A948-2D4ADB2F560B}" destId="{47ED54E9-3BF8-44AA-88ED-51AADE526E0C}" srcOrd="0" destOrd="0" presId="urn:microsoft.com/office/officeart/2005/8/layout/bProcess3"/>
    <dgm:cxn modelId="{8A9E7440-B136-43AE-9B5C-B7031BC1E93A}" type="presParOf" srcId="{92DDDC28-A73E-4B39-975A-430EC0B61121}" destId="{74CDA237-499A-45BD-9774-2E2D239CF5C7}" srcOrd="2" destOrd="0" presId="urn:microsoft.com/office/officeart/2005/8/layout/bProcess3"/>
    <dgm:cxn modelId="{918F342E-A964-45A9-9EB6-40D3CFBECF4A}" type="presParOf" srcId="{92DDDC28-A73E-4B39-975A-430EC0B61121}" destId="{83BB2C49-DAF6-4DF3-9133-F1E9E86872CD}" srcOrd="3" destOrd="0" presId="urn:microsoft.com/office/officeart/2005/8/layout/bProcess3"/>
    <dgm:cxn modelId="{1F23562A-A7E1-46CA-9FEB-AD80226CA052}" type="presParOf" srcId="{83BB2C49-DAF6-4DF3-9133-F1E9E86872CD}" destId="{C5AB284C-71AF-4527-B5A1-6DBCB58A4888}" srcOrd="0" destOrd="0" presId="urn:microsoft.com/office/officeart/2005/8/layout/bProcess3"/>
    <dgm:cxn modelId="{70648811-A197-4EED-ABDD-56B09527EA46}" type="presParOf" srcId="{92DDDC28-A73E-4B39-975A-430EC0B61121}" destId="{5F307CC7-2D9F-4222-93F0-95CFB279BD67}" srcOrd="4" destOrd="0" presId="urn:microsoft.com/office/officeart/2005/8/layout/bProcess3"/>
    <dgm:cxn modelId="{6C1B57D5-A68F-4249-A50A-826096DC9B5A}" type="presParOf" srcId="{92DDDC28-A73E-4B39-975A-430EC0B61121}" destId="{1CBF714D-1BBE-4DE5-A71F-BB44ED4291E9}" srcOrd="5" destOrd="0" presId="urn:microsoft.com/office/officeart/2005/8/layout/bProcess3"/>
    <dgm:cxn modelId="{2831B214-9537-4659-9244-3A7369F1E49D}" type="presParOf" srcId="{1CBF714D-1BBE-4DE5-A71F-BB44ED4291E9}" destId="{BA0ECCEA-1ADE-4112-9283-173B9103FEA4}" srcOrd="0" destOrd="0" presId="urn:microsoft.com/office/officeart/2005/8/layout/bProcess3"/>
    <dgm:cxn modelId="{DA9D0A01-BABD-4387-A80B-5638CFA8ADF6}" type="presParOf" srcId="{92DDDC28-A73E-4B39-975A-430EC0B61121}" destId="{D96C2377-CCA7-4771-B114-70FE2E19C91E}" srcOrd="6" destOrd="0" presId="urn:microsoft.com/office/officeart/2005/8/layout/bProcess3"/>
    <dgm:cxn modelId="{F1F92FEB-EBEB-4B63-83F5-641364DC47E0}" type="presParOf" srcId="{92DDDC28-A73E-4B39-975A-430EC0B61121}" destId="{4040C8FD-EEC0-4CD8-84DD-96E5A633C4B9}" srcOrd="7" destOrd="0" presId="urn:microsoft.com/office/officeart/2005/8/layout/bProcess3"/>
    <dgm:cxn modelId="{4E9FF42B-F2D2-432C-B016-2441CBC4E843}" type="presParOf" srcId="{4040C8FD-EEC0-4CD8-84DD-96E5A633C4B9}" destId="{9E54BD4E-0E9A-4F1F-B5D6-77584F5881D9}" srcOrd="0" destOrd="0" presId="urn:microsoft.com/office/officeart/2005/8/layout/bProcess3"/>
    <dgm:cxn modelId="{7B0CD857-6234-4A29-B611-F059C74D2A8A}" type="presParOf" srcId="{92DDDC28-A73E-4B39-975A-430EC0B61121}" destId="{92DF43D3-65DA-40F6-A285-BD6DA244C07A}" srcOrd="8" destOrd="0" presId="urn:microsoft.com/office/officeart/2005/8/layout/bProcess3"/>
    <dgm:cxn modelId="{1B8EE319-6E82-41FA-AC19-511CBD71BA28}" type="presParOf" srcId="{92DDDC28-A73E-4B39-975A-430EC0B61121}" destId="{9C8ED679-2805-4EDF-AA0D-2AA3DF5B16DE}" srcOrd="9" destOrd="0" presId="urn:microsoft.com/office/officeart/2005/8/layout/bProcess3"/>
    <dgm:cxn modelId="{39875741-18B1-4DF5-88D0-A9FA313D64EE}" type="presParOf" srcId="{9C8ED679-2805-4EDF-AA0D-2AA3DF5B16DE}" destId="{06124680-55C8-4F5D-9FD6-537CE2162292}" srcOrd="0" destOrd="0" presId="urn:microsoft.com/office/officeart/2005/8/layout/bProcess3"/>
    <dgm:cxn modelId="{21D531ED-91F0-4EEA-A348-7C2EC07F2650}" type="presParOf" srcId="{92DDDC28-A73E-4B39-975A-430EC0B61121}" destId="{05B60FDB-63EC-4CB5-A1CD-B0CB1FC11B0B}" srcOrd="10" destOrd="0" presId="urn:microsoft.com/office/officeart/2005/8/layout/bProcess3"/>
    <dgm:cxn modelId="{243E2485-E04A-4D70-B3F0-4CC93D251B45}" type="presParOf" srcId="{92DDDC28-A73E-4B39-975A-430EC0B61121}" destId="{5C94EFE4-D2F1-4A82-92B3-1DCABB6E29BE}" srcOrd="11" destOrd="0" presId="urn:microsoft.com/office/officeart/2005/8/layout/bProcess3"/>
    <dgm:cxn modelId="{6EF5F971-E4F9-4D1B-B9B8-C9A584642C71}" type="presParOf" srcId="{5C94EFE4-D2F1-4A82-92B3-1DCABB6E29BE}" destId="{BD731C2A-A82E-4249-A11B-ACDD1A1EAE87}" srcOrd="0" destOrd="0" presId="urn:microsoft.com/office/officeart/2005/8/layout/bProcess3"/>
    <dgm:cxn modelId="{A16C4D36-E214-44C4-9698-8AB3831B4B9C}" type="presParOf" srcId="{92DDDC28-A73E-4B39-975A-430EC0B61121}" destId="{B7C5C7FC-8F75-4936-97F5-5B8816EE881F}" srcOrd="12" destOrd="0" presId="urn:microsoft.com/office/officeart/2005/8/layout/bProcess3"/>
    <dgm:cxn modelId="{BAD84029-49F6-4ACA-9568-84F057F11FFE}" type="presParOf" srcId="{92DDDC28-A73E-4B39-975A-430EC0B61121}" destId="{74ED1A18-E8B4-47D9-985B-F6F24BB1030C}" srcOrd="13" destOrd="0" presId="urn:microsoft.com/office/officeart/2005/8/layout/bProcess3"/>
    <dgm:cxn modelId="{46F89A16-05C1-4CA2-B5DD-0D571905DE43}" type="presParOf" srcId="{74ED1A18-E8B4-47D9-985B-F6F24BB1030C}" destId="{5B1C4B65-8B29-4389-B6A7-3B1520E64C77}" srcOrd="0" destOrd="0" presId="urn:microsoft.com/office/officeart/2005/8/layout/bProcess3"/>
    <dgm:cxn modelId="{B206B7E8-4D76-401A-8A02-17B56AF17781}" type="presParOf" srcId="{92DDDC28-A73E-4B39-975A-430EC0B61121}" destId="{537C41AC-647D-4B95-A6DA-4D0D070D7B89}" srcOrd="14" destOrd="0" presId="urn:microsoft.com/office/officeart/2005/8/layout/bProcess3"/>
    <dgm:cxn modelId="{4E525DDB-0F79-4708-B3EF-B0E0ED16E58E}" type="presParOf" srcId="{92DDDC28-A73E-4B39-975A-430EC0B61121}" destId="{411E8C91-30E3-4DD8-A66B-E667892E94E1}" srcOrd="15" destOrd="0" presId="urn:microsoft.com/office/officeart/2005/8/layout/bProcess3"/>
    <dgm:cxn modelId="{C5D64A6D-FD20-4540-A81F-0DB11922B5DF}" type="presParOf" srcId="{411E8C91-30E3-4DD8-A66B-E667892E94E1}" destId="{03577F06-6B39-4CC6-909F-7D62A9CB5BF8}" srcOrd="0" destOrd="0" presId="urn:microsoft.com/office/officeart/2005/8/layout/bProcess3"/>
    <dgm:cxn modelId="{1FC692E4-FF09-40D0-92C5-56E23CDE39E2}" type="presParOf" srcId="{92DDDC28-A73E-4B39-975A-430EC0B61121}" destId="{86800109-7C52-4DF1-80A3-F72B561B8C1A}" srcOrd="16" destOrd="0" presId="urn:microsoft.com/office/officeart/2005/8/layout/bProcess3"/>
    <dgm:cxn modelId="{5483560C-B04C-43B8-933B-97313E44DD64}" type="presParOf" srcId="{92DDDC28-A73E-4B39-975A-430EC0B61121}" destId="{96FA0A13-84E2-4886-BFC7-B83F939CCC0F}" srcOrd="17" destOrd="0" presId="urn:microsoft.com/office/officeart/2005/8/layout/bProcess3"/>
    <dgm:cxn modelId="{7073BBE5-124B-427A-A2C0-7F591050C369}" type="presParOf" srcId="{96FA0A13-84E2-4886-BFC7-B83F939CCC0F}" destId="{05BFFA3F-1B4A-46E6-AF7D-AB4C6C02DF09}" srcOrd="0" destOrd="0" presId="urn:microsoft.com/office/officeart/2005/8/layout/bProcess3"/>
    <dgm:cxn modelId="{CFC3B377-7AF3-47C4-98ED-2096F744D88C}" type="presParOf" srcId="{92DDDC28-A73E-4B39-975A-430EC0B61121}" destId="{EBED802A-2833-4CFC-B6AB-97C3886E002E}" srcOrd="18" destOrd="0" presId="urn:microsoft.com/office/officeart/2005/8/layout/bProcess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F3720D-11E3-4E31-9BFF-CA281BDC22DF}" type="doc">
      <dgm:prSet loTypeId="urn:microsoft.com/office/officeart/2005/8/layout/pList2" loCatId="list" qsTypeId="urn:microsoft.com/office/officeart/2005/8/quickstyle/simple1" qsCatId="simple" csTypeId="urn:microsoft.com/office/officeart/2005/8/colors/accent1_2" csCatId="accent1" phldr="1"/>
      <dgm:spPr/>
    </dgm:pt>
    <dgm:pt modelId="{53026E72-8110-4807-A55B-3954333A8EDB}">
      <dgm:prSet phldrT="[Text]"/>
      <dgm:spPr/>
      <dgm:t>
        <a:bodyPr/>
        <a:lstStyle/>
        <a:p>
          <a:pPr algn="ctr"/>
          <a:r>
            <a:rPr lang="en-IN" b="0" dirty="0">
              <a:solidFill>
                <a:schemeClr val="bg1"/>
              </a:solidFill>
              <a:latin typeface="Arial" panose="020B0604020202020204" pitchFamily="34" charset="0"/>
              <a:cs typeface="Arial" panose="020B0604020202020204" pitchFamily="34" charset="0"/>
            </a:rPr>
            <a:t>Create UPI ID with any of IPO enabled BHIM UPI apps</a:t>
          </a:r>
        </a:p>
      </dgm:t>
    </dgm:pt>
    <dgm:pt modelId="{F3D288A9-E2EB-43D7-94A9-CB05F31A3DA5}" type="parTrans" cxnId="{146F2488-94F5-4289-BB52-F3D72FDA7B42}">
      <dgm:prSet/>
      <dgm:spPr/>
      <dgm:t>
        <a:bodyPr/>
        <a:lstStyle/>
        <a:p>
          <a:pPr algn="ctr"/>
          <a:endParaRPr lang="en-IN"/>
        </a:p>
      </dgm:t>
    </dgm:pt>
    <dgm:pt modelId="{385FDD0F-7466-4BDC-988F-D509674E8B53}" type="sibTrans" cxnId="{146F2488-94F5-4289-BB52-F3D72FDA7B42}">
      <dgm:prSet/>
      <dgm:spPr/>
      <dgm:t>
        <a:bodyPr/>
        <a:lstStyle/>
        <a:p>
          <a:pPr algn="ctr"/>
          <a:endParaRPr lang="en-IN"/>
        </a:p>
      </dgm:t>
    </dgm:pt>
    <dgm:pt modelId="{8A5AC3E8-1764-4936-9E19-03FEFFDC462A}">
      <dgm:prSet phldrT="[Text]"/>
      <dgm:spPr/>
      <dgm:t>
        <a:bodyPr/>
        <a:lstStyle/>
        <a:p>
          <a:pPr algn="ctr"/>
          <a:r>
            <a:rPr lang="en-IN" b="0" dirty="0">
              <a:solidFill>
                <a:schemeClr val="bg1"/>
              </a:solidFill>
              <a:latin typeface="Arial" panose="020B0604020202020204" pitchFamily="34" charset="0"/>
              <a:cs typeface="Arial" panose="020B0604020202020204" pitchFamily="34" charset="0"/>
            </a:rPr>
            <a:t>Enter UPI ID on IPO Application</a:t>
          </a:r>
        </a:p>
      </dgm:t>
    </dgm:pt>
    <dgm:pt modelId="{7C96E68C-E0A9-464B-8C29-DF853BD5F16E}" type="parTrans" cxnId="{F7CF2D99-D66C-4A8D-8BFD-C83EBC4EC48D}">
      <dgm:prSet/>
      <dgm:spPr/>
      <dgm:t>
        <a:bodyPr/>
        <a:lstStyle/>
        <a:p>
          <a:pPr algn="ctr"/>
          <a:endParaRPr lang="en-IN"/>
        </a:p>
      </dgm:t>
    </dgm:pt>
    <dgm:pt modelId="{05BC1EA5-E827-40FD-BC20-35096ED044A2}" type="sibTrans" cxnId="{F7CF2D99-D66C-4A8D-8BFD-C83EBC4EC48D}">
      <dgm:prSet/>
      <dgm:spPr/>
      <dgm:t>
        <a:bodyPr/>
        <a:lstStyle/>
        <a:p>
          <a:pPr algn="ctr"/>
          <a:endParaRPr lang="en-IN"/>
        </a:p>
      </dgm:t>
    </dgm:pt>
    <dgm:pt modelId="{3758FBEB-D04F-4050-B0F3-922FD53EBE2C}">
      <dgm:prSet phldrT="[Text]"/>
      <dgm:spPr/>
      <dgm:t>
        <a:bodyPr/>
        <a:lstStyle/>
        <a:p>
          <a:pPr algn="ctr"/>
          <a:r>
            <a:rPr lang="en-IN" b="0" dirty="0">
              <a:solidFill>
                <a:schemeClr val="bg1"/>
              </a:solidFill>
              <a:latin typeface="Arial" panose="020B0604020202020204" pitchFamily="34" charset="0"/>
              <a:cs typeface="Arial" panose="020B0604020202020204" pitchFamily="34" charset="0"/>
            </a:rPr>
            <a:t>Check notification on your BHIM UPI app and approve</a:t>
          </a:r>
        </a:p>
      </dgm:t>
    </dgm:pt>
    <dgm:pt modelId="{946E3C74-4F1B-4201-9933-62CC6E77EB69}" type="parTrans" cxnId="{9A1EAF4B-75D0-460E-B08D-8C422E272565}">
      <dgm:prSet/>
      <dgm:spPr/>
      <dgm:t>
        <a:bodyPr/>
        <a:lstStyle/>
        <a:p>
          <a:pPr algn="ctr"/>
          <a:endParaRPr lang="en-IN"/>
        </a:p>
      </dgm:t>
    </dgm:pt>
    <dgm:pt modelId="{900B6A31-A347-443E-A328-39006B57B2FD}" type="sibTrans" cxnId="{9A1EAF4B-75D0-460E-B08D-8C422E272565}">
      <dgm:prSet/>
      <dgm:spPr/>
      <dgm:t>
        <a:bodyPr/>
        <a:lstStyle/>
        <a:p>
          <a:pPr algn="ctr"/>
          <a:endParaRPr lang="en-IN"/>
        </a:p>
      </dgm:t>
    </dgm:pt>
    <dgm:pt modelId="{F7EB35B5-085F-4043-ADAF-A37DE212C721}">
      <dgm:prSet phldrT="[Text]"/>
      <dgm:spPr/>
      <dgm:t>
        <a:bodyPr/>
        <a:lstStyle/>
        <a:p>
          <a:pPr algn="ctr"/>
          <a:r>
            <a:rPr lang="en-IN" b="0" dirty="0">
              <a:solidFill>
                <a:schemeClr val="bg1"/>
              </a:solidFill>
              <a:latin typeface="Arial" panose="020B0604020202020204" pitchFamily="34" charset="0"/>
              <a:cs typeface="Arial" panose="020B0604020202020204" pitchFamily="34" charset="0"/>
            </a:rPr>
            <a:t>Check application details and proceed</a:t>
          </a:r>
        </a:p>
      </dgm:t>
    </dgm:pt>
    <dgm:pt modelId="{10432449-24C1-4320-9FBC-2D74E949880B}" type="parTrans" cxnId="{08625E8F-1C37-4042-A1C4-0012304C10F9}">
      <dgm:prSet/>
      <dgm:spPr/>
      <dgm:t>
        <a:bodyPr/>
        <a:lstStyle/>
        <a:p>
          <a:pPr algn="ctr"/>
          <a:endParaRPr lang="en-IN"/>
        </a:p>
      </dgm:t>
    </dgm:pt>
    <dgm:pt modelId="{EEE9B8C4-6283-428B-93D8-D655FA70906D}" type="sibTrans" cxnId="{08625E8F-1C37-4042-A1C4-0012304C10F9}">
      <dgm:prSet/>
      <dgm:spPr/>
      <dgm:t>
        <a:bodyPr/>
        <a:lstStyle/>
        <a:p>
          <a:pPr algn="ctr"/>
          <a:endParaRPr lang="en-IN"/>
        </a:p>
      </dgm:t>
    </dgm:pt>
    <dgm:pt modelId="{06216D85-7853-4A6B-9D56-3EB236599BA4}">
      <dgm:prSet/>
      <dgm:spPr/>
      <dgm:t>
        <a:bodyPr/>
        <a:lstStyle/>
        <a:p>
          <a:pPr algn="ctr"/>
          <a:r>
            <a:rPr lang="en-IN" b="0" i="0" dirty="0">
              <a:solidFill>
                <a:schemeClr val="bg1"/>
              </a:solidFill>
              <a:latin typeface="Arial" panose="020B0604020202020204" pitchFamily="34" charset="0"/>
              <a:cs typeface="Arial" panose="020B0604020202020204" pitchFamily="34" charset="0"/>
            </a:rPr>
            <a:t>Enter UPI PIN to approve the mandate block</a:t>
          </a:r>
          <a:endParaRPr lang="en-IN" b="0" dirty="0">
            <a:solidFill>
              <a:schemeClr val="bg1"/>
            </a:solidFill>
            <a:latin typeface="Arial" panose="020B0604020202020204" pitchFamily="34" charset="0"/>
            <a:cs typeface="Arial" panose="020B0604020202020204" pitchFamily="34" charset="0"/>
          </a:endParaRPr>
        </a:p>
      </dgm:t>
    </dgm:pt>
    <dgm:pt modelId="{4B525D3E-1E5A-415C-9C18-516F34DCEC27}" type="parTrans" cxnId="{A65B504D-255B-4A8E-8818-96238D30F9C0}">
      <dgm:prSet/>
      <dgm:spPr/>
      <dgm:t>
        <a:bodyPr/>
        <a:lstStyle/>
        <a:p>
          <a:endParaRPr lang="en-IN"/>
        </a:p>
      </dgm:t>
    </dgm:pt>
    <dgm:pt modelId="{920E37DD-7C2A-411F-9D2D-0459CE7A63CF}" type="sibTrans" cxnId="{A65B504D-255B-4A8E-8818-96238D30F9C0}">
      <dgm:prSet/>
      <dgm:spPr/>
      <dgm:t>
        <a:bodyPr/>
        <a:lstStyle/>
        <a:p>
          <a:endParaRPr lang="en-IN"/>
        </a:p>
      </dgm:t>
    </dgm:pt>
    <dgm:pt modelId="{629CFDAE-D391-427A-8D6F-CAEDA737772A}">
      <dgm:prSet/>
      <dgm:spPr/>
      <dgm:t>
        <a:bodyPr/>
        <a:lstStyle/>
        <a:p>
          <a:r>
            <a:rPr lang="en-IN" b="0" i="0" dirty="0">
              <a:solidFill>
                <a:schemeClr val="bg1"/>
              </a:solidFill>
              <a:latin typeface="Arial" panose="020B0604020202020204" pitchFamily="34" charset="0"/>
              <a:cs typeface="Arial" panose="020B0604020202020204" pitchFamily="34" charset="0"/>
            </a:rPr>
            <a:t>Confirmation of transaction</a:t>
          </a:r>
          <a:endParaRPr lang="en-IN" b="0" dirty="0">
            <a:solidFill>
              <a:schemeClr val="bg1"/>
            </a:solidFill>
            <a:latin typeface="Arial" panose="020B0604020202020204" pitchFamily="34" charset="0"/>
            <a:cs typeface="Arial" panose="020B0604020202020204" pitchFamily="34" charset="0"/>
          </a:endParaRPr>
        </a:p>
      </dgm:t>
    </dgm:pt>
    <dgm:pt modelId="{E41EDB7E-F1E2-42DE-8553-BF5BD9F18844}" type="parTrans" cxnId="{BBFEC98B-3917-4C22-BEBD-93994DBA94A0}">
      <dgm:prSet/>
      <dgm:spPr/>
      <dgm:t>
        <a:bodyPr/>
        <a:lstStyle/>
        <a:p>
          <a:endParaRPr lang="en-IN"/>
        </a:p>
      </dgm:t>
    </dgm:pt>
    <dgm:pt modelId="{645A59A6-2D01-41FC-80E8-C013156CDCA0}" type="sibTrans" cxnId="{BBFEC98B-3917-4C22-BEBD-93994DBA94A0}">
      <dgm:prSet/>
      <dgm:spPr/>
      <dgm:t>
        <a:bodyPr/>
        <a:lstStyle/>
        <a:p>
          <a:endParaRPr lang="en-IN"/>
        </a:p>
      </dgm:t>
    </dgm:pt>
    <dgm:pt modelId="{CA995237-85EF-4E79-B147-3C8F728E0553}" type="pres">
      <dgm:prSet presAssocID="{A8F3720D-11E3-4E31-9BFF-CA281BDC22DF}" presName="Name0" presStyleCnt="0">
        <dgm:presLayoutVars>
          <dgm:dir/>
          <dgm:resizeHandles val="exact"/>
        </dgm:presLayoutVars>
      </dgm:prSet>
      <dgm:spPr/>
    </dgm:pt>
    <dgm:pt modelId="{DA44DC7A-F609-4B4C-8B85-6D269BDF6BC2}" type="pres">
      <dgm:prSet presAssocID="{A8F3720D-11E3-4E31-9BFF-CA281BDC22DF}" presName="bkgdShp" presStyleLbl="alignAccFollowNode1" presStyleIdx="0" presStyleCnt="1" custScaleY="157412" custLinFactNeighborX="-446" custLinFactNeighborY="10504"/>
      <dgm:spPr/>
    </dgm:pt>
    <dgm:pt modelId="{745209B8-6176-4E4F-82CD-7187F3D02DB5}" type="pres">
      <dgm:prSet presAssocID="{A8F3720D-11E3-4E31-9BFF-CA281BDC22DF}" presName="linComp" presStyleCnt="0"/>
      <dgm:spPr/>
    </dgm:pt>
    <dgm:pt modelId="{0271D84B-EAD6-4125-BABE-AB098D812753}" type="pres">
      <dgm:prSet presAssocID="{53026E72-8110-4807-A55B-3954333A8EDB}" presName="compNode" presStyleCnt="0"/>
      <dgm:spPr/>
    </dgm:pt>
    <dgm:pt modelId="{C77F0B84-B332-472E-AB72-813F11638263}" type="pres">
      <dgm:prSet presAssocID="{53026E72-8110-4807-A55B-3954333A8EDB}" presName="node" presStyleLbl="node1" presStyleIdx="0" presStyleCnt="6" custScaleY="30682" custLinFactNeighborY="-12003">
        <dgm:presLayoutVars>
          <dgm:bulletEnabled val="1"/>
        </dgm:presLayoutVars>
      </dgm:prSet>
      <dgm:spPr/>
      <dgm:t>
        <a:bodyPr/>
        <a:lstStyle/>
        <a:p>
          <a:endParaRPr lang="en-US"/>
        </a:p>
      </dgm:t>
    </dgm:pt>
    <dgm:pt modelId="{ECB0C30A-4D1C-4DB6-AC6B-BE6CBD578B44}" type="pres">
      <dgm:prSet presAssocID="{53026E72-8110-4807-A55B-3954333A8EDB}" presName="invisiNode" presStyleLbl="node1" presStyleIdx="0" presStyleCnt="6"/>
      <dgm:spPr/>
    </dgm:pt>
    <dgm:pt modelId="{F4A0E2D2-3F32-40E0-8BFC-8D9E05BDA491}" type="pres">
      <dgm:prSet presAssocID="{53026E72-8110-4807-A55B-3954333A8EDB}" presName="imagNode" presStyleLbl="fgImgPlace1" presStyleIdx="0" presStyleCnt="6" custScaleY="16980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1F43D3DA-1FE3-4B8A-8A52-CDD5C2E8DF35}" type="pres">
      <dgm:prSet presAssocID="{385FDD0F-7466-4BDC-988F-D509674E8B53}" presName="sibTrans" presStyleLbl="sibTrans2D1" presStyleIdx="0" presStyleCnt="0"/>
      <dgm:spPr/>
      <dgm:t>
        <a:bodyPr/>
        <a:lstStyle/>
        <a:p>
          <a:endParaRPr lang="en-US"/>
        </a:p>
      </dgm:t>
    </dgm:pt>
    <dgm:pt modelId="{C3506B7D-CF12-472B-8354-0B52DA5D440C}" type="pres">
      <dgm:prSet presAssocID="{8A5AC3E8-1764-4936-9E19-03FEFFDC462A}" presName="compNode" presStyleCnt="0"/>
      <dgm:spPr/>
    </dgm:pt>
    <dgm:pt modelId="{102F755A-4695-44F8-A30B-22FEE8F168F1}" type="pres">
      <dgm:prSet presAssocID="{8A5AC3E8-1764-4936-9E19-03FEFFDC462A}" presName="node" presStyleLbl="node1" presStyleIdx="1" presStyleCnt="6" custScaleY="30682" custLinFactNeighborY="-12003">
        <dgm:presLayoutVars>
          <dgm:bulletEnabled val="1"/>
        </dgm:presLayoutVars>
      </dgm:prSet>
      <dgm:spPr/>
      <dgm:t>
        <a:bodyPr/>
        <a:lstStyle/>
        <a:p>
          <a:endParaRPr lang="en-US"/>
        </a:p>
      </dgm:t>
    </dgm:pt>
    <dgm:pt modelId="{D8D54113-44C3-4333-BE04-973DEE187314}" type="pres">
      <dgm:prSet presAssocID="{8A5AC3E8-1764-4936-9E19-03FEFFDC462A}" presName="invisiNode" presStyleLbl="node1" presStyleIdx="1" presStyleCnt="6"/>
      <dgm:spPr/>
    </dgm:pt>
    <dgm:pt modelId="{054C3CB2-0DCA-4F7D-8B23-1C81BE4D05CD}" type="pres">
      <dgm:prSet presAssocID="{8A5AC3E8-1764-4936-9E19-03FEFFDC462A}" presName="imagNode" presStyleLbl="fgImgPlace1" presStyleIdx="1" presStyleCnt="6" custScaleY="169803"/>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10BACCC4-B663-4B87-9E04-863F3826C76F}" type="pres">
      <dgm:prSet presAssocID="{05BC1EA5-E827-40FD-BC20-35096ED044A2}" presName="sibTrans" presStyleLbl="sibTrans2D1" presStyleIdx="0" presStyleCnt="0"/>
      <dgm:spPr/>
      <dgm:t>
        <a:bodyPr/>
        <a:lstStyle/>
        <a:p>
          <a:endParaRPr lang="en-US"/>
        </a:p>
      </dgm:t>
    </dgm:pt>
    <dgm:pt modelId="{5A11B55D-E84D-4BF9-AF69-3262B46D43C3}" type="pres">
      <dgm:prSet presAssocID="{3758FBEB-D04F-4050-B0F3-922FD53EBE2C}" presName="compNode" presStyleCnt="0"/>
      <dgm:spPr/>
    </dgm:pt>
    <dgm:pt modelId="{7158BA1E-5A5B-4F89-9A1B-B473D886E498}" type="pres">
      <dgm:prSet presAssocID="{3758FBEB-D04F-4050-B0F3-922FD53EBE2C}" presName="node" presStyleLbl="node1" presStyleIdx="2" presStyleCnt="6" custScaleY="30682" custLinFactNeighborY="-12003">
        <dgm:presLayoutVars>
          <dgm:bulletEnabled val="1"/>
        </dgm:presLayoutVars>
      </dgm:prSet>
      <dgm:spPr/>
      <dgm:t>
        <a:bodyPr/>
        <a:lstStyle/>
        <a:p>
          <a:endParaRPr lang="en-US"/>
        </a:p>
      </dgm:t>
    </dgm:pt>
    <dgm:pt modelId="{EBA5C223-0474-4E01-BEAB-0F452A978FE8}" type="pres">
      <dgm:prSet presAssocID="{3758FBEB-D04F-4050-B0F3-922FD53EBE2C}" presName="invisiNode" presStyleLbl="node1" presStyleIdx="2" presStyleCnt="6"/>
      <dgm:spPr/>
    </dgm:pt>
    <dgm:pt modelId="{1B17B08B-1018-4AB2-8B53-59E0735AE9D8}" type="pres">
      <dgm:prSet presAssocID="{3758FBEB-D04F-4050-B0F3-922FD53EBE2C}" presName="imagNode" presStyleLbl="fgImgPlace1" presStyleIdx="2" presStyleCnt="6" custScaleY="16980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5B4348E5-B366-4DE4-BA98-09C436664154}" type="pres">
      <dgm:prSet presAssocID="{900B6A31-A347-443E-A328-39006B57B2FD}" presName="sibTrans" presStyleLbl="sibTrans2D1" presStyleIdx="0" presStyleCnt="0"/>
      <dgm:spPr/>
      <dgm:t>
        <a:bodyPr/>
        <a:lstStyle/>
        <a:p>
          <a:endParaRPr lang="en-US"/>
        </a:p>
      </dgm:t>
    </dgm:pt>
    <dgm:pt modelId="{5E15E091-2CEA-43DE-9FF1-121C730B1BE7}" type="pres">
      <dgm:prSet presAssocID="{F7EB35B5-085F-4043-ADAF-A37DE212C721}" presName="compNode" presStyleCnt="0"/>
      <dgm:spPr/>
    </dgm:pt>
    <dgm:pt modelId="{BB3010A6-0A99-4DE4-AB8D-ED77D6BC9600}" type="pres">
      <dgm:prSet presAssocID="{F7EB35B5-085F-4043-ADAF-A37DE212C721}" presName="node" presStyleLbl="node1" presStyleIdx="3" presStyleCnt="6" custScaleY="30682" custLinFactNeighborY="-12003">
        <dgm:presLayoutVars>
          <dgm:bulletEnabled val="1"/>
        </dgm:presLayoutVars>
      </dgm:prSet>
      <dgm:spPr/>
      <dgm:t>
        <a:bodyPr/>
        <a:lstStyle/>
        <a:p>
          <a:endParaRPr lang="en-US"/>
        </a:p>
      </dgm:t>
    </dgm:pt>
    <dgm:pt modelId="{6CFC9168-C14C-4A7C-962C-62F5B2FBB69C}" type="pres">
      <dgm:prSet presAssocID="{F7EB35B5-085F-4043-ADAF-A37DE212C721}" presName="invisiNode" presStyleLbl="node1" presStyleIdx="3" presStyleCnt="6"/>
      <dgm:spPr/>
    </dgm:pt>
    <dgm:pt modelId="{0984487D-2E2D-4B24-9C9C-AB6F6AF71DAD}" type="pres">
      <dgm:prSet presAssocID="{F7EB35B5-085F-4043-ADAF-A37DE212C721}" presName="imagNode" presStyleLbl="fgImgPlace1" presStyleIdx="3" presStyleCnt="6" custScaleY="169803"/>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DC2CAF4E-C680-4C40-914A-F68726B974C2}" type="pres">
      <dgm:prSet presAssocID="{EEE9B8C4-6283-428B-93D8-D655FA70906D}" presName="sibTrans" presStyleLbl="sibTrans2D1" presStyleIdx="0" presStyleCnt="0"/>
      <dgm:spPr/>
      <dgm:t>
        <a:bodyPr/>
        <a:lstStyle/>
        <a:p>
          <a:endParaRPr lang="en-US"/>
        </a:p>
      </dgm:t>
    </dgm:pt>
    <dgm:pt modelId="{CEE81028-CDEF-4590-A3CC-12D5AC2AAE76}" type="pres">
      <dgm:prSet presAssocID="{06216D85-7853-4A6B-9D56-3EB236599BA4}" presName="compNode" presStyleCnt="0"/>
      <dgm:spPr/>
    </dgm:pt>
    <dgm:pt modelId="{EC346D1E-CA8B-43E3-AF3D-AF28E9E1734F}" type="pres">
      <dgm:prSet presAssocID="{06216D85-7853-4A6B-9D56-3EB236599BA4}" presName="node" presStyleLbl="node1" presStyleIdx="4" presStyleCnt="6" custScaleY="30682" custLinFactNeighborY="-12003">
        <dgm:presLayoutVars>
          <dgm:bulletEnabled val="1"/>
        </dgm:presLayoutVars>
      </dgm:prSet>
      <dgm:spPr/>
      <dgm:t>
        <a:bodyPr/>
        <a:lstStyle/>
        <a:p>
          <a:endParaRPr lang="en-US"/>
        </a:p>
      </dgm:t>
    </dgm:pt>
    <dgm:pt modelId="{A9F30705-339A-4D18-B682-0AB175B87EFC}" type="pres">
      <dgm:prSet presAssocID="{06216D85-7853-4A6B-9D56-3EB236599BA4}" presName="invisiNode" presStyleLbl="node1" presStyleIdx="4" presStyleCnt="6"/>
      <dgm:spPr/>
    </dgm:pt>
    <dgm:pt modelId="{A4911C2D-9327-4B2C-982C-5B6A81665247}" type="pres">
      <dgm:prSet presAssocID="{06216D85-7853-4A6B-9D56-3EB236599BA4}" presName="imagNode" presStyleLbl="fgImgPlace1" presStyleIdx="4" presStyleCnt="6" custScaleY="169803"/>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41DDE4BF-0735-4E4E-B3DC-2C04FF3A8DA6}" type="pres">
      <dgm:prSet presAssocID="{920E37DD-7C2A-411F-9D2D-0459CE7A63CF}" presName="sibTrans" presStyleLbl="sibTrans2D1" presStyleIdx="0" presStyleCnt="0"/>
      <dgm:spPr/>
      <dgm:t>
        <a:bodyPr/>
        <a:lstStyle/>
        <a:p>
          <a:endParaRPr lang="en-US"/>
        </a:p>
      </dgm:t>
    </dgm:pt>
    <dgm:pt modelId="{9628B7C7-6F73-4884-A509-5240DCF3DD7D}" type="pres">
      <dgm:prSet presAssocID="{629CFDAE-D391-427A-8D6F-CAEDA737772A}" presName="compNode" presStyleCnt="0"/>
      <dgm:spPr/>
    </dgm:pt>
    <dgm:pt modelId="{4CC00B63-90E2-4095-B94F-C9B9BE71EC8D}" type="pres">
      <dgm:prSet presAssocID="{629CFDAE-D391-427A-8D6F-CAEDA737772A}" presName="node" presStyleLbl="node1" presStyleIdx="5" presStyleCnt="6" custScaleY="30682" custLinFactNeighborY="-12003">
        <dgm:presLayoutVars>
          <dgm:bulletEnabled val="1"/>
        </dgm:presLayoutVars>
      </dgm:prSet>
      <dgm:spPr/>
      <dgm:t>
        <a:bodyPr/>
        <a:lstStyle/>
        <a:p>
          <a:endParaRPr lang="en-US"/>
        </a:p>
      </dgm:t>
    </dgm:pt>
    <dgm:pt modelId="{B160B34D-FA76-48FE-8283-ABACC6CCE387}" type="pres">
      <dgm:prSet presAssocID="{629CFDAE-D391-427A-8D6F-CAEDA737772A}" presName="invisiNode" presStyleLbl="node1" presStyleIdx="5" presStyleCnt="6"/>
      <dgm:spPr/>
    </dgm:pt>
    <dgm:pt modelId="{E6EE9F7F-43DD-4F77-AEA2-2FE701CC585B}" type="pres">
      <dgm:prSet presAssocID="{629CFDAE-D391-427A-8D6F-CAEDA737772A}" presName="imagNode" presStyleLbl="fgImgPlace1" presStyleIdx="5" presStyleCnt="6" custScaleY="169803"/>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Lst>
  <dgm:cxnLst>
    <dgm:cxn modelId="{146F2488-94F5-4289-BB52-F3D72FDA7B42}" srcId="{A8F3720D-11E3-4E31-9BFF-CA281BDC22DF}" destId="{53026E72-8110-4807-A55B-3954333A8EDB}" srcOrd="0" destOrd="0" parTransId="{F3D288A9-E2EB-43D7-94A9-CB05F31A3DA5}" sibTransId="{385FDD0F-7466-4BDC-988F-D509674E8B53}"/>
    <dgm:cxn modelId="{A7B513F2-5A9C-4EA4-831E-48CAD7D2327D}" type="presOf" srcId="{900B6A31-A347-443E-A328-39006B57B2FD}" destId="{5B4348E5-B366-4DE4-BA98-09C436664154}" srcOrd="0" destOrd="0" presId="urn:microsoft.com/office/officeart/2005/8/layout/pList2"/>
    <dgm:cxn modelId="{807623B5-5EA1-40A0-9389-D40129C72C60}" type="presOf" srcId="{3758FBEB-D04F-4050-B0F3-922FD53EBE2C}" destId="{7158BA1E-5A5B-4F89-9A1B-B473D886E498}" srcOrd="0" destOrd="0" presId="urn:microsoft.com/office/officeart/2005/8/layout/pList2"/>
    <dgm:cxn modelId="{95DF0A11-4E7F-475A-9992-A24FDA9E9F63}" type="presOf" srcId="{920E37DD-7C2A-411F-9D2D-0459CE7A63CF}" destId="{41DDE4BF-0735-4E4E-B3DC-2C04FF3A8DA6}" srcOrd="0" destOrd="0" presId="urn:microsoft.com/office/officeart/2005/8/layout/pList2"/>
    <dgm:cxn modelId="{70D285C9-9E42-4F76-8057-28D01DBF684E}" type="presOf" srcId="{06216D85-7853-4A6B-9D56-3EB236599BA4}" destId="{EC346D1E-CA8B-43E3-AF3D-AF28E9E1734F}" srcOrd="0" destOrd="0" presId="urn:microsoft.com/office/officeart/2005/8/layout/pList2"/>
    <dgm:cxn modelId="{D649C565-A38E-4555-8174-2DDF381E753D}" type="presOf" srcId="{EEE9B8C4-6283-428B-93D8-D655FA70906D}" destId="{DC2CAF4E-C680-4C40-914A-F68726B974C2}" srcOrd="0" destOrd="0" presId="urn:microsoft.com/office/officeart/2005/8/layout/pList2"/>
    <dgm:cxn modelId="{3DA7172A-AA00-49E0-997E-375749DBFD0B}" type="presOf" srcId="{385FDD0F-7466-4BDC-988F-D509674E8B53}" destId="{1F43D3DA-1FE3-4B8A-8A52-CDD5C2E8DF35}" srcOrd="0" destOrd="0" presId="urn:microsoft.com/office/officeart/2005/8/layout/pList2"/>
    <dgm:cxn modelId="{826EF630-01C5-4540-BF69-17B170CDD341}" type="presOf" srcId="{53026E72-8110-4807-A55B-3954333A8EDB}" destId="{C77F0B84-B332-472E-AB72-813F11638263}" srcOrd="0" destOrd="0" presId="urn:microsoft.com/office/officeart/2005/8/layout/pList2"/>
    <dgm:cxn modelId="{2ECA108B-69A5-4091-90B5-488C8E94248D}" type="presOf" srcId="{05BC1EA5-E827-40FD-BC20-35096ED044A2}" destId="{10BACCC4-B663-4B87-9E04-863F3826C76F}" srcOrd="0" destOrd="0" presId="urn:microsoft.com/office/officeart/2005/8/layout/pList2"/>
    <dgm:cxn modelId="{FE5B41F5-D7A7-4631-A21A-895EEB0B3122}" type="presOf" srcId="{A8F3720D-11E3-4E31-9BFF-CA281BDC22DF}" destId="{CA995237-85EF-4E79-B147-3C8F728E0553}" srcOrd="0" destOrd="0" presId="urn:microsoft.com/office/officeart/2005/8/layout/pList2"/>
    <dgm:cxn modelId="{A65B504D-255B-4A8E-8818-96238D30F9C0}" srcId="{A8F3720D-11E3-4E31-9BFF-CA281BDC22DF}" destId="{06216D85-7853-4A6B-9D56-3EB236599BA4}" srcOrd="4" destOrd="0" parTransId="{4B525D3E-1E5A-415C-9C18-516F34DCEC27}" sibTransId="{920E37DD-7C2A-411F-9D2D-0459CE7A63CF}"/>
    <dgm:cxn modelId="{BBFEC98B-3917-4C22-BEBD-93994DBA94A0}" srcId="{A8F3720D-11E3-4E31-9BFF-CA281BDC22DF}" destId="{629CFDAE-D391-427A-8D6F-CAEDA737772A}" srcOrd="5" destOrd="0" parTransId="{E41EDB7E-F1E2-42DE-8553-BF5BD9F18844}" sibTransId="{645A59A6-2D01-41FC-80E8-C013156CDCA0}"/>
    <dgm:cxn modelId="{E39686B1-7994-4DAE-A316-E0B7BC913B9B}" type="presOf" srcId="{629CFDAE-D391-427A-8D6F-CAEDA737772A}" destId="{4CC00B63-90E2-4095-B94F-C9B9BE71EC8D}" srcOrd="0" destOrd="0" presId="urn:microsoft.com/office/officeart/2005/8/layout/pList2"/>
    <dgm:cxn modelId="{FDB93D74-4F2D-4309-9313-5EC9816312E9}" type="presOf" srcId="{8A5AC3E8-1764-4936-9E19-03FEFFDC462A}" destId="{102F755A-4695-44F8-A30B-22FEE8F168F1}" srcOrd="0" destOrd="0" presId="urn:microsoft.com/office/officeart/2005/8/layout/pList2"/>
    <dgm:cxn modelId="{08625E8F-1C37-4042-A1C4-0012304C10F9}" srcId="{A8F3720D-11E3-4E31-9BFF-CA281BDC22DF}" destId="{F7EB35B5-085F-4043-ADAF-A37DE212C721}" srcOrd="3" destOrd="0" parTransId="{10432449-24C1-4320-9FBC-2D74E949880B}" sibTransId="{EEE9B8C4-6283-428B-93D8-D655FA70906D}"/>
    <dgm:cxn modelId="{DEB77CF5-F815-4BCA-BCF8-FBB0B466FF2A}" type="presOf" srcId="{F7EB35B5-085F-4043-ADAF-A37DE212C721}" destId="{BB3010A6-0A99-4DE4-AB8D-ED77D6BC9600}" srcOrd="0" destOrd="0" presId="urn:microsoft.com/office/officeart/2005/8/layout/pList2"/>
    <dgm:cxn modelId="{9A1EAF4B-75D0-460E-B08D-8C422E272565}" srcId="{A8F3720D-11E3-4E31-9BFF-CA281BDC22DF}" destId="{3758FBEB-D04F-4050-B0F3-922FD53EBE2C}" srcOrd="2" destOrd="0" parTransId="{946E3C74-4F1B-4201-9933-62CC6E77EB69}" sibTransId="{900B6A31-A347-443E-A328-39006B57B2FD}"/>
    <dgm:cxn modelId="{F7CF2D99-D66C-4A8D-8BFD-C83EBC4EC48D}" srcId="{A8F3720D-11E3-4E31-9BFF-CA281BDC22DF}" destId="{8A5AC3E8-1764-4936-9E19-03FEFFDC462A}" srcOrd="1" destOrd="0" parTransId="{7C96E68C-E0A9-464B-8C29-DF853BD5F16E}" sibTransId="{05BC1EA5-E827-40FD-BC20-35096ED044A2}"/>
    <dgm:cxn modelId="{1CB166BC-E606-45A7-935B-E50135CC9C02}" type="presParOf" srcId="{CA995237-85EF-4E79-B147-3C8F728E0553}" destId="{DA44DC7A-F609-4B4C-8B85-6D269BDF6BC2}" srcOrd="0" destOrd="0" presId="urn:microsoft.com/office/officeart/2005/8/layout/pList2"/>
    <dgm:cxn modelId="{6B596B04-3E3E-49B7-9211-1FED9984CE28}" type="presParOf" srcId="{CA995237-85EF-4E79-B147-3C8F728E0553}" destId="{745209B8-6176-4E4F-82CD-7187F3D02DB5}" srcOrd="1" destOrd="0" presId="urn:microsoft.com/office/officeart/2005/8/layout/pList2"/>
    <dgm:cxn modelId="{F8CC5A37-5712-408B-9E13-4BA1EF7608C7}" type="presParOf" srcId="{745209B8-6176-4E4F-82CD-7187F3D02DB5}" destId="{0271D84B-EAD6-4125-BABE-AB098D812753}" srcOrd="0" destOrd="0" presId="urn:microsoft.com/office/officeart/2005/8/layout/pList2"/>
    <dgm:cxn modelId="{8EBB18FD-8804-45D1-96DC-83A0FEB8BCE5}" type="presParOf" srcId="{0271D84B-EAD6-4125-BABE-AB098D812753}" destId="{C77F0B84-B332-472E-AB72-813F11638263}" srcOrd="0" destOrd="0" presId="urn:microsoft.com/office/officeart/2005/8/layout/pList2"/>
    <dgm:cxn modelId="{47B2C975-8FAA-4F0A-A70E-266BC0F1EA59}" type="presParOf" srcId="{0271D84B-EAD6-4125-BABE-AB098D812753}" destId="{ECB0C30A-4D1C-4DB6-AC6B-BE6CBD578B44}" srcOrd="1" destOrd="0" presId="urn:microsoft.com/office/officeart/2005/8/layout/pList2"/>
    <dgm:cxn modelId="{D8ED0FBC-14F3-477F-AA0D-BD01DCC94126}" type="presParOf" srcId="{0271D84B-EAD6-4125-BABE-AB098D812753}" destId="{F4A0E2D2-3F32-40E0-8BFC-8D9E05BDA491}" srcOrd="2" destOrd="0" presId="urn:microsoft.com/office/officeart/2005/8/layout/pList2"/>
    <dgm:cxn modelId="{1D1E0F45-1A61-49BB-BDD8-365641677D07}" type="presParOf" srcId="{745209B8-6176-4E4F-82CD-7187F3D02DB5}" destId="{1F43D3DA-1FE3-4B8A-8A52-CDD5C2E8DF35}" srcOrd="1" destOrd="0" presId="urn:microsoft.com/office/officeart/2005/8/layout/pList2"/>
    <dgm:cxn modelId="{F96A0CF1-976D-42EB-A3C3-00BBB99FFD9F}" type="presParOf" srcId="{745209B8-6176-4E4F-82CD-7187F3D02DB5}" destId="{C3506B7D-CF12-472B-8354-0B52DA5D440C}" srcOrd="2" destOrd="0" presId="urn:microsoft.com/office/officeart/2005/8/layout/pList2"/>
    <dgm:cxn modelId="{179CA4DA-FFA9-49F5-8D54-B32E736F2624}" type="presParOf" srcId="{C3506B7D-CF12-472B-8354-0B52DA5D440C}" destId="{102F755A-4695-44F8-A30B-22FEE8F168F1}" srcOrd="0" destOrd="0" presId="urn:microsoft.com/office/officeart/2005/8/layout/pList2"/>
    <dgm:cxn modelId="{E36FEED6-22F8-45AA-9F3C-5947CFF2CE7E}" type="presParOf" srcId="{C3506B7D-CF12-472B-8354-0B52DA5D440C}" destId="{D8D54113-44C3-4333-BE04-973DEE187314}" srcOrd="1" destOrd="0" presId="urn:microsoft.com/office/officeart/2005/8/layout/pList2"/>
    <dgm:cxn modelId="{58F628F2-1B14-4051-A2FA-89B0839BA941}" type="presParOf" srcId="{C3506B7D-CF12-472B-8354-0B52DA5D440C}" destId="{054C3CB2-0DCA-4F7D-8B23-1C81BE4D05CD}" srcOrd="2" destOrd="0" presId="urn:microsoft.com/office/officeart/2005/8/layout/pList2"/>
    <dgm:cxn modelId="{32EE784D-56F3-4B95-9BF1-05677642EFA9}" type="presParOf" srcId="{745209B8-6176-4E4F-82CD-7187F3D02DB5}" destId="{10BACCC4-B663-4B87-9E04-863F3826C76F}" srcOrd="3" destOrd="0" presId="urn:microsoft.com/office/officeart/2005/8/layout/pList2"/>
    <dgm:cxn modelId="{C1C73494-9B8C-4ADF-B15B-051586F61B9E}" type="presParOf" srcId="{745209B8-6176-4E4F-82CD-7187F3D02DB5}" destId="{5A11B55D-E84D-4BF9-AF69-3262B46D43C3}" srcOrd="4" destOrd="0" presId="urn:microsoft.com/office/officeart/2005/8/layout/pList2"/>
    <dgm:cxn modelId="{AB6FF530-F809-43BF-A739-D20F98F62198}" type="presParOf" srcId="{5A11B55D-E84D-4BF9-AF69-3262B46D43C3}" destId="{7158BA1E-5A5B-4F89-9A1B-B473D886E498}" srcOrd="0" destOrd="0" presId="urn:microsoft.com/office/officeart/2005/8/layout/pList2"/>
    <dgm:cxn modelId="{C3BBE71B-4BEC-4856-B1AF-53F784CAE6C0}" type="presParOf" srcId="{5A11B55D-E84D-4BF9-AF69-3262B46D43C3}" destId="{EBA5C223-0474-4E01-BEAB-0F452A978FE8}" srcOrd="1" destOrd="0" presId="urn:microsoft.com/office/officeart/2005/8/layout/pList2"/>
    <dgm:cxn modelId="{542E80E0-4E96-4CE4-985E-5B0E5C8EF60B}" type="presParOf" srcId="{5A11B55D-E84D-4BF9-AF69-3262B46D43C3}" destId="{1B17B08B-1018-4AB2-8B53-59E0735AE9D8}" srcOrd="2" destOrd="0" presId="urn:microsoft.com/office/officeart/2005/8/layout/pList2"/>
    <dgm:cxn modelId="{C036CE88-F8D2-42CD-B2B9-2D40BE9BFE0A}" type="presParOf" srcId="{745209B8-6176-4E4F-82CD-7187F3D02DB5}" destId="{5B4348E5-B366-4DE4-BA98-09C436664154}" srcOrd="5" destOrd="0" presId="urn:microsoft.com/office/officeart/2005/8/layout/pList2"/>
    <dgm:cxn modelId="{302F9418-3BC8-46AB-8FF0-2AB5A2AABBC8}" type="presParOf" srcId="{745209B8-6176-4E4F-82CD-7187F3D02DB5}" destId="{5E15E091-2CEA-43DE-9FF1-121C730B1BE7}" srcOrd="6" destOrd="0" presId="urn:microsoft.com/office/officeart/2005/8/layout/pList2"/>
    <dgm:cxn modelId="{1A32170E-AEFF-40C1-AA43-54A2A64F1A92}" type="presParOf" srcId="{5E15E091-2CEA-43DE-9FF1-121C730B1BE7}" destId="{BB3010A6-0A99-4DE4-AB8D-ED77D6BC9600}" srcOrd="0" destOrd="0" presId="urn:microsoft.com/office/officeart/2005/8/layout/pList2"/>
    <dgm:cxn modelId="{BBCA47A2-89E2-42E7-A159-7330E9478E45}" type="presParOf" srcId="{5E15E091-2CEA-43DE-9FF1-121C730B1BE7}" destId="{6CFC9168-C14C-4A7C-962C-62F5B2FBB69C}" srcOrd="1" destOrd="0" presId="urn:microsoft.com/office/officeart/2005/8/layout/pList2"/>
    <dgm:cxn modelId="{6DD5445A-8387-49D3-B40E-E892A02B023D}" type="presParOf" srcId="{5E15E091-2CEA-43DE-9FF1-121C730B1BE7}" destId="{0984487D-2E2D-4B24-9C9C-AB6F6AF71DAD}" srcOrd="2" destOrd="0" presId="urn:microsoft.com/office/officeart/2005/8/layout/pList2"/>
    <dgm:cxn modelId="{32765B98-7471-428B-BD11-0D0E3155FC64}" type="presParOf" srcId="{745209B8-6176-4E4F-82CD-7187F3D02DB5}" destId="{DC2CAF4E-C680-4C40-914A-F68726B974C2}" srcOrd="7" destOrd="0" presId="urn:microsoft.com/office/officeart/2005/8/layout/pList2"/>
    <dgm:cxn modelId="{E581C9F1-8577-4D01-9E32-B95FC4DB4DEE}" type="presParOf" srcId="{745209B8-6176-4E4F-82CD-7187F3D02DB5}" destId="{CEE81028-CDEF-4590-A3CC-12D5AC2AAE76}" srcOrd="8" destOrd="0" presId="urn:microsoft.com/office/officeart/2005/8/layout/pList2"/>
    <dgm:cxn modelId="{834CD0A8-58F5-4A7A-B05D-1975226825E6}" type="presParOf" srcId="{CEE81028-CDEF-4590-A3CC-12D5AC2AAE76}" destId="{EC346D1E-CA8B-43E3-AF3D-AF28E9E1734F}" srcOrd="0" destOrd="0" presId="urn:microsoft.com/office/officeart/2005/8/layout/pList2"/>
    <dgm:cxn modelId="{65B85E10-6429-486A-AFA0-9A561B3169A7}" type="presParOf" srcId="{CEE81028-CDEF-4590-A3CC-12D5AC2AAE76}" destId="{A9F30705-339A-4D18-B682-0AB175B87EFC}" srcOrd="1" destOrd="0" presId="urn:microsoft.com/office/officeart/2005/8/layout/pList2"/>
    <dgm:cxn modelId="{91B3DF83-8029-4016-8E50-EA90E77CA597}" type="presParOf" srcId="{CEE81028-CDEF-4590-A3CC-12D5AC2AAE76}" destId="{A4911C2D-9327-4B2C-982C-5B6A81665247}" srcOrd="2" destOrd="0" presId="urn:microsoft.com/office/officeart/2005/8/layout/pList2"/>
    <dgm:cxn modelId="{72603E74-019E-4198-8A4D-BDFBBA9EFC89}" type="presParOf" srcId="{745209B8-6176-4E4F-82CD-7187F3D02DB5}" destId="{41DDE4BF-0735-4E4E-B3DC-2C04FF3A8DA6}" srcOrd="9" destOrd="0" presId="urn:microsoft.com/office/officeart/2005/8/layout/pList2"/>
    <dgm:cxn modelId="{6BF07792-86D9-4CDE-A92A-9747A8B9F6FF}" type="presParOf" srcId="{745209B8-6176-4E4F-82CD-7187F3D02DB5}" destId="{9628B7C7-6F73-4884-A509-5240DCF3DD7D}" srcOrd="10" destOrd="0" presId="urn:microsoft.com/office/officeart/2005/8/layout/pList2"/>
    <dgm:cxn modelId="{4194CBD7-B23F-43BF-8D12-6A2D7C5B5201}" type="presParOf" srcId="{9628B7C7-6F73-4884-A509-5240DCF3DD7D}" destId="{4CC00B63-90E2-4095-B94F-C9B9BE71EC8D}" srcOrd="0" destOrd="0" presId="urn:microsoft.com/office/officeart/2005/8/layout/pList2"/>
    <dgm:cxn modelId="{44F666F7-26A7-43B3-AE9C-0870EDDB1FC5}" type="presParOf" srcId="{9628B7C7-6F73-4884-A509-5240DCF3DD7D}" destId="{B160B34D-FA76-48FE-8283-ABACC6CCE387}" srcOrd="1" destOrd="0" presId="urn:microsoft.com/office/officeart/2005/8/layout/pList2"/>
    <dgm:cxn modelId="{52498F2C-93BD-4813-9FF8-6071CF183E73}" type="presParOf" srcId="{9628B7C7-6F73-4884-A509-5240DCF3DD7D}" destId="{E6EE9F7F-43DD-4F77-AEA2-2FE701CC585B}" srcOrd="2" destOrd="0" presId="urn:microsoft.com/office/officeart/2005/8/layout/pList2"/>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4CB0D5-F266-47EE-952C-162DF51B1E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843C17-ADA4-42D8-97FD-30A42E3E5BDE}">
      <dgm:prSet phldrT="[Text]"/>
      <dgm:spPr>
        <a:solidFill>
          <a:schemeClr val="accent5">
            <a:lumMod val="75000"/>
          </a:schemeClr>
        </a:solidFill>
        <a:ln>
          <a:solidFill>
            <a:schemeClr val="tx1"/>
          </a:solidFill>
        </a:ln>
      </dgm:spPr>
      <dgm:t>
        <a:bodyPr/>
        <a:lstStyle/>
        <a:p>
          <a:r>
            <a:rPr lang="en-US" dirty="0" smtClean="0"/>
            <a:t>Do not deal in shares in Black market / Grey Market</a:t>
          </a:r>
          <a:endParaRPr lang="en-US" dirty="0"/>
        </a:p>
      </dgm:t>
    </dgm:pt>
    <dgm:pt modelId="{D95C1A3B-1241-470B-A563-825859B3739F}" type="parTrans" cxnId="{C41C2335-2A2F-4C79-95F4-1D6D0226032A}">
      <dgm:prSet/>
      <dgm:spPr/>
      <dgm:t>
        <a:bodyPr/>
        <a:lstStyle/>
        <a:p>
          <a:endParaRPr lang="en-US"/>
        </a:p>
      </dgm:t>
    </dgm:pt>
    <dgm:pt modelId="{BBD1794F-F063-4AF7-8C2E-6CED0648515D}" type="sibTrans" cxnId="{C41C2335-2A2F-4C79-95F4-1D6D0226032A}">
      <dgm:prSet/>
      <dgm:spPr/>
      <dgm:t>
        <a:bodyPr/>
        <a:lstStyle/>
        <a:p>
          <a:endParaRPr lang="en-US"/>
        </a:p>
      </dgm:t>
    </dgm:pt>
    <dgm:pt modelId="{80709BE4-E5EA-4079-A626-FBCB8A1D252D}">
      <dgm:prSet phldrT="[Text]"/>
      <dgm:spPr>
        <a:solidFill>
          <a:schemeClr val="accent4">
            <a:lumMod val="60000"/>
            <a:lumOff val="40000"/>
          </a:schemeClr>
        </a:solidFill>
        <a:ln>
          <a:solidFill>
            <a:schemeClr val="tx1"/>
          </a:solidFill>
        </a:ln>
      </dgm:spPr>
      <dgm:t>
        <a:bodyPr/>
        <a:lstStyle/>
        <a:p>
          <a:r>
            <a:rPr lang="en-US" dirty="0" smtClean="0">
              <a:solidFill>
                <a:schemeClr val="tx1"/>
              </a:solidFill>
            </a:rPr>
            <a:t>Invest in IPOs for the long term.</a:t>
          </a:r>
        </a:p>
      </dgm:t>
    </dgm:pt>
    <dgm:pt modelId="{9848D11B-E9DB-4E3E-9159-4CC1CED9B481}" type="parTrans" cxnId="{A232A15B-24FB-4506-AD34-B908E90B7707}">
      <dgm:prSet/>
      <dgm:spPr/>
      <dgm:t>
        <a:bodyPr/>
        <a:lstStyle/>
        <a:p>
          <a:endParaRPr lang="en-US"/>
        </a:p>
      </dgm:t>
    </dgm:pt>
    <dgm:pt modelId="{1FD289EF-F7CA-4F32-97B1-6271BA6C1FE5}" type="sibTrans" cxnId="{A232A15B-24FB-4506-AD34-B908E90B7707}">
      <dgm:prSet/>
      <dgm:spPr/>
      <dgm:t>
        <a:bodyPr/>
        <a:lstStyle/>
        <a:p>
          <a:endParaRPr lang="en-US"/>
        </a:p>
      </dgm:t>
    </dgm:pt>
    <dgm:pt modelId="{46DE1F6A-7501-406B-B16E-4E9C70A8F66C}">
      <dgm:prSet phldrT="[Text]"/>
      <dgm:spPr>
        <a:solidFill>
          <a:schemeClr val="accent4">
            <a:lumMod val="60000"/>
            <a:lumOff val="40000"/>
          </a:schemeClr>
        </a:solidFill>
        <a:ln>
          <a:solidFill>
            <a:schemeClr val="tx1"/>
          </a:solidFill>
        </a:ln>
      </dgm:spPr>
      <dgm:t>
        <a:bodyPr/>
        <a:lstStyle/>
        <a:p>
          <a:r>
            <a:rPr lang="en-US" dirty="0" smtClean="0">
              <a:solidFill>
                <a:schemeClr val="tx1"/>
              </a:solidFill>
            </a:rPr>
            <a:t>One person (identified by PAN number) is permitted to make only one application in an IPO.</a:t>
          </a:r>
          <a:endParaRPr lang="en-US" dirty="0">
            <a:solidFill>
              <a:schemeClr val="tx1"/>
            </a:solidFill>
          </a:endParaRPr>
        </a:p>
      </dgm:t>
    </dgm:pt>
    <dgm:pt modelId="{AAC2C466-E6E0-44AD-AF7E-6DB6712B1B64}" type="parTrans" cxnId="{5EC1BC4E-40C7-4280-85E9-0A0BA98FD47D}">
      <dgm:prSet/>
      <dgm:spPr/>
      <dgm:t>
        <a:bodyPr/>
        <a:lstStyle/>
        <a:p>
          <a:endParaRPr lang="en-US"/>
        </a:p>
      </dgm:t>
    </dgm:pt>
    <dgm:pt modelId="{2BF5A393-11C9-48C9-8D35-74985A3D2EA8}" type="sibTrans" cxnId="{5EC1BC4E-40C7-4280-85E9-0A0BA98FD47D}">
      <dgm:prSet/>
      <dgm:spPr/>
      <dgm:t>
        <a:bodyPr/>
        <a:lstStyle/>
        <a:p>
          <a:endParaRPr lang="en-US"/>
        </a:p>
      </dgm:t>
    </dgm:pt>
    <dgm:pt modelId="{72DB31FB-6D96-4723-B577-0622D4BB2BA7}">
      <dgm:prSet phldrT="[Text]"/>
      <dgm:spPr>
        <a:solidFill>
          <a:schemeClr val="accent5">
            <a:lumMod val="75000"/>
          </a:schemeClr>
        </a:solidFill>
        <a:ln>
          <a:solidFill>
            <a:schemeClr val="tx1"/>
          </a:solidFill>
        </a:ln>
      </dgm:spPr>
      <dgm:t>
        <a:bodyPr/>
        <a:lstStyle/>
        <a:p>
          <a:r>
            <a:rPr lang="en-US" dirty="0" smtClean="0"/>
            <a:t>Use your own funds to apply for an IPO. Funds routed through any Third-party is not allowed as valid payment.</a:t>
          </a:r>
          <a:endParaRPr lang="en-US" dirty="0"/>
        </a:p>
      </dgm:t>
    </dgm:pt>
    <dgm:pt modelId="{2B8068A7-835F-49A5-B27C-E6BDD74452A7}" type="parTrans" cxnId="{8376E474-532A-4187-925C-2F07651DA4D0}">
      <dgm:prSet/>
      <dgm:spPr/>
      <dgm:t>
        <a:bodyPr/>
        <a:lstStyle/>
        <a:p>
          <a:endParaRPr lang="en-US"/>
        </a:p>
      </dgm:t>
    </dgm:pt>
    <dgm:pt modelId="{E887551A-93D7-482F-A70C-7A75A8816376}" type="sibTrans" cxnId="{8376E474-532A-4187-925C-2F07651DA4D0}">
      <dgm:prSet/>
      <dgm:spPr/>
      <dgm:t>
        <a:bodyPr/>
        <a:lstStyle/>
        <a:p>
          <a:endParaRPr lang="en-US"/>
        </a:p>
      </dgm:t>
    </dgm:pt>
    <dgm:pt modelId="{630A7520-4E39-4552-8F80-D9406F357723}">
      <dgm:prSet/>
      <dgm:spPr>
        <a:solidFill>
          <a:schemeClr val="accent5">
            <a:lumMod val="75000"/>
          </a:schemeClr>
        </a:solidFill>
        <a:ln>
          <a:solidFill>
            <a:schemeClr val="tx1"/>
          </a:solidFill>
        </a:ln>
      </dgm:spPr>
      <dgm:t>
        <a:bodyPr/>
        <a:lstStyle/>
        <a:p>
          <a:r>
            <a:rPr lang="en-US" dirty="0" smtClean="0"/>
            <a:t>Don’t invest with anticipation of making quick profits on listing of shares.</a:t>
          </a:r>
          <a:endParaRPr lang="en-US" dirty="0"/>
        </a:p>
      </dgm:t>
    </dgm:pt>
    <dgm:pt modelId="{21D96A18-7553-4F81-A0EE-4E3A2CE7EB64}" type="parTrans" cxnId="{9D6B34EA-5999-46D6-8489-116F7EA5FCD5}">
      <dgm:prSet/>
      <dgm:spPr/>
      <dgm:t>
        <a:bodyPr/>
        <a:lstStyle/>
        <a:p>
          <a:endParaRPr lang="en-US"/>
        </a:p>
      </dgm:t>
    </dgm:pt>
    <dgm:pt modelId="{8CF92A3C-A01E-4E6C-8685-6FACDCE7C3FC}" type="sibTrans" cxnId="{9D6B34EA-5999-46D6-8489-116F7EA5FCD5}">
      <dgm:prSet/>
      <dgm:spPr/>
      <dgm:t>
        <a:bodyPr/>
        <a:lstStyle/>
        <a:p>
          <a:endParaRPr lang="en-US"/>
        </a:p>
      </dgm:t>
    </dgm:pt>
    <dgm:pt modelId="{2269D543-A83B-4F84-8DB0-7FA7D4560CCD}" type="pres">
      <dgm:prSet presAssocID="{1D4CB0D5-F266-47EE-952C-162DF51B1E4C}" presName="diagram" presStyleCnt="0">
        <dgm:presLayoutVars>
          <dgm:dir/>
          <dgm:resizeHandles val="exact"/>
        </dgm:presLayoutVars>
      </dgm:prSet>
      <dgm:spPr/>
      <dgm:t>
        <a:bodyPr/>
        <a:lstStyle/>
        <a:p>
          <a:endParaRPr lang="en-US"/>
        </a:p>
      </dgm:t>
    </dgm:pt>
    <dgm:pt modelId="{751521F2-0524-430E-8C4A-08C6CC411181}" type="pres">
      <dgm:prSet presAssocID="{14843C17-ADA4-42D8-97FD-30A42E3E5BDE}" presName="node" presStyleLbl="node1" presStyleIdx="0" presStyleCnt="5">
        <dgm:presLayoutVars>
          <dgm:bulletEnabled val="1"/>
        </dgm:presLayoutVars>
      </dgm:prSet>
      <dgm:spPr/>
      <dgm:t>
        <a:bodyPr/>
        <a:lstStyle/>
        <a:p>
          <a:endParaRPr lang="en-US"/>
        </a:p>
      </dgm:t>
    </dgm:pt>
    <dgm:pt modelId="{2F2D09EA-8229-4B2C-A983-830D4ABCE610}" type="pres">
      <dgm:prSet presAssocID="{BBD1794F-F063-4AF7-8C2E-6CED0648515D}" presName="sibTrans" presStyleCnt="0"/>
      <dgm:spPr/>
    </dgm:pt>
    <dgm:pt modelId="{BE003CF9-D309-4976-9813-56A57B1D3C9A}" type="pres">
      <dgm:prSet presAssocID="{80709BE4-E5EA-4079-A626-FBCB8A1D252D}" presName="node" presStyleLbl="node1" presStyleIdx="1" presStyleCnt="5">
        <dgm:presLayoutVars>
          <dgm:bulletEnabled val="1"/>
        </dgm:presLayoutVars>
      </dgm:prSet>
      <dgm:spPr/>
      <dgm:t>
        <a:bodyPr/>
        <a:lstStyle/>
        <a:p>
          <a:endParaRPr lang="en-US"/>
        </a:p>
      </dgm:t>
    </dgm:pt>
    <dgm:pt modelId="{9A29103D-DFA7-406C-8432-C6E784B51EFE}" type="pres">
      <dgm:prSet presAssocID="{1FD289EF-F7CA-4F32-97B1-6271BA6C1FE5}" presName="sibTrans" presStyleCnt="0"/>
      <dgm:spPr/>
    </dgm:pt>
    <dgm:pt modelId="{FE1489F8-80E5-415C-8CE6-12C2B3A2E470}" type="pres">
      <dgm:prSet presAssocID="{630A7520-4E39-4552-8F80-D9406F357723}" presName="node" presStyleLbl="node1" presStyleIdx="2" presStyleCnt="5">
        <dgm:presLayoutVars>
          <dgm:bulletEnabled val="1"/>
        </dgm:presLayoutVars>
      </dgm:prSet>
      <dgm:spPr/>
      <dgm:t>
        <a:bodyPr/>
        <a:lstStyle/>
        <a:p>
          <a:endParaRPr lang="en-US"/>
        </a:p>
      </dgm:t>
    </dgm:pt>
    <dgm:pt modelId="{54651EB1-D577-4C2D-8F99-8A58EC04E155}" type="pres">
      <dgm:prSet presAssocID="{8CF92A3C-A01E-4E6C-8685-6FACDCE7C3FC}" presName="sibTrans" presStyleCnt="0"/>
      <dgm:spPr/>
    </dgm:pt>
    <dgm:pt modelId="{CC979F50-8BB5-409C-8412-ABA9A407DE32}" type="pres">
      <dgm:prSet presAssocID="{46DE1F6A-7501-406B-B16E-4E9C70A8F66C}" presName="node" presStyleLbl="node1" presStyleIdx="3" presStyleCnt="5">
        <dgm:presLayoutVars>
          <dgm:bulletEnabled val="1"/>
        </dgm:presLayoutVars>
      </dgm:prSet>
      <dgm:spPr/>
      <dgm:t>
        <a:bodyPr/>
        <a:lstStyle/>
        <a:p>
          <a:endParaRPr lang="en-US"/>
        </a:p>
      </dgm:t>
    </dgm:pt>
    <dgm:pt modelId="{A49B3BD5-4A6F-402A-99AF-6E2D10DE65BB}" type="pres">
      <dgm:prSet presAssocID="{2BF5A393-11C9-48C9-8D35-74985A3D2EA8}" presName="sibTrans" presStyleCnt="0"/>
      <dgm:spPr/>
    </dgm:pt>
    <dgm:pt modelId="{E0C81F72-7CA8-4EF6-8878-2007AEC6911F}" type="pres">
      <dgm:prSet presAssocID="{72DB31FB-6D96-4723-B577-0622D4BB2BA7}" presName="node" presStyleLbl="node1" presStyleIdx="4" presStyleCnt="5" custLinFactNeighborX="-1188" custLinFactNeighborY="2485">
        <dgm:presLayoutVars>
          <dgm:bulletEnabled val="1"/>
        </dgm:presLayoutVars>
      </dgm:prSet>
      <dgm:spPr/>
      <dgm:t>
        <a:bodyPr/>
        <a:lstStyle/>
        <a:p>
          <a:endParaRPr lang="en-US"/>
        </a:p>
      </dgm:t>
    </dgm:pt>
  </dgm:ptLst>
  <dgm:cxnLst>
    <dgm:cxn modelId="{A232A15B-24FB-4506-AD34-B908E90B7707}" srcId="{1D4CB0D5-F266-47EE-952C-162DF51B1E4C}" destId="{80709BE4-E5EA-4079-A626-FBCB8A1D252D}" srcOrd="1" destOrd="0" parTransId="{9848D11B-E9DB-4E3E-9159-4CC1CED9B481}" sibTransId="{1FD289EF-F7CA-4F32-97B1-6271BA6C1FE5}"/>
    <dgm:cxn modelId="{4E1C0190-F13F-47E3-A812-439D5B318787}" type="presOf" srcId="{14843C17-ADA4-42D8-97FD-30A42E3E5BDE}" destId="{751521F2-0524-430E-8C4A-08C6CC411181}" srcOrd="0" destOrd="0" presId="urn:microsoft.com/office/officeart/2005/8/layout/default"/>
    <dgm:cxn modelId="{5EC1BC4E-40C7-4280-85E9-0A0BA98FD47D}" srcId="{1D4CB0D5-F266-47EE-952C-162DF51B1E4C}" destId="{46DE1F6A-7501-406B-B16E-4E9C70A8F66C}" srcOrd="3" destOrd="0" parTransId="{AAC2C466-E6E0-44AD-AF7E-6DB6712B1B64}" sibTransId="{2BF5A393-11C9-48C9-8D35-74985A3D2EA8}"/>
    <dgm:cxn modelId="{A03D5A27-6941-476C-A033-C3CA5F59A803}" type="presOf" srcId="{630A7520-4E39-4552-8F80-D9406F357723}" destId="{FE1489F8-80E5-415C-8CE6-12C2B3A2E470}" srcOrd="0" destOrd="0" presId="urn:microsoft.com/office/officeart/2005/8/layout/default"/>
    <dgm:cxn modelId="{8C359E86-4541-4EBD-988C-E9D216E96900}" type="presOf" srcId="{80709BE4-E5EA-4079-A626-FBCB8A1D252D}" destId="{BE003CF9-D309-4976-9813-56A57B1D3C9A}" srcOrd="0" destOrd="0" presId="urn:microsoft.com/office/officeart/2005/8/layout/default"/>
    <dgm:cxn modelId="{8376E474-532A-4187-925C-2F07651DA4D0}" srcId="{1D4CB0D5-F266-47EE-952C-162DF51B1E4C}" destId="{72DB31FB-6D96-4723-B577-0622D4BB2BA7}" srcOrd="4" destOrd="0" parTransId="{2B8068A7-835F-49A5-B27C-E6BDD74452A7}" sibTransId="{E887551A-93D7-482F-A70C-7A75A8816376}"/>
    <dgm:cxn modelId="{C41C2335-2A2F-4C79-95F4-1D6D0226032A}" srcId="{1D4CB0D5-F266-47EE-952C-162DF51B1E4C}" destId="{14843C17-ADA4-42D8-97FD-30A42E3E5BDE}" srcOrd="0" destOrd="0" parTransId="{D95C1A3B-1241-470B-A563-825859B3739F}" sibTransId="{BBD1794F-F063-4AF7-8C2E-6CED0648515D}"/>
    <dgm:cxn modelId="{9D6B34EA-5999-46D6-8489-116F7EA5FCD5}" srcId="{1D4CB0D5-F266-47EE-952C-162DF51B1E4C}" destId="{630A7520-4E39-4552-8F80-D9406F357723}" srcOrd="2" destOrd="0" parTransId="{21D96A18-7553-4F81-A0EE-4E3A2CE7EB64}" sibTransId="{8CF92A3C-A01E-4E6C-8685-6FACDCE7C3FC}"/>
    <dgm:cxn modelId="{241AB23B-FD34-41A5-A5FF-C83F0F199546}" type="presOf" srcId="{1D4CB0D5-F266-47EE-952C-162DF51B1E4C}" destId="{2269D543-A83B-4F84-8DB0-7FA7D4560CCD}" srcOrd="0" destOrd="0" presId="urn:microsoft.com/office/officeart/2005/8/layout/default"/>
    <dgm:cxn modelId="{E7BBEA3A-983E-453D-9883-AE61D1FCC5F4}" type="presOf" srcId="{72DB31FB-6D96-4723-B577-0622D4BB2BA7}" destId="{E0C81F72-7CA8-4EF6-8878-2007AEC6911F}" srcOrd="0" destOrd="0" presId="urn:microsoft.com/office/officeart/2005/8/layout/default"/>
    <dgm:cxn modelId="{B8800DFD-1524-4A11-8A54-E915FC42757E}" type="presOf" srcId="{46DE1F6A-7501-406B-B16E-4E9C70A8F66C}" destId="{CC979F50-8BB5-409C-8412-ABA9A407DE32}" srcOrd="0" destOrd="0" presId="urn:microsoft.com/office/officeart/2005/8/layout/default"/>
    <dgm:cxn modelId="{0B99CFD9-885F-4A1B-953E-A02331F817AB}" type="presParOf" srcId="{2269D543-A83B-4F84-8DB0-7FA7D4560CCD}" destId="{751521F2-0524-430E-8C4A-08C6CC411181}" srcOrd="0" destOrd="0" presId="urn:microsoft.com/office/officeart/2005/8/layout/default"/>
    <dgm:cxn modelId="{669D0E47-6A6F-4F43-809C-FA43D1933DF4}" type="presParOf" srcId="{2269D543-A83B-4F84-8DB0-7FA7D4560CCD}" destId="{2F2D09EA-8229-4B2C-A983-830D4ABCE610}" srcOrd="1" destOrd="0" presId="urn:microsoft.com/office/officeart/2005/8/layout/default"/>
    <dgm:cxn modelId="{9F7D291E-4102-487A-A0E8-3570705AF61F}" type="presParOf" srcId="{2269D543-A83B-4F84-8DB0-7FA7D4560CCD}" destId="{BE003CF9-D309-4976-9813-56A57B1D3C9A}" srcOrd="2" destOrd="0" presId="urn:microsoft.com/office/officeart/2005/8/layout/default"/>
    <dgm:cxn modelId="{BE9E6613-7B90-4B54-A1F8-CB2B23D6C3FD}" type="presParOf" srcId="{2269D543-A83B-4F84-8DB0-7FA7D4560CCD}" destId="{9A29103D-DFA7-406C-8432-C6E784B51EFE}" srcOrd="3" destOrd="0" presId="urn:microsoft.com/office/officeart/2005/8/layout/default"/>
    <dgm:cxn modelId="{5D96CBDB-E715-4265-9311-7A704EFD4032}" type="presParOf" srcId="{2269D543-A83B-4F84-8DB0-7FA7D4560CCD}" destId="{FE1489F8-80E5-415C-8CE6-12C2B3A2E470}" srcOrd="4" destOrd="0" presId="urn:microsoft.com/office/officeart/2005/8/layout/default"/>
    <dgm:cxn modelId="{3E7E3D02-11B4-4955-95E5-72DC419B1855}" type="presParOf" srcId="{2269D543-A83B-4F84-8DB0-7FA7D4560CCD}" destId="{54651EB1-D577-4C2D-8F99-8A58EC04E155}" srcOrd="5" destOrd="0" presId="urn:microsoft.com/office/officeart/2005/8/layout/default"/>
    <dgm:cxn modelId="{7573594D-BA6D-4763-9A69-F669C09FE236}" type="presParOf" srcId="{2269D543-A83B-4F84-8DB0-7FA7D4560CCD}" destId="{CC979F50-8BB5-409C-8412-ABA9A407DE32}" srcOrd="6" destOrd="0" presId="urn:microsoft.com/office/officeart/2005/8/layout/default"/>
    <dgm:cxn modelId="{FBB45FBD-B86A-4D3B-9BFD-6EC012F91476}" type="presParOf" srcId="{2269D543-A83B-4F84-8DB0-7FA7D4560CCD}" destId="{A49B3BD5-4A6F-402A-99AF-6E2D10DE65BB}" srcOrd="7" destOrd="0" presId="urn:microsoft.com/office/officeart/2005/8/layout/default"/>
    <dgm:cxn modelId="{95D9E161-213B-40C6-9F86-6E7084EBB416}" type="presParOf" srcId="{2269D543-A83B-4F84-8DB0-7FA7D4560CCD}" destId="{E0C81F72-7CA8-4EF6-8878-2007AEC6911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FBCF6-35E2-4059-9FE7-8B7C0CB260B2}"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600A2118-1FD5-4BD2-8F70-31A6F636449B}">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Issues</a:t>
          </a:r>
        </a:p>
      </dgm:t>
    </dgm:pt>
    <dgm:pt modelId="{91A5F097-F915-49EB-A8EF-4E945C002140}" type="parTrans" cxnId="{9CE11D8D-DC1A-4D88-9C2E-A09226003231}">
      <dgm:prSet/>
      <dgm:spPr/>
      <dgm:t>
        <a:bodyPr/>
        <a:lstStyle/>
        <a:p>
          <a:endParaRPr lang="en-US" sz="1200">
            <a:latin typeface="Arial" panose="020B0604020202020204" pitchFamily="34" charset="0"/>
            <a:cs typeface="Arial" panose="020B0604020202020204" pitchFamily="34" charset="0"/>
          </a:endParaRPr>
        </a:p>
      </dgm:t>
    </dgm:pt>
    <dgm:pt modelId="{634BBA40-703A-482A-86ED-DFA8598FDACA}" type="sibTrans" cxnId="{9CE11D8D-DC1A-4D88-9C2E-A09226003231}">
      <dgm:prSet/>
      <dgm:spPr/>
      <dgm:t>
        <a:bodyPr/>
        <a:lstStyle/>
        <a:p>
          <a:endParaRPr lang="en-US" sz="1200">
            <a:latin typeface="Arial" panose="020B0604020202020204" pitchFamily="34" charset="0"/>
            <a:cs typeface="Arial" panose="020B0604020202020204" pitchFamily="34" charset="0"/>
          </a:endParaRPr>
        </a:p>
      </dgm:t>
    </dgm:pt>
    <dgm:pt modelId="{77A36087-6C96-4E87-B6BD-157DAEDCBB2F}" type="asst">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Public Issues</a:t>
          </a:r>
        </a:p>
      </dgm:t>
    </dgm:pt>
    <dgm:pt modelId="{7D155D74-458A-47F7-A970-B480E643D8A8}" type="parTrans" cxnId="{A2FDA9C4-7992-4EA3-A40E-25F514AAFB59}">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4B2A4561-0EBC-4CA8-BD22-938E0B629D76}" type="sibTrans" cxnId="{A2FDA9C4-7992-4EA3-A40E-25F514AAFB59}">
      <dgm:prSet/>
      <dgm:spPr/>
      <dgm:t>
        <a:bodyPr/>
        <a:lstStyle/>
        <a:p>
          <a:endParaRPr lang="en-US" sz="1200">
            <a:latin typeface="Arial" panose="020B0604020202020204" pitchFamily="34" charset="0"/>
            <a:cs typeface="Arial" panose="020B0604020202020204" pitchFamily="34" charset="0"/>
          </a:endParaRPr>
        </a:p>
      </dgm:t>
    </dgm:pt>
    <dgm:pt modelId="{98D39D8E-C263-49F0-9F8E-6F2D2F2B6B8B}">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Rights Issues</a:t>
          </a:r>
        </a:p>
      </dgm:t>
    </dgm:pt>
    <dgm:pt modelId="{CDDB5A2F-9565-40D7-844E-A99CBBDC85EB}" type="parTrans" cxnId="{A930E03C-2FB5-4A15-8931-07308498EFB3}">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3D675742-806D-47D7-A16B-031F9DFF2485}" type="sibTrans" cxnId="{A930E03C-2FB5-4A15-8931-07308498EFB3}">
      <dgm:prSet/>
      <dgm:spPr/>
      <dgm:t>
        <a:bodyPr/>
        <a:lstStyle/>
        <a:p>
          <a:endParaRPr lang="en-US" sz="1200">
            <a:latin typeface="Arial" panose="020B0604020202020204" pitchFamily="34" charset="0"/>
            <a:cs typeface="Arial" panose="020B0604020202020204" pitchFamily="34" charset="0"/>
          </a:endParaRPr>
        </a:p>
      </dgm:t>
    </dgm:pt>
    <dgm:pt modelId="{FD0D9969-69BA-45E9-A451-2B9920DA3448}">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Bonus Issues</a:t>
          </a:r>
        </a:p>
      </dgm:t>
    </dgm:pt>
    <dgm:pt modelId="{3A7FAD20-1049-4D4F-B2A0-DE4C5EA96987}" type="parTrans" cxnId="{FCCB0901-057A-4775-8E19-E88B4E331760}">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B23D0E67-ECCD-4F83-956F-FB22DC8CC72E}" type="sibTrans" cxnId="{FCCB0901-057A-4775-8E19-E88B4E331760}">
      <dgm:prSet/>
      <dgm:spPr/>
      <dgm:t>
        <a:bodyPr/>
        <a:lstStyle/>
        <a:p>
          <a:endParaRPr lang="en-US" sz="1200">
            <a:latin typeface="Arial" panose="020B0604020202020204" pitchFamily="34" charset="0"/>
            <a:cs typeface="Arial" panose="020B0604020202020204" pitchFamily="34" charset="0"/>
          </a:endParaRPr>
        </a:p>
      </dgm:t>
    </dgm:pt>
    <dgm:pt modelId="{46B02214-BDAA-475F-9018-90FC2122FBA9}">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Private Placements</a:t>
          </a:r>
        </a:p>
      </dgm:t>
    </dgm:pt>
    <dgm:pt modelId="{11E0E9CE-24C5-4191-8127-9B78A077AA31}" type="parTrans" cxnId="{58B492E8-39B7-4646-8E01-16A665B3585E}">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97C82F38-3E50-45F7-80BD-387A61A7D4A7}" type="sibTrans" cxnId="{58B492E8-39B7-4646-8E01-16A665B3585E}">
      <dgm:prSet/>
      <dgm:spPr/>
      <dgm:t>
        <a:bodyPr/>
        <a:lstStyle/>
        <a:p>
          <a:endParaRPr lang="en-US" sz="1200">
            <a:latin typeface="Arial" panose="020B0604020202020204" pitchFamily="34" charset="0"/>
            <a:cs typeface="Arial" panose="020B0604020202020204" pitchFamily="34" charset="0"/>
          </a:endParaRPr>
        </a:p>
      </dgm:t>
    </dgm:pt>
    <dgm:pt modelId="{06BB295A-13CB-4BE1-9B57-FE9974911376}">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Preferential Issue</a:t>
          </a:r>
        </a:p>
      </dgm:t>
    </dgm:pt>
    <dgm:pt modelId="{6544E250-16F7-4962-BA5A-1A15DEEFA34C}" type="parTrans" cxnId="{6C518231-E59F-4494-B12E-692A2C866B90}">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A90F6B14-F873-4BAD-B3DF-C3E079E686BF}" type="sibTrans" cxnId="{6C518231-E59F-4494-B12E-692A2C866B90}">
      <dgm:prSet/>
      <dgm:spPr/>
      <dgm:t>
        <a:bodyPr/>
        <a:lstStyle/>
        <a:p>
          <a:endParaRPr lang="en-US" sz="1200">
            <a:latin typeface="Arial" panose="020B0604020202020204" pitchFamily="34" charset="0"/>
            <a:cs typeface="Arial" panose="020B0604020202020204" pitchFamily="34" charset="0"/>
          </a:endParaRPr>
        </a:p>
      </dgm:t>
    </dgm:pt>
    <dgm:pt modelId="{A4016984-20F9-4241-BE10-348A19632DC5}">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Qualified Institutional Placement</a:t>
          </a:r>
        </a:p>
      </dgm:t>
    </dgm:pt>
    <dgm:pt modelId="{0A0CDD49-01D8-44E7-B7B5-16086ECB1647}" type="parTrans" cxnId="{DE90B99B-51E5-4DBB-B239-2FE2B2D8D4ED}">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54DC6822-4D2C-4723-93B2-D01A47137EFF}" type="sibTrans" cxnId="{DE90B99B-51E5-4DBB-B239-2FE2B2D8D4ED}">
      <dgm:prSet/>
      <dgm:spPr/>
      <dgm:t>
        <a:bodyPr/>
        <a:lstStyle/>
        <a:p>
          <a:endParaRPr lang="en-US" sz="1200">
            <a:latin typeface="Arial" panose="020B0604020202020204" pitchFamily="34" charset="0"/>
            <a:cs typeface="Arial" panose="020B0604020202020204" pitchFamily="34" charset="0"/>
          </a:endParaRPr>
        </a:p>
      </dgm:t>
    </dgm:pt>
    <dgm:pt modelId="{823CF92B-2A7F-41CD-9EE3-A6F605576407}">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IPO</a:t>
          </a:r>
        </a:p>
      </dgm:t>
    </dgm:pt>
    <dgm:pt modelId="{9D522A71-73B5-4EBC-B9AD-37C99AC6ADDC}" type="parTrans" cxnId="{316D92DC-CFF5-4ABD-8DD8-49EB37FAAA70}">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89995B1C-3802-4D7B-958F-2F8F67BA8EC5}" type="sibTrans" cxnId="{316D92DC-CFF5-4ABD-8DD8-49EB37FAAA70}">
      <dgm:prSet/>
      <dgm:spPr/>
      <dgm:t>
        <a:bodyPr/>
        <a:lstStyle/>
        <a:p>
          <a:endParaRPr lang="en-US" sz="1200">
            <a:latin typeface="Arial" panose="020B0604020202020204" pitchFamily="34" charset="0"/>
            <a:cs typeface="Arial" panose="020B0604020202020204" pitchFamily="34" charset="0"/>
          </a:endParaRPr>
        </a:p>
      </dgm:t>
    </dgm:pt>
    <dgm:pt modelId="{1935A3F7-1834-41F0-8775-3F2AE8BC0701}">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Fresh Issues</a:t>
          </a:r>
        </a:p>
      </dgm:t>
    </dgm:pt>
    <dgm:pt modelId="{3BB12081-075E-4FF3-9763-DF0202865F56}" type="parTrans" cxnId="{5B57E71D-6FE7-4AF3-A467-B048BDAD4926}">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6E3ABF31-4F24-43CD-AEBC-C94B4F9639C4}" type="sibTrans" cxnId="{5B57E71D-6FE7-4AF3-A467-B048BDAD4926}">
      <dgm:prSet/>
      <dgm:spPr/>
      <dgm:t>
        <a:bodyPr/>
        <a:lstStyle/>
        <a:p>
          <a:endParaRPr lang="en-US" sz="1200">
            <a:latin typeface="Arial" panose="020B0604020202020204" pitchFamily="34" charset="0"/>
            <a:cs typeface="Arial" panose="020B0604020202020204" pitchFamily="34" charset="0"/>
          </a:endParaRPr>
        </a:p>
      </dgm:t>
    </dgm:pt>
    <dgm:pt modelId="{B857A34E-7085-4F0B-B95F-518A4836DB4E}">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Offer for sale</a:t>
          </a:r>
        </a:p>
      </dgm:t>
    </dgm:pt>
    <dgm:pt modelId="{CFC306BF-92C5-4E31-9404-AFA32D262708}" type="parTrans" cxnId="{7D06B5CC-05F7-492D-80B1-D87390809867}">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0A5C515E-6633-45C6-9A02-6B3AE43877FA}" type="sibTrans" cxnId="{7D06B5CC-05F7-492D-80B1-D87390809867}">
      <dgm:prSet/>
      <dgm:spPr/>
      <dgm:t>
        <a:bodyPr/>
        <a:lstStyle/>
        <a:p>
          <a:endParaRPr lang="en-US" sz="1200">
            <a:latin typeface="Arial" panose="020B0604020202020204" pitchFamily="34" charset="0"/>
            <a:cs typeface="Arial" panose="020B0604020202020204" pitchFamily="34" charset="0"/>
          </a:endParaRPr>
        </a:p>
      </dgm:t>
    </dgm:pt>
    <dgm:pt modelId="{58C1A2EF-2AA3-4AA5-A3FF-7C6471D017D1}">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FPO</a:t>
          </a:r>
        </a:p>
      </dgm:t>
    </dgm:pt>
    <dgm:pt modelId="{6DF29F0F-D853-49DE-835B-5495EDB50F7B}" type="parTrans" cxnId="{A15753DD-4DFD-4BD9-BD88-E7FE7ED16E55}">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C4B5B87D-F15A-45F5-8D91-81DC3BC358FB}" type="sibTrans" cxnId="{A15753DD-4DFD-4BD9-BD88-E7FE7ED16E55}">
      <dgm:prSet/>
      <dgm:spPr/>
      <dgm:t>
        <a:bodyPr/>
        <a:lstStyle/>
        <a:p>
          <a:endParaRPr lang="en-US" sz="1200">
            <a:latin typeface="Arial" panose="020B0604020202020204" pitchFamily="34" charset="0"/>
            <a:cs typeface="Arial" panose="020B0604020202020204" pitchFamily="34" charset="0"/>
          </a:endParaRPr>
        </a:p>
      </dgm:t>
    </dgm:pt>
    <dgm:pt modelId="{2AF84558-4657-4256-92F8-A2878931B9BA}">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Fresh Issues</a:t>
          </a:r>
        </a:p>
      </dgm:t>
    </dgm:pt>
    <dgm:pt modelId="{4AB9F3BD-2DA8-4A49-8E93-AB31AECBCB1A}" type="parTrans" cxnId="{9DF09094-B600-4B42-B608-804230DD849B}">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1C384A2F-D9F0-41EF-849A-97560779A86E}" type="sibTrans" cxnId="{9DF09094-B600-4B42-B608-804230DD849B}">
      <dgm:prSet/>
      <dgm:spPr/>
      <dgm:t>
        <a:bodyPr/>
        <a:lstStyle/>
        <a:p>
          <a:endParaRPr lang="en-US" sz="1200">
            <a:latin typeface="Arial" panose="020B0604020202020204" pitchFamily="34" charset="0"/>
            <a:cs typeface="Arial" panose="020B0604020202020204" pitchFamily="34" charset="0"/>
          </a:endParaRPr>
        </a:p>
      </dgm:t>
    </dgm:pt>
    <dgm:pt modelId="{EE314E6A-CE14-49F0-8F5F-CD8CAC0A0B5E}">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Offer for sale</a:t>
          </a:r>
        </a:p>
      </dgm:t>
    </dgm:pt>
    <dgm:pt modelId="{67C6FAA9-1F68-4270-A24E-B5103798B1FF}" type="parTrans" cxnId="{6CC86832-FE19-4481-83A4-FC49D9CDCD8B}">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4462D563-BD3C-4C60-A952-602E99044672}" type="sibTrans" cxnId="{6CC86832-FE19-4481-83A4-FC49D9CDCD8B}">
      <dgm:prSet/>
      <dgm:spPr/>
      <dgm:t>
        <a:bodyPr/>
        <a:lstStyle/>
        <a:p>
          <a:endParaRPr lang="en-US" sz="1200">
            <a:latin typeface="Arial" panose="020B0604020202020204" pitchFamily="34" charset="0"/>
            <a:cs typeface="Arial" panose="020B0604020202020204" pitchFamily="34" charset="0"/>
          </a:endParaRPr>
        </a:p>
      </dgm:t>
    </dgm:pt>
    <dgm:pt modelId="{91304649-C950-45CC-BBB2-994B38C36167}" type="pres">
      <dgm:prSet presAssocID="{177FBCF6-35E2-4059-9FE7-8B7C0CB260B2}" presName="hierChild1" presStyleCnt="0">
        <dgm:presLayoutVars>
          <dgm:chPref val="1"/>
          <dgm:dir/>
          <dgm:animOne val="branch"/>
          <dgm:animLvl val="lvl"/>
          <dgm:resizeHandles/>
        </dgm:presLayoutVars>
      </dgm:prSet>
      <dgm:spPr/>
      <dgm:t>
        <a:bodyPr/>
        <a:lstStyle/>
        <a:p>
          <a:endParaRPr lang="en-US"/>
        </a:p>
      </dgm:t>
    </dgm:pt>
    <dgm:pt modelId="{9FB30CAB-1365-482F-AC7F-A9FB534B3AC2}" type="pres">
      <dgm:prSet presAssocID="{600A2118-1FD5-4BD2-8F70-31A6F636449B}" presName="hierRoot1" presStyleCnt="0"/>
      <dgm:spPr/>
    </dgm:pt>
    <dgm:pt modelId="{674EBCD0-835D-45F1-A527-53BCD7415901}" type="pres">
      <dgm:prSet presAssocID="{600A2118-1FD5-4BD2-8F70-31A6F636449B}" presName="composite" presStyleCnt="0"/>
      <dgm:spPr/>
    </dgm:pt>
    <dgm:pt modelId="{7002EC31-59A5-4E63-B66A-08D1C02EC863}" type="pres">
      <dgm:prSet presAssocID="{600A2118-1FD5-4BD2-8F70-31A6F636449B}" presName="background" presStyleLbl="node0" presStyleIdx="0" presStyleCnt="1"/>
      <dgm:spPr>
        <a:effectLst/>
        <a:scene3d>
          <a:camera prst="orthographicFront"/>
          <a:lightRig rig="threePt" dir="t">
            <a:rot lat="0" lon="0" rev="7500000"/>
          </a:lightRig>
        </a:scene3d>
        <a:sp3d prstMaterial="plastic"/>
      </dgm:spPr>
    </dgm:pt>
    <dgm:pt modelId="{25FC8AE9-28AB-4FEA-9245-54D82DCBC06A}" type="pres">
      <dgm:prSet presAssocID="{600A2118-1FD5-4BD2-8F70-31A6F636449B}" presName="text" presStyleLbl="fgAcc0" presStyleIdx="0" presStyleCnt="1">
        <dgm:presLayoutVars>
          <dgm:chPref val="3"/>
        </dgm:presLayoutVars>
      </dgm:prSet>
      <dgm:spPr/>
      <dgm:t>
        <a:bodyPr/>
        <a:lstStyle/>
        <a:p>
          <a:endParaRPr lang="en-US"/>
        </a:p>
      </dgm:t>
    </dgm:pt>
    <dgm:pt modelId="{61BBDF5A-F5CD-4543-9F8A-4A2896351BAB}" type="pres">
      <dgm:prSet presAssocID="{600A2118-1FD5-4BD2-8F70-31A6F636449B}" presName="hierChild2" presStyleCnt="0"/>
      <dgm:spPr/>
    </dgm:pt>
    <dgm:pt modelId="{81047449-EA03-4A24-A1CD-51C817DEEEF5}" type="pres">
      <dgm:prSet presAssocID="{7D155D74-458A-47F7-A970-B480E643D8A8}" presName="Name10" presStyleLbl="parChTrans1D2" presStyleIdx="0" presStyleCnt="4"/>
      <dgm:spPr/>
      <dgm:t>
        <a:bodyPr/>
        <a:lstStyle/>
        <a:p>
          <a:endParaRPr lang="en-US"/>
        </a:p>
      </dgm:t>
    </dgm:pt>
    <dgm:pt modelId="{82161B96-69F5-4DB2-BF92-726674C00BF1}" type="pres">
      <dgm:prSet presAssocID="{77A36087-6C96-4E87-B6BD-157DAEDCBB2F}" presName="hierRoot2" presStyleCnt="0"/>
      <dgm:spPr/>
    </dgm:pt>
    <dgm:pt modelId="{7A99082A-962D-4C13-9474-FFB3FB882C16}" type="pres">
      <dgm:prSet presAssocID="{77A36087-6C96-4E87-B6BD-157DAEDCBB2F}" presName="composite2" presStyleCnt="0"/>
      <dgm:spPr/>
    </dgm:pt>
    <dgm:pt modelId="{0F10F465-7810-44C2-B3F6-B462BF513F16}" type="pres">
      <dgm:prSet presAssocID="{77A36087-6C96-4E87-B6BD-157DAEDCBB2F}" presName="background2" presStyleLbl="asst1" presStyleIdx="0" presStyleCnt="1"/>
      <dgm:spPr>
        <a:effectLst/>
        <a:scene3d>
          <a:camera prst="orthographicFront"/>
          <a:lightRig rig="threePt" dir="t">
            <a:rot lat="0" lon="0" rev="7500000"/>
          </a:lightRig>
        </a:scene3d>
        <a:sp3d prstMaterial="plastic"/>
      </dgm:spPr>
    </dgm:pt>
    <dgm:pt modelId="{FCA04208-F272-48A4-A61F-74B19D2E36B9}" type="pres">
      <dgm:prSet presAssocID="{77A36087-6C96-4E87-B6BD-157DAEDCBB2F}" presName="text2" presStyleLbl="fgAcc2" presStyleIdx="0" presStyleCnt="4">
        <dgm:presLayoutVars>
          <dgm:chPref val="3"/>
        </dgm:presLayoutVars>
      </dgm:prSet>
      <dgm:spPr/>
      <dgm:t>
        <a:bodyPr/>
        <a:lstStyle/>
        <a:p>
          <a:endParaRPr lang="en-US"/>
        </a:p>
      </dgm:t>
    </dgm:pt>
    <dgm:pt modelId="{A301F323-FCF7-4797-88A5-35C2007ABE46}" type="pres">
      <dgm:prSet presAssocID="{77A36087-6C96-4E87-B6BD-157DAEDCBB2F}" presName="hierChild3" presStyleCnt="0"/>
      <dgm:spPr/>
    </dgm:pt>
    <dgm:pt modelId="{498F2202-ED6C-4FAE-A74F-F5CC51581577}" type="pres">
      <dgm:prSet presAssocID="{9D522A71-73B5-4EBC-B9AD-37C99AC6ADDC}" presName="Name17" presStyleLbl="parChTrans1D3" presStyleIdx="0" presStyleCnt="4"/>
      <dgm:spPr/>
      <dgm:t>
        <a:bodyPr/>
        <a:lstStyle/>
        <a:p>
          <a:endParaRPr lang="en-US"/>
        </a:p>
      </dgm:t>
    </dgm:pt>
    <dgm:pt modelId="{9388CDEA-4948-4C0E-8945-36BE3EE8C6B5}" type="pres">
      <dgm:prSet presAssocID="{823CF92B-2A7F-41CD-9EE3-A6F605576407}" presName="hierRoot3" presStyleCnt="0"/>
      <dgm:spPr/>
    </dgm:pt>
    <dgm:pt modelId="{76C720CD-6713-4FCA-849D-C069CBEE7283}" type="pres">
      <dgm:prSet presAssocID="{823CF92B-2A7F-41CD-9EE3-A6F605576407}" presName="composite3" presStyleCnt="0"/>
      <dgm:spPr/>
    </dgm:pt>
    <dgm:pt modelId="{1AB620E1-FAA3-4052-A3FC-F7FDBFDF1EA5}" type="pres">
      <dgm:prSet presAssocID="{823CF92B-2A7F-41CD-9EE3-A6F605576407}" presName="background3" presStyleLbl="node3" presStyleIdx="0" presStyleCnt="4"/>
      <dgm:spPr>
        <a:effectLst/>
        <a:scene3d>
          <a:camera prst="orthographicFront"/>
          <a:lightRig rig="threePt" dir="t">
            <a:rot lat="0" lon="0" rev="7500000"/>
          </a:lightRig>
        </a:scene3d>
        <a:sp3d prstMaterial="plastic"/>
      </dgm:spPr>
    </dgm:pt>
    <dgm:pt modelId="{2DBA8D6F-9046-4BAA-9E14-B3D8A24C3329}" type="pres">
      <dgm:prSet presAssocID="{823CF92B-2A7F-41CD-9EE3-A6F605576407}" presName="text3" presStyleLbl="fgAcc3" presStyleIdx="0" presStyleCnt="4" custLinFactNeighborX="-1258" custLinFactNeighborY="21783">
        <dgm:presLayoutVars>
          <dgm:chPref val="3"/>
        </dgm:presLayoutVars>
      </dgm:prSet>
      <dgm:spPr/>
      <dgm:t>
        <a:bodyPr/>
        <a:lstStyle/>
        <a:p>
          <a:endParaRPr lang="en-US"/>
        </a:p>
      </dgm:t>
    </dgm:pt>
    <dgm:pt modelId="{E1C1E2CF-83FF-4AF8-9015-A164C2CFF40D}" type="pres">
      <dgm:prSet presAssocID="{823CF92B-2A7F-41CD-9EE3-A6F605576407}" presName="hierChild4" presStyleCnt="0"/>
      <dgm:spPr/>
    </dgm:pt>
    <dgm:pt modelId="{3955B2B6-1CCD-489C-8E2B-1A682383FE23}" type="pres">
      <dgm:prSet presAssocID="{3BB12081-075E-4FF3-9763-DF0202865F56}" presName="Name23" presStyleLbl="parChTrans1D4" presStyleIdx="0" presStyleCnt="4"/>
      <dgm:spPr/>
      <dgm:t>
        <a:bodyPr/>
        <a:lstStyle/>
        <a:p>
          <a:endParaRPr lang="en-US"/>
        </a:p>
      </dgm:t>
    </dgm:pt>
    <dgm:pt modelId="{E978D43A-F11E-483F-93FE-DAF212FBD5E0}" type="pres">
      <dgm:prSet presAssocID="{1935A3F7-1834-41F0-8775-3F2AE8BC0701}" presName="hierRoot4" presStyleCnt="0"/>
      <dgm:spPr/>
    </dgm:pt>
    <dgm:pt modelId="{CE6E3B93-4A9E-4339-95BB-53AF9C469276}" type="pres">
      <dgm:prSet presAssocID="{1935A3F7-1834-41F0-8775-3F2AE8BC0701}" presName="composite4" presStyleCnt="0"/>
      <dgm:spPr/>
    </dgm:pt>
    <dgm:pt modelId="{DEECC85A-C3A8-4284-B0B4-248580E3FDD2}" type="pres">
      <dgm:prSet presAssocID="{1935A3F7-1834-41F0-8775-3F2AE8BC0701}" presName="background4" presStyleLbl="node4" presStyleIdx="0" presStyleCnt="4"/>
      <dgm:spPr>
        <a:effectLst/>
        <a:scene3d>
          <a:camera prst="orthographicFront"/>
          <a:lightRig rig="threePt" dir="t">
            <a:rot lat="0" lon="0" rev="7500000"/>
          </a:lightRig>
        </a:scene3d>
        <a:sp3d prstMaterial="plastic"/>
      </dgm:spPr>
    </dgm:pt>
    <dgm:pt modelId="{0B878249-E1C3-40C6-B3F4-3586CF46F455}" type="pres">
      <dgm:prSet presAssocID="{1935A3F7-1834-41F0-8775-3F2AE8BC0701}" presName="text4" presStyleLbl="fgAcc4" presStyleIdx="0" presStyleCnt="4" custLinFactNeighborX="3772" custLinFactNeighborY="35645">
        <dgm:presLayoutVars>
          <dgm:chPref val="3"/>
        </dgm:presLayoutVars>
      </dgm:prSet>
      <dgm:spPr/>
      <dgm:t>
        <a:bodyPr/>
        <a:lstStyle/>
        <a:p>
          <a:endParaRPr lang="en-US"/>
        </a:p>
      </dgm:t>
    </dgm:pt>
    <dgm:pt modelId="{C3EBC20C-0010-4854-B40C-81866F3FA329}" type="pres">
      <dgm:prSet presAssocID="{1935A3F7-1834-41F0-8775-3F2AE8BC0701}" presName="hierChild5" presStyleCnt="0"/>
      <dgm:spPr/>
    </dgm:pt>
    <dgm:pt modelId="{CC1525E8-AEAE-4FBA-9F99-C745E22BB216}" type="pres">
      <dgm:prSet presAssocID="{CFC306BF-92C5-4E31-9404-AFA32D262708}" presName="Name23" presStyleLbl="parChTrans1D4" presStyleIdx="1" presStyleCnt="4"/>
      <dgm:spPr/>
      <dgm:t>
        <a:bodyPr/>
        <a:lstStyle/>
        <a:p>
          <a:endParaRPr lang="en-US"/>
        </a:p>
      </dgm:t>
    </dgm:pt>
    <dgm:pt modelId="{A1B44A58-AC8F-42B7-95D9-59960B1D82EE}" type="pres">
      <dgm:prSet presAssocID="{B857A34E-7085-4F0B-B95F-518A4836DB4E}" presName="hierRoot4" presStyleCnt="0"/>
      <dgm:spPr/>
    </dgm:pt>
    <dgm:pt modelId="{2EAE7DD2-74EE-4A8E-834C-3495BA206B70}" type="pres">
      <dgm:prSet presAssocID="{B857A34E-7085-4F0B-B95F-518A4836DB4E}" presName="composite4" presStyleCnt="0"/>
      <dgm:spPr/>
    </dgm:pt>
    <dgm:pt modelId="{40724CFD-70A3-43E7-A3A2-CD2AAB3F40C1}" type="pres">
      <dgm:prSet presAssocID="{B857A34E-7085-4F0B-B95F-518A4836DB4E}" presName="background4" presStyleLbl="node4" presStyleIdx="1" presStyleCnt="4"/>
      <dgm:spPr>
        <a:effectLst/>
        <a:scene3d>
          <a:camera prst="orthographicFront"/>
          <a:lightRig rig="threePt" dir="t">
            <a:rot lat="0" lon="0" rev="7500000"/>
          </a:lightRig>
        </a:scene3d>
        <a:sp3d prstMaterial="plastic"/>
      </dgm:spPr>
    </dgm:pt>
    <dgm:pt modelId="{3D2A209E-B13E-487A-AE34-A388E4BF9DB8}" type="pres">
      <dgm:prSet presAssocID="{B857A34E-7085-4F0B-B95F-518A4836DB4E}" presName="text4" presStyleLbl="fgAcc4" presStyleIdx="1" presStyleCnt="4" custLinFactNeighborX="3772" custLinFactNeighborY="35645">
        <dgm:presLayoutVars>
          <dgm:chPref val="3"/>
        </dgm:presLayoutVars>
      </dgm:prSet>
      <dgm:spPr/>
      <dgm:t>
        <a:bodyPr/>
        <a:lstStyle/>
        <a:p>
          <a:endParaRPr lang="en-US"/>
        </a:p>
      </dgm:t>
    </dgm:pt>
    <dgm:pt modelId="{60F29366-F47C-4DE5-8263-28E05E965D41}" type="pres">
      <dgm:prSet presAssocID="{B857A34E-7085-4F0B-B95F-518A4836DB4E}" presName="hierChild5" presStyleCnt="0"/>
      <dgm:spPr/>
    </dgm:pt>
    <dgm:pt modelId="{2BA99342-19BF-4241-92DA-D1C12EBC781B}" type="pres">
      <dgm:prSet presAssocID="{6DF29F0F-D853-49DE-835B-5495EDB50F7B}" presName="Name17" presStyleLbl="parChTrans1D3" presStyleIdx="1" presStyleCnt="4"/>
      <dgm:spPr/>
      <dgm:t>
        <a:bodyPr/>
        <a:lstStyle/>
        <a:p>
          <a:endParaRPr lang="en-US"/>
        </a:p>
      </dgm:t>
    </dgm:pt>
    <dgm:pt modelId="{26ED72F4-2170-42CC-A2AA-72C20C25E3C2}" type="pres">
      <dgm:prSet presAssocID="{58C1A2EF-2AA3-4AA5-A3FF-7C6471D017D1}" presName="hierRoot3" presStyleCnt="0"/>
      <dgm:spPr/>
    </dgm:pt>
    <dgm:pt modelId="{A66AA9A2-F39E-4F83-AC12-F0F9DC0E0418}" type="pres">
      <dgm:prSet presAssocID="{58C1A2EF-2AA3-4AA5-A3FF-7C6471D017D1}" presName="composite3" presStyleCnt="0"/>
      <dgm:spPr/>
    </dgm:pt>
    <dgm:pt modelId="{6589EA21-F2F0-4F66-A783-D66E4A77B226}" type="pres">
      <dgm:prSet presAssocID="{58C1A2EF-2AA3-4AA5-A3FF-7C6471D017D1}" presName="background3" presStyleLbl="node3" presStyleIdx="1" presStyleCnt="4"/>
      <dgm:spPr>
        <a:effectLst/>
        <a:scene3d>
          <a:camera prst="orthographicFront"/>
          <a:lightRig rig="threePt" dir="t">
            <a:rot lat="0" lon="0" rev="7500000"/>
          </a:lightRig>
        </a:scene3d>
        <a:sp3d prstMaterial="plastic"/>
      </dgm:spPr>
    </dgm:pt>
    <dgm:pt modelId="{B0986097-CCBD-4BFA-9D05-2979BA683E2E}" type="pres">
      <dgm:prSet presAssocID="{58C1A2EF-2AA3-4AA5-A3FF-7C6471D017D1}" presName="text3" presStyleLbl="fgAcc3" presStyleIdx="1" presStyleCnt="4" custLinFactNeighborX="-1258" custLinFactNeighborY="21783">
        <dgm:presLayoutVars>
          <dgm:chPref val="3"/>
        </dgm:presLayoutVars>
      </dgm:prSet>
      <dgm:spPr/>
      <dgm:t>
        <a:bodyPr/>
        <a:lstStyle/>
        <a:p>
          <a:endParaRPr lang="en-US"/>
        </a:p>
      </dgm:t>
    </dgm:pt>
    <dgm:pt modelId="{D0A145FB-C00C-4D92-96BE-13E09C6519EB}" type="pres">
      <dgm:prSet presAssocID="{58C1A2EF-2AA3-4AA5-A3FF-7C6471D017D1}" presName="hierChild4" presStyleCnt="0"/>
      <dgm:spPr/>
    </dgm:pt>
    <dgm:pt modelId="{13C08A9B-313A-4D42-AD49-A3B96332F187}" type="pres">
      <dgm:prSet presAssocID="{4AB9F3BD-2DA8-4A49-8E93-AB31AECBCB1A}" presName="Name23" presStyleLbl="parChTrans1D4" presStyleIdx="2" presStyleCnt="4"/>
      <dgm:spPr/>
      <dgm:t>
        <a:bodyPr/>
        <a:lstStyle/>
        <a:p>
          <a:endParaRPr lang="en-US"/>
        </a:p>
      </dgm:t>
    </dgm:pt>
    <dgm:pt modelId="{70BE527E-A45D-49D8-ABEF-5BC1E39493FA}" type="pres">
      <dgm:prSet presAssocID="{2AF84558-4657-4256-92F8-A2878931B9BA}" presName="hierRoot4" presStyleCnt="0"/>
      <dgm:spPr/>
    </dgm:pt>
    <dgm:pt modelId="{99040F72-E499-42CE-A01A-3758CA4B4CD1}" type="pres">
      <dgm:prSet presAssocID="{2AF84558-4657-4256-92F8-A2878931B9BA}" presName="composite4" presStyleCnt="0"/>
      <dgm:spPr/>
    </dgm:pt>
    <dgm:pt modelId="{47ACB62F-D630-491C-8B8A-AB4A0FF51662}" type="pres">
      <dgm:prSet presAssocID="{2AF84558-4657-4256-92F8-A2878931B9BA}" presName="background4" presStyleLbl="node4" presStyleIdx="2" presStyleCnt="4"/>
      <dgm:spPr>
        <a:effectLst/>
        <a:scene3d>
          <a:camera prst="orthographicFront"/>
          <a:lightRig rig="threePt" dir="t">
            <a:rot lat="0" lon="0" rev="7500000"/>
          </a:lightRig>
        </a:scene3d>
        <a:sp3d prstMaterial="plastic"/>
      </dgm:spPr>
    </dgm:pt>
    <dgm:pt modelId="{3EAFE104-C005-4806-B050-1140043D5B75}" type="pres">
      <dgm:prSet presAssocID="{2AF84558-4657-4256-92F8-A2878931B9BA}" presName="text4" presStyleLbl="fgAcc4" presStyleIdx="2" presStyleCnt="4" custLinFactNeighborX="3772" custLinFactNeighborY="35645">
        <dgm:presLayoutVars>
          <dgm:chPref val="3"/>
        </dgm:presLayoutVars>
      </dgm:prSet>
      <dgm:spPr/>
      <dgm:t>
        <a:bodyPr/>
        <a:lstStyle/>
        <a:p>
          <a:endParaRPr lang="en-US"/>
        </a:p>
      </dgm:t>
    </dgm:pt>
    <dgm:pt modelId="{E002472F-84C8-4A13-9D11-013D9314C7ED}" type="pres">
      <dgm:prSet presAssocID="{2AF84558-4657-4256-92F8-A2878931B9BA}" presName="hierChild5" presStyleCnt="0"/>
      <dgm:spPr/>
    </dgm:pt>
    <dgm:pt modelId="{D5B20965-4AE1-4B1C-B45A-51225B044450}" type="pres">
      <dgm:prSet presAssocID="{67C6FAA9-1F68-4270-A24E-B5103798B1FF}" presName="Name23" presStyleLbl="parChTrans1D4" presStyleIdx="3" presStyleCnt="4"/>
      <dgm:spPr/>
      <dgm:t>
        <a:bodyPr/>
        <a:lstStyle/>
        <a:p>
          <a:endParaRPr lang="en-US"/>
        </a:p>
      </dgm:t>
    </dgm:pt>
    <dgm:pt modelId="{61E81967-57E3-4C21-8F81-8E19EEEBDC9D}" type="pres">
      <dgm:prSet presAssocID="{EE314E6A-CE14-49F0-8F5F-CD8CAC0A0B5E}" presName="hierRoot4" presStyleCnt="0"/>
      <dgm:spPr/>
    </dgm:pt>
    <dgm:pt modelId="{3FA0726B-D01C-4DC0-8F0D-77AD9629720A}" type="pres">
      <dgm:prSet presAssocID="{EE314E6A-CE14-49F0-8F5F-CD8CAC0A0B5E}" presName="composite4" presStyleCnt="0"/>
      <dgm:spPr/>
    </dgm:pt>
    <dgm:pt modelId="{B502E60B-3EB9-482E-A7C7-BBA441C8718D}" type="pres">
      <dgm:prSet presAssocID="{EE314E6A-CE14-49F0-8F5F-CD8CAC0A0B5E}" presName="background4" presStyleLbl="node4" presStyleIdx="3" presStyleCnt="4"/>
      <dgm:spPr>
        <a:effectLst/>
        <a:scene3d>
          <a:camera prst="orthographicFront"/>
          <a:lightRig rig="threePt" dir="t">
            <a:rot lat="0" lon="0" rev="7500000"/>
          </a:lightRig>
        </a:scene3d>
        <a:sp3d prstMaterial="plastic"/>
      </dgm:spPr>
    </dgm:pt>
    <dgm:pt modelId="{A01EA1A0-40B0-4B97-8758-9DE8D1853E90}" type="pres">
      <dgm:prSet presAssocID="{EE314E6A-CE14-49F0-8F5F-CD8CAC0A0B5E}" presName="text4" presStyleLbl="fgAcc4" presStyleIdx="3" presStyleCnt="4" custLinFactNeighborX="3772" custLinFactNeighborY="35645">
        <dgm:presLayoutVars>
          <dgm:chPref val="3"/>
        </dgm:presLayoutVars>
      </dgm:prSet>
      <dgm:spPr/>
      <dgm:t>
        <a:bodyPr/>
        <a:lstStyle/>
        <a:p>
          <a:endParaRPr lang="en-US"/>
        </a:p>
      </dgm:t>
    </dgm:pt>
    <dgm:pt modelId="{DBDC74DE-3915-4374-B0C0-B89572318DF6}" type="pres">
      <dgm:prSet presAssocID="{EE314E6A-CE14-49F0-8F5F-CD8CAC0A0B5E}" presName="hierChild5" presStyleCnt="0"/>
      <dgm:spPr/>
    </dgm:pt>
    <dgm:pt modelId="{6F2437D3-3E74-4C99-9848-E961202ED4B4}" type="pres">
      <dgm:prSet presAssocID="{CDDB5A2F-9565-40D7-844E-A99CBBDC85EB}" presName="Name10" presStyleLbl="parChTrans1D2" presStyleIdx="1" presStyleCnt="4"/>
      <dgm:spPr/>
      <dgm:t>
        <a:bodyPr/>
        <a:lstStyle/>
        <a:p>
          <a:endParaRPr lang="en-US"/>
        </a:p>
      </dgm:t>
    </dgm:pt>
    <dgm:pt modelId="{F14ACF3F-0DE9-447C-BFB2-EE4AEE82FEEE}" type="pres">
      <dgm:prSet presAssocID="{98D39D8E-C263-49F0-9F8E-6F2D2F2B6B8B}" presName="hierRoot2" presStyleCnt="0"/>
      <dgm:spPr/>
    </dgm:pt>
    <dgm:pt modelId="{0E75A4B6-6B51-4F76-8430-CB55E2964A92}" type="pres">
      <dgm:prSet presAssocID="{98D39D8E-C263-49F0-9F8E-6F2D2F2B6B8B}" presName="composite2" presStyleCnt="0"/>
      <dgm:spPr/>
    </dgm:pt>
    <dgm:pt modelId="{5F0CE058-F478-4A10-9442-1C86152ED8FF}" type="pres">
      <dgm:prSet presAssocID="{98D39D8E-C263-49F0-9F8E-6F2D2F2B6B8B}" presName="background2" presStyleLbl="node2" presStyleIdx="0" presStyleCnt="3"/>
      <dgm:spPr>
        <a:effectLst/>
        <a:scene3d>
          <a:camera prst="orthographicFront"/>
          <a:lightRig rig="threePt" dir="t">
            <a:rot lat="0" lon="0" rev="7500000"/>
          </a:lightRig>
        </a:scene3d>
        <a:sp3d prstMaterial="plastic"/>
      </dgm:spPr>
    </dgm:pt>
    <dgm:pt modelId="{BECE379A-EAB7-4D45-ACCB-8FCEDFF3C240}" type="pres">
      <dgm:prSet presAssocID="{98D39D8E-C263-49F0-9F8E-6F2D2F2B6B8B}" presName="text2" presStyleLbl="fgAcc2" presStyleIdx="1" presStyleCnt="4">
        <dgm:presLayoutVars>
          <dgm:chPref val="3"/>
        </dgm:presLayoutVars>
      </dgm:prSet>
      <dgm:spPr/>
      <dgm:t>
        <a:bodyPr/>
        <a:lstStyle/>
        <a:p>
          <a:endParaRPr lang="en-US"/>
        </a:p>
      </dgm:t>
    </dgm:pt>
    <dgm:pt modelId="{B90763A1-810F-4379-8F99-F29CE64600C4}" type="pres">
      <dgm:prSet presAssocID="{98D39D8E-C263-49F0-9F8E-6F2D2F2B6B8B}" presName="hierChild3" presStyleCnt="0"/>
      <dgm:spPr/>
    </dgm:pt>
    <dgm:pt modelId="{CDEDAB88-518C-4642-A19A-ED0BEC4B8C7F}" type="pres">
      <dgm:prSet presAssocID="{3A7FAD20-1049-4D4F-B2A0-DE4C5EA96987}" presName="Name10" presStyleLbl="parChTrans1D2" presStyleIdx="2" presStyleCnt="4"/>
      <dgm:spPr/>
      <dgm:t>
        <a:bodyPr/>
        <a:lstStyle/>
        <a:p>
          <a:endParaRPr lang="en-US"/>
        </a:p>
      </dgm:t>
    </dgm:pt>
    <dgm:pt modelId="{2E99C42F-A92C-4FE9-819A-CA622551C927}" type="pres">
      <dgm:prSet presAssocID="{FD0D9969-69BA-45E9-A451-2B9920DA3448}" presName="hierRoot2" presStyleCnt="0"/>
      <dgm:spPr/>
    </dgm:pt>
    <dgm:pt modelId="{BF1804F1-F1F8-4A77-A30F-5DF828533909}" type="pres">
      <dgm:prSet presAssocID="{FD0D9969-69BA-45E9-A451-2B9920DA3448}" presName="composite2" presStyleCnt="0"/>
      <dgm:spPr/>
    </dgm:pt>
    <dgm:pt modelId="{220F69A3-6C4E-4A2F-879D-DBEA1C6775A2}" type="pres">
      <dgm:prSet presAssocID="{FD0D9969-69BA-45E9-A451-2B9920DA3448}" presName="background2" presStyleLbl="node2" presStyleIdx="1" presStyleCnt="3"/>
      <dgm:spPr>
        <a:effectLst/>
        <a:scene3d>
          <a:camera prst="orthographicFront"/>
          <a:lightRig rig="threePt" dir="t">
            <a:rot lat="0" lon="0" rev="7500000"/>
          </a:lightRig>
        </a:scene3d>
        <a:sp3d prstMaterial="plastic"/>
      </dgm:spPr>
    </dgm:pt>
    <dgm:pt modelId="{C77A9A05-8D0B-4122-A440-F668291EFFDE}" type="pres">
      <dgm:prSet presAssocID="{FD0D9969-69BA-45E9-A451-2B9920DA3448}" presName="text2" presStyleLbl="fgAcc2" presStyleIdx="2" presStyleCnt="4">
        <dgm:presLayoutVars>
          <dgm:chPref val="3"/>
        </dgm:presLayoutVars>
      </dgm:prSet>
      <dgm:spPr/>
      <dgm:t>
        <a:bodyPr/>
        <a:lstStyle/>
        <a:p>
          <a:endParaRPr lang="en-US"/>
        </a:p>
      </dgm:t>
    </dgm:pt>
    <dgm:pt modelId="{15F5E570-4625-4769-9620-3F1B13D46004}" type="pres">
      <dgm:prSet presAssocID="{FD0D9969-69BA-45E9-A451-2B9920DA3448}" presName="hierChild3" presStyleCnt="0"/>
      <dgm:spPr/>
    </dgm:pt>
    <dgm:pt modelId="{52D72278-E757-45C4-84D4-6E66347F5F9E}" type="pres">
      <dgm:prSet presAssocID="{11E0E9CE-24C5-4191-8127-9B78A077AA31}" presName="Name10" presStyleLbl="parChTrans1D2" presStyleIdx="3" presStyleCnt="4"/>
      <dgm:spPr/>
      <dgm:t>
        <a:bodyPr/>
        <a:lstStyle/>
        <a:p>
          <a:endParaRPr lang="en-US"/>
        </a:p>
      </dgm:t>
    </dgm:pt>
    <dgm:pt modelId="{98CF522F-6811-40EC-A5A6-AE07C8214110}" type="pres">
      <dgm:prSet presAssocID="{46B02214-BDAA-475F-9018-90FC2122FBA9}" presName="hierRoot2" presStyleCnt="0"/>
      <dgm:spPr/>
    </dgm:pt>
    <dgm:pt modelId="{8B267D9F-5FDF-4C25-A8DC-41B98FA3AE9A}" type="pres">
      <dgm:prSet presAssocID="{46B02214-BDAA-475F-9018-90FC2122FBA9}" presName="composite2" presStyleCnt="0"/>
      <dgm:spPr/>
    </dgm:pt>
    <dgm:pt modelId="{847DCA5A-421B-493B-9508-93EE84BAC879}" type="pres">
      <dgm:prSet presAssocID="{46B02214-BDAA-475F-9018-90FC2122FBA9}" presName="background2" presStyleLbl="node2" presStyleIdx="2" presStyleCnt="3"/>
      <dgm:spPr>
        <a:effectLst/>
        <a:scene3d>
          <a:camera prst="orthographicFront"/>
          <a:lightRig rig="threePt" dir="t">
            <a:rot lat="0" lon="0" rev="7500000"/>
          </a:lightRig>
        </a:scene3d>
        <a:sp3d prstMaterial="plastic"/>
      </dgm:spPr>
    </dgm:pt>
    <dgm:pt modelId="{AA18DE0B-2503-4B34-A66F-B4378D1B15DB}" type="pres">
      <dgm:prSet presAssocID="{46B02214-BDAA-475F-9018-90FC2122FBA9}" presName="text2" presStyleLbl="fgAcc2" presStyleIdx="3" presStyleCnt="4">
        <dgm:presLayoutVars>
          <dgm:chPref val="3"/>
        </dgm:presLayoutVars>
      </dgm:prSet>
      <dgm:spPr/>
      <dgm:t>
        <a:bodyPr/>
        <a:lstStyle/>
        <a:p>
          <a:endParaRPr lang="en-US"/>
        </a:p>
      </dgm:t>
    </dgm:pt>
    <dgm:pt modelId="{3AA4295B-CCBF-46B5-966E-9E409F87556E}" type="pres">
      <dgm:prSet presAssocID="{46B02214-BDAA-475F-9018-90FC2122FBA9}" presName="hierChild3" presStyleCnt="0"/>
      <dgm:spPr/>
    </dgm:pt>
    <dgm:pt modelId="{3420E14A-9580-417A-8361-548808C2C3B9}" type="pres">
      <dgm:prSet presAssocID="{6544E250-16F7-4962-BA5A-1A15DEEFA34C}" presName="Name17" presStyleLbl="parChTrans1D3" presStyleIdx="2" presStyleCnt="4"/>
      <dgm:spPr/>
      <dgm:t>
        <a:bodyPr/>
        <a:lstStyle/>
        <a:p>
          <a:endParaRPr lang="en-US"/>
        </a:p>
      </dgm:t>
    </dgm:pt>
    <dgm:pt modelId="{7CD7E07A-EAA8-4B1A-95A1-A70CD8EEDEC8}" type="pres">
      <dgm:prSet presAssocID="{06BB295A-13CB-4BE1-9B57-FE9974911376}" presName="hierRoot3" presStyleCnt="0"/>
      <dgm:spPr/>
    </dgm:pt>
    <dgm:pt modelId="{CF1BF522-1C15-438C-926D-53E1270DAFE3}" type="pres">
      <dgm:prSet presAssocID="{06BB295A-13CB-4BE1-9B57-FE9974911376}" presName="composite3" presStyleCnt="0"/>
      <dgm:spPr/>
    </dgm:pt>
    <dgm:pt modelId="{5B49A90C-F88A-4EB9-9E50-72038E2A809B}" type="pres">
      <dgm:prSet presAssocID="{06BB295A-13CB-4BE1-9B57-FE9974911376}" presName="background3" presStyleLbl="node3" presStyleIdx="2" presStyleCnt="4"/>
      <dgm:spPr>
        <a:effectLst/>
        <a:scene3d>
          <a:camera prst="orthographicFront"/>
          <a:lightRig rig="threePt" dir="t">
            <a:rot lat="0" lon="0" rev="7500000"/>
          </a:lightRig>
        </a:scene3d>
        <a:sp3d prstMaterial="plastic"/>
      </dgm:spPr>
    </dgm:pt>
    <dgm:pt modelId="{5F018735-1DAF-4C36-BB53-0BE74191A799}" type="pres">
      <dgm:prSet presAssocID="{06BB295A-13CB-4BE1-9B57-FE9974911376}" presName="text3" presStyleLbl="fgAcc3" presStyleIdx="2" presStyleCnt="4" custLinFactNeighborX="-23177" custLinFactNeighborY="10054">
        <dgm:presLayoutVars>
          <dgm:chPref val="3"/>
        </dgm:presLayoutVars>
      </dgm:prSet>
      <dgm:spPr/>
      <dgm:t>
        <a:bodyPr/>
        <a:lstStyle/>
        <a:p>
          <a:endParaRPr lang="en-US"/>
        </a:p>
      </dgm:t>
    </dgm:pt>
    <dgm:pt modelId="{AAD9701B-E01C-47DC-B918-0CA7682E96A3}" type="pres">
      <dgm:prSet presAssocID="{06BB295A-13CB-4BE1-9B57-FE9974911376}" presName="hierChild4" presStyleCnt="0"/>
      <dgm:spPr/>
    </dgm:pt>
    <dgm:pt modelId="{7E04F4E0-CBD2-4766-AA0F-9706928035AA}" type="pres">
      <dgm:prSet presAssocID="{0A0CDD49-01D8-44E7-B7B5-16086ECB1647}" presName="Name17" presStyleLbl="parChTrans1D3" presStyleIdx="3" presStyleCnt="4"/>
      <dgm:spPr/>
      <dgm:t>
        <a:bodyPr/>
        <a:lstStyle/>
        <a:p>
          <a:endParaRPr lang="en-US"/>
        </a:p>
      </dgm:t>
    </dgm:pt>
    <dgm:pt modelId="{02309E57-3558-4AC4-B8AF-B956DE8D2357}" type="pres">
      <dgm:prSet presAssocID="{A4016984-20F9-4241-BE10-348A19632DC5}" presName="hierRoot3" presStyleCnt="0"/>
      <dgm:spPr/>
    </dgm:pt>
    <dgm:pt modelId="{9F086C73-2987-451A-B21D-C4A85841F30A}" type="pres">
      <dgm:prSet presAssocID="{A4016984-20F9-4241-BE10-348A19632DC5}" presName="composite3" presStyleCnt="0"/>
      <dgm:spPr/>
    </dgm:pt>
    <dgm:pt modelId="{6E566BDD-93AD-4D5D-9F9F-97F43295706F}" type="pres">
      <dgm:prSet presAssocID="{A4016984-20F9-4241-BE10-348A19632DC5}" presName="background3" presStyleLbl="node3" presStyleIdx="3" presStyleCnt="4"/>
      <dgm:spPr>
        <a:effectLst/>
        <a:scene3d>
          <a:camera prst="orthographicFront"/>
          <a:lightRig rig="threePt" dir="t">
            <a:rot lat="0" lon="0" rev="7500000"/>
          </a:lightRig>
        </a:scene3d>
        <a:sp3d prstMaterial="plastic"/>
      </dgm:spPr>
    </dgm:pt>
    <dgm:pt modelId="{C9B427CF-1227-4EDB-89BD-5CA8BE4450DC}" type="pres">
      <dgm:prSet presAssocID="{A4016984-20F9-4241-BE10-348A19632DC5}" presName="text3" presStyleLbl="fgAcc3" presStyleIdx="3" presStyleCnt="4" custLinFactNeighborX="3697" custLinFactNeighborY="12096">
        <dgm:presLayoutVars>
          <dgm:chPref val="3"/>
        </dgm:presLayoutVars>
      </dgm:prSet>
      <dgm:spPr/>
      <dgm:t>
        <a:bodyPr/>
        <a:lstStyle/>
        <a:p>
          <a:endParaRPr lang="en-US"/>
        </a:p>
      </dgm:t>
    </dgm:pt>
    <dgm:pt modelId="{794142E3-2325-4165-BB4F-B6B3BF6462D5}" type="pres">
      <dgm:prSet presAssocID="{A4016984-20F9-4241-BE10-348A19632DC5}" presName="hierChild4" presStyleCnt="0"/>
      <dgm:spPr/>
    </dgm:pt>
  </dgm:ptLst>
  <dgm:cxnLst>
    <dgm:cxn modelId="{BB0A95B4-CF55-4ED0-9BED-AC1C1A0E569C}" type="presOf" srcId="{0A0CDD49-01D8-44E7-B7B5-16086ECB1647}" destId="{7E04F4E0-CBD2-4766-AA0F-9706928035AA}" srcOrd="0" destOrd="0" presId="urn:microsoft.com/office/officeart/2005/8/layout/hierarchy1"/>
    <dgm:cxn modelId="{9CE11D8D-DC1A-4D88-9C2E-A09226003231}" srcId="{177FBCF6-35E2-4059-9FE7-8B7C0CB260B2}" destId="{600A2118-1FD5-4BD2-8F70-31A6F636449B}" srcOrd="0" destOrd="0" parTransId="{91A5F097-F915-49EB-A8EF-4E945C002140}" sibTransId="{634BBA40-703A-482A-86ED-DFA8598FDACA}"/>
    <dgm:cxn modelId="{03CB8019-649F-4A77-AC01-630DD9E36176}" type="presOf" srcId="{2AF84558-4657-4256-92F8-A2878931B9BA}" destId="{3EAFE104-C005-4806-B050-1140043D5B75}" srcOrd="0" destOrd="0" presId="urn:microsoft.com/office/officeart/2005/8/layout/hierarchy1"/>
    <dgm:cxn modelId="{AFEA904B-2B79-4714-834F-934D72C56AA7}" type="presOf" srcId="{77A36087-6C96-4E87-B6BD-157DAEDCBB2F}" destId="{FCA04208-F272-48A4-A61F-74B19D2E36B9}" srcOrd="0" destOrd="0" presId="urn:microsoft.com/office/officeart/2005/8/layout/hierarchy1"/>
    <dgm:cxn modelId="{7D06B5CC-05F7-492D-80B1-D87390809867}" srcId="{823CF92B-2A7F-41CD-9EE3-A6F605576407}" destId="{B857A34E-7085-4F0B-B95F-518A4836DB4E}" srcOrd="1" destOrd="0" parTransId="{CFC306BF-92C5-4E31-9404-AFA32D262708}" sibTransId="{0A5C515E-6633-45C6-9A02-6B3AE43877FA}"/>
    <dgm:cxn modelId="{4A4CF61F-E3E2-48B1-91C7-EF9378F0BFC3}" type="presOf" srcId="{7D155D74-458A-47F7-A970-B480E643D8A8}" destId="{81047449-EA03-4A24-A1CD-51C817DEEEF5}" srcOrd="0" destOrd="0" presId="urn:microsoft.com/office/officeart/2005/8/layout/hierarchy1"/>
    <dgm:cxn modelId="{4F980A3A-54D8-4288-BEB0-ACE4DBC288CA}" type="presOf" srcId="{3A7FAD20-1049-4D4F-B2A0-DE4C5EA96987}" destId="{CDEDAB88-518C-4642-A19A-ED0BEC4B8C7F}" srcOrd="0" destOrd="0" presId="urn:microsoft.com/office/officeart/2005/8/layout/hierarchy1"/>
    <dgm:cxn modelId="{A15753DD-4DFD-4BD9-BD88-E7FE7ED16E55}" srcId="{77A36087-6C96-4E87-B6BD-157DAEDCBB2F}" destId="{58C1A2EF-2AA3-4AA5-A3FF-7C6471D017D1}" srcOrd="1" destOrd="0" parTransId="{6DF29F0F-D853-49DE-835B-5495EDB50F7B}" sibTransId="{C4B5B87D-F15A-45F5-8D91-81DC3BC358FB}"/>
    <dgm:cxn modelId="{5183403A-8279-4CD3-AFA8-1C7D62CBC16A}" type="presOf" srcId="{46B02214-BDAA-475F-9018-90FC2122FBA9}" destId="{AA18DE0B-2503-4B34-A66F-B4378D1B15DB}" srcOrd="0" destOrd="0" presId="urn:microsoft.com/office/officeart/2005/8/layout/hierarchy1"/>
    <dgm:cxn modelId="{DE90B99B-51E5-4DBB-B239-2FE2B2D8D4ED}" srcId="{46B02214-BDAA-475F-9018-90FC2122FBA9}" destId="{A4016984-20F9-4241-BE10-348A19632DC5}" srcOrd="1" destOrd="0" parTransId="{0A0CDD49-01D8-44E7-B7B5-16086ECB1647}" sibTransId="{54DC6822-4D2C-4723-93B2-D01A47137EFF}"/>
    <dgm:cxn modelId="{3DCA6FFF-C1C3-453F-8C05-DBC841393E60}" type="presOf" srcId="{11E0E9CE-24C5-4191-8127-9B78A077AA31}" destId="{52D72278-E757-45C4-84D4-6E66347F5F9E}" srcOrd="0" destOrd="0" presId="urn:microsoft.com/office/officeart/2005/8/layout/hierarchy1"/>
    <dgm:cxn modelId="{6116DC25-A1A8-40AB-9071-D566929729AE}" type="presOf" srcId="{A4016984-20F9-4241-BE10-348A19632DC5}" destId="{C9B427CF-1227-4EDB-89BD-5CA8BE4450DC}" srcOrd="0" destOrd="0" presId="urn:microsoft.com/office/officeart/2005/8/layout/hierarchy1"/>
    <dgm:cxn modelId="{FCCB0901-057A-4775-8E19-E88B4E331760}" srcId="{600A2118-1FD5-4BD2-8F70-31A6F636449B}" destId="{FD0D9969-69BA-45E9-A451-2B9920DA3448}" srcOrd="2" destOrd="0" parTransId="{3A7FAD20-1049-4D4F-B2A0-DE4C5EA96987}" sibTransId="{B23D0E67-ECCD-4F83-956F-FB22DC8CC72E}"/>
    <dgm:cxn modelId="{A2FDA9C4-7992-4EA3-A40E-25F514AAFB59}" srcId="{600A2118-1FD5-4BD2-8F70-31A6F636449B}" destId="{77A36087-6C96-4E87-B6BD-157DAEDCBB2F}" srcOrd="0" destOrd="0" parTransId="{7D155D74-458A-47F7-A970-B480E643D8A8}" sibTransId="{4B2A4561-0EBC-4CA8-BD22-938E0B629D76}"/>
    <dgm:cxn modelId="{6CC86832-FE19-4481-83A4-FC49D9CDCD8B}" srcId="{58C1A2EF-2AA3-4AA5-A3FF-7C6471D017D1}" destId="{EE314E6A-CE14-49F0-8F5F-CD8CAC0A0B5E}" srcOrd="1" destOrd="0" parTransId="{67C6FAA9-1F68-4270-A24E-B5103798B1FF}" sibTransId="{4462D563-BD3C-4C60-A952-602E99044672}"/>
    <dgm:cxn modelId="{4CC812F9-7B37-4EB4-898C-43F47922B328}" type="presOf" srcId="{6DF29F0F-D853-49DE-835B-5495EDB50F7B}" destId="{2BA99342-19BF-4241-92DA-D1C12EBC781B}" srcOrd="0" destOrd="0" presId="urn:microsoft.com/office/officeart/2005/8/layout/hierarchy1"/>
    <dgm:cxn modelId="{5B57E71D-6FE7-4AF3-A467-B048BDAD4926}" srcId="{823CF92B-2A7F-41CD-9EE3-A6F605576407}" destId="{1935A3F7-1834-41F0-8775-3F2AE8BC0701}" srcOrd="0" destOrd="0" parTransId="{3BB12081-075E-4FF3-9763-DF0202865F56}" sibTransId="{6E3ABF31-4F24-43CD-AEBC-C94B4F9639C4}"/>
    <dgm:cxn modelId="{31054FD4-31FB-4192-A26C-36566A62E70A}" type="presOf" srcId="{CFC306BF-92C5-4E31-9404-AFA32D262708}" destId="{CC1525E8-AEAE-4FBA-9F99-C745E22BB216}" srcOrd="0" destOrd="0" presId="urn:microsoft.com/office/officeart/2005/8/layout/hierarchy1"/>
    <dgm:cxn modelId="{316D92DC-CFF5-4ABD-8DD8-49EB37FAAA70}" srcId="{77A36087-6C96-4E87-B6BD-157DAEDCBB2F}" destId="{823CF92B-2A7F-41CD-9EE3-A6F605576407}" srcOrd="0" destOrd="0" parTransId="{9D522A71-73B5-4EBC-B9AD-37C99AC6ADDC}" sibTransId="{89995B1C-3802-4D7B-958F-2F8F67BA8EC5}"/>
    <dgm:cxn modelId="{4DC93C11-E0B1-4428-A4C5-6640889C02A8}" type="presOf" srcId="{4AB9F3BD-2DA8-4A49-8E93-AB31AECBCB1A}" destId="{13C08A9B-313A-4D42-AD49-A3B96332F187}" srcOrd="0" destOrd="0" presId="urn:microsoft.com/office/officeart/2005/8/layout/hierarchy1"/>
    <dgm:cxn modelId="{C5DF6B29-D502-46CE-B855-D964F9B19825}" type="presOf" srcId="{9D522A71-73B5-4EBC-B9AD-37C99AC6ADDC}" destId="{498F2202-ED6C-4FAE-A74F-F5CC51581577}" srcOrd="0" destOrd="0" presId="urn:microsoft.com/office/officeart/2005/8/layout/hierarchy1"/>
    <dgm:cxn modelId="{9DF09094-B600-4B42-B608-804230DD849B}" srcId="{58C1A2EF-2AA3-4AA5-A3FF-7C6471D017D1}" destId="{2AF84558-4657-4256-92F8-A2878931B9BA}" srcOrd="0" destOrd="0" parTransId="{4AB9F3BD-2DA8-4A49-8E93-AB31AECBCB1A}" sibTransId="{1C384A2F-D9F0-41EF-849A-97560779A86E}"/>
    <dgm:cxn modelId="{8D018F0F-18E0-4337-8412-0C82168091E2}" type="presOf" srcId="{6544E250-16F7-4962-BA5A-1A15DEEFA34C}" destId="{3420E14A-9580-417A-8361-548808C2C3B9}" srcOrd="0" destOrd="0" presId="urn:microsoft.com/office/officeart/2005/8/layout/hierarchy1"/>
    <dgm:cxn modelId="{24FE03AB-010D-499A-8E01-077E5462C35F}" type="presOf" srcId="{58C1A2EF-2AA3-4AA5-A3FF-7C6471D017D1}" destId="{B0986097-CCBD-4BFA-9D05-2979BA683E2E}" srcOrd="0" destOrd="0" presId="urn:microsoft.com/office/officeart/2005/8/layout/hierarchy1"/>
    <dgm:cxn modelId="{C9CDAED4-6639-4849-9F3C-ACA14EC11E99}" type="presOf" srcId="{EE314E6A-CE14-49F0-8F5F-CD8CAC0A0B5E}" destId="{A01EA1A0-40B0-4B97-8758-9DE8D1853E90}" srcOrd="0" destOrd="0" presId="urn:microsoft.com/office/officeart/2005/8/layout/hierarchy1"/>
    <dgm:cxn modelId="{C1E191DE-BBDB-489A-92DA-E3969CA17166}" type="presOf" srcId="{FD0D9969-69BA-45E9-A451-2B9920DA3448}" destId="{C77A9A05-8D0B-4122-A440-F668291EFFDE}" srcOrd="0" destOrd="0" presId="urn:microsoft.com/office/officeart/2005/8/layout/hierarchy1"/>
    <dgm:cxn modelId="{7017A4F4-20C0-4844-BC8D-1D8273B8EEAD}" type="presOf" srcId="{600A2118-1FD5-4BD2-8F70-31A6F636449B}" destId="{25FC8AE9-28AB-4FEA-9245-54D82DCBC06A}" srcOrd="0" destOrd="0" presId="urn:microsoft.com/office/officeart/2005/8/layout/hierarchy1"/>
    <dgm:cxn modelId="{0CCA89A9-E349-44A3-919A-73AB1E972EAC}" type="presOf" srcId="{67C6FAA9-1F68-4270-A24E-B5103798B1FF}" destId="{D5B20965-4AE1-4B1C-B45A-51225B044450}" srcOrd="0" destOrd="0" presId="urn:microsoft.com/office/officeart/2005/8/layout/hierarchy1"/>
    <dgm:cxn modelId="{5FFC2AA9-A525-4C21-B56F-A94672FAAE92}" type="presOf" srcId="{1935A3F7-1834-41F0-8775-3F2AE8BC0701}" destId="{0B878249-E1C3-40C6-B3F4-3586CF46F455}" srcOrd="0" destOrd="0" presId="urn:microsoft.com/office/officeart/2005/8/layout/hierarchy1"/>
    <dgm:cxn modelId="{4ABE775C-16F5-4711-9C34-819478F17B85}" type="presOf" srcId="{3BB12081-075E-4FF3-9763-DF0202865F56}" destId="{3955B2B6-1CCD-489C-8E2B-1A682383FE23}" srcOrd="0" destOrd="0" presId="urn:microsoft.com/office/officeart/2005/8/layout/hierarchy1"/>
    <dgm:cxn modelId="{EA5CDAEF-F8B5-490F-AC5A-8640EBF08642}" type="presOf" srcId="{823CF92B-2A7F-41CD-9EE3-A6F605576407}" destId="{2DBA8D6F-9046-4BAA-9E14-B3D8A24C3329}" srcOrd="0" destOrd="0" presId="urn:microsoft.com/office/officeart/2005/8/layout/hierarchy1"/>
    <dgm:cxn modelId="{58B492E8-39B7-4646-8E01-16A665B3585E}" srcId="{600A2118-1FD5-4BD2-8F70-31A6F636449B}" destId="{46B02214-BDAA-475F-9018-90FC2122FBA9}" srcOrd="3" destOrd="0" parTransId="{11E0E9CE-24C5-4191-8127-9B78A077AA31}" sibTransId="{97C82F38-3E50-45F7-80BD-387A61A7D4A7}"/>
    <dgm:cxn modelId="{A930E03C-2FB5-4A15-8931-07308498EFB3}" srcId="{600A2118-1FD5-4BD2-8F70-31A6F636449B}" destId="{98D39D8E-C263-49F0-9F8E-6F2D2F2B6B8B}" srcOrd="1" destOrd="0" parTransId="{CDDB5A2F-9565-40D7-844E-A99CBBDC85EB}" sibTransId="{3D675742-806D-47D7-A16B-031F9DFF2485}"/>
    <dgm:cxn modelId="{C70743DA-3099-4628-93C0-C825CCA045C1}" type="presOf" srcId="{B857A34E-7085-4F0B-B95F-518A4836DB4E}" destId="{3D2A209E-B13E-487A-AE34-A388E4BF9DB8}" srcOrd="0" destOrd="0" presId="urn:microsoft.com/office/officeart/2005/8/layout/hierarchy1"/>
    <dgm:cxn modelId="{CB4EC392-33AD-47C9-AB10-15F8E06D8A46}" type="presOf" srcId="{177FBCF6-35E2-4059-9FE7-8B7C0CB260B2}" destId="{91304649-C950-45CC-BBB2-994B38C36167}" srcOrd="0" destOrd="0" presId="urn:microsoft.com/office/officeart/2005/8/layout/hierarchy1"/>
    <dgm:cxn modelId="{FF1C6D16-73D8-41DC-9719-BC4EC375E7C7}" type="presOf" srcId="{CDDB5A2F-9565-40D7-844E-A99CBBDC85EB}" destId="{6F2437D3-3E74-4C99-9848-E961202ED4B4}" srcOrd="0" destOrd="0" presId="urn:microsoft.com/office/officeart/2005/8/layout/hierarchy1"/>
    <dgm:cxn modelId="{E900CF96-D42A-4D9B-99F1-0A7FC80C1447}" type="presOf" srcId="{98D39D8E-C263-49F0-9F8E-6F2D2F2B6B8B}" destId="{BECE379A-EAB7-4D45-ACCB-8FCEDFF3C240}" srcOrd="0" destOrd="0" presId="urn:microsoft.com/office/officeart/2005/8/layout/hierarchy1"/>
    <dgm:cxn modelId="{787BCF50-ED4F-4C8C-A981-0194E51007BE}" type="presOf" srcId="{06BB295A-13CB-4BE1-9B57-FE9974911376}" destId="{5F018735-1DAF-4C36-BB53-0BE74191A799}" srcOrd="0" destOrd="0" presId="urn:microsoft.com/office/officeart/2005/8/layout/hierarchy1"/>
    <dgm:cxn modelId="{6C518231-E59F-4494-B12E-692A2C866B90}" srcId="{46B02214-BDAA-475F-9018-90FC2122FBA9}" destId="{06BB295A-13CB-4BE1-9B57-FE9974911376}" srcOrd="0" destOrd="0" parTransId="{6544E250-16F7-4962-BA5A-1A15DEEFA34C}" sibTransId="{A90F6B14-F873-4BAD-B3DF-C3E079E686BF}"/>
    <dgm:cxn modelId="{F312B154-BEA9-400E-BF95-EFCFCA121B29}" type="presParOf" srcId="{91304649-C950-45CC-BBB2-994B38C36167}" destId="{9FB30CAB-1365-482F-AC7F-A9FB534B3AC2}" srcOrd="0" destOrd="0" presId="urn:microsoft.com/office/officeart/2005/8/layout/hierarchy1"/>
    <dgm:cxn modelId="{104F6DB7-7773-4656-92E5-36176D9D810E}" type="presParOf" srcId="{9FB30CAB-1365-482F-AC7F-A9FB534B3AC2}" destId="{674EBCD0-835D-45F1-A527-53BCD7415901}" srcOrd="0" destOrd="0" presId="urn:microsoft.com/office/officeart/2005/8/layout/hierarchy1"/>
    <dgm:cxn modelId="{96C59E6E-A845-4585-98BA-BD5D383F6234}" type="presParOf" srcId="{674EBCD0-835D-45F1-A527-53BCD7415901}" destId="{7002EC31-59A5-4E63-B66A-08D1C02EC863}" srcOrd="0" destOrd="0" presId="urn:microsoft.com/office/officeart/2005/8/layout/hierarchy1"/>
    <dgm:cxn modelId="{127C7603-CCEB-49ED-A578-8547E05B32CF}" type="presParOf" srcId="{674EBCD0-835D-45F1-A527-53BCD7415901}" destId="{25FC8AE9-28AB-4FEA-9245-54D82DCBC06A}" srcOrd="1" destOrd="0" presId="urn:microsoft.com/office/officeart/2005/8/layout/hierarchy1"/>
    <dgm:cxn modelId="{AA8CDA02-E616-4D45-B9DB-592D62D292E7}" type="presParOf" srcId="{9FB30CAB-1365-482F-AC7F-A9FB534B3AC2}" destId="{61BBDF5A-F5CD-4543-9F8A-4A2896351BAB}" srcOrd="1" destOrd="0" presId="urn:microsoft.com/office/officeart/2005/8/layout/hierarchy1"/>
    <dgm:cxn modelId="{67ADA51F-3F59-4644-AF93-04E4E19A6727}" type="presParOf" srcId="{61BBDF5A-F5CD-4543-9F8A-4A2896351BAB}" destId="{81047449-EA03-4A24-A1CD-51C817DEEEF5}" srcOrd="0" destOrd="0" presId="urn:microsoft.com/office/officeart/2005/8/layout/hierarchy1"/>
    <dgm:cxn modelId="{362B945B-C417-426C-AE57-27AB98A70258}" type="presParOf" srcId="{61BBDF5A-F5CD-4543-9F8A-4A2896351BAB}" destId="{82161B96-69F5-4DB2-BF92-726674C00BF1}" srcOrd="1" destOrd="0" presId="urn:microsoft.com/office/officeart/2005/8/layout/hierarchy1"/>
    <dgm:cxn modelId="{E89E8B59-A63D-46AB-AF93-680F402EAD79}" type="presParOf" srcId="{82161B96-69F5-4DB2-BF92-726674C00BF1}" destId="{7A99082A-962D-4C13-9474-FFB3FB882C16}" srcOrd="0" destOrd="0" presId="urn:microsoft.com/office/officeart/2005/8/layout/hierarchy1"/>
    <dgm:cxn modelId="{134BEA72-3DDD-42B5-9A5F-36AC4A692FAC}" type="presParOf" srcId="{7A99082A-962D-4C13-9474-FFB3FB882C16}" destId="{0F10F465-7810-44C2-B3F6-B462BF513F16}" srcOrd="0" destOrd="0" presId="urn:microsoft.com/office/officeart/2005/8/layout/hierarchy1"/>
    <dgm:cxn modelId="{5D1BCFBE-B1A4-4D91-BF50-3C1A7D3CC1EB}" type="presParOf" srcId="{7A99082A-962D-4C13-9474-FFB3FB882C16}" destId="{FCA04208-F272-48A4-A61F-74B19D2E36B9}" srcOrd="1" destOrd="0" presId="urn:microsoft.com/office/officeart/2005/8/layout/hierarchy1"/>
    <dgm:cxn modelId="{A8D87C82-66CA-4F9D-98E0-7FE4F82A44E4}" type="presParOf" srcId="{82161B96-69F5-4DB2-BF92-726674C00BF1}" destId="{A301F323-FCF7-4797-88A5-35C2007ABE46}" srcOrd="1" destOrd="0" presId="urn:microsoft.com/office/officeart/2005/8/layout/hierarchy1"/>
    <dgm:cxn modelId="{E3B9B9D4-D5F0-4E07-A2A7-749078A93A06}" type="presParOf" srcId="{A301F323-FCF7-4797-88A5-35C2007ABE46}" destId="{498F2202-ED6C-4FAE-A74F-F5CC51581577}" srcOrd="0" destOrd="0" presId="urn:microsoft.com/office/officeart/2005/8/layout/hierarchy1"/>
    <dgm:cxn modelId="{A74147AC-A46F-43FD-905C-5A2FBB99EA6E}" type="presParOf" srcId="{A301F323-FCF7-4797-88A5-35C2007ABE46}" destId="{9388CDEA-4948-4C0E-8945-36BE3EE8C6B5}" srcOrd="1" destOrd="0" presId="urn:microsoft.com/office/officeart/2005/8/layout/hierarchy1"/>
    <dgm:cxn modelId="{7DDC4FDE-57E4-4399-9DE9-72C40796AF2F}" type="presParOf" srcId="{9388CDEA-4948-4C0E-8945-36BE3EE8C6B5}" destId="{76C720CD-6713-4FCA-849D-C069CBEE7283}" srcOrd="0" destOrd="0" presId="urn:microsoft.com/office/officeart/2005/8/layout/hierarchy1"/>
    <dgm:cxn modelId="{91D5D798-2D05-404C-9245-3385D46F1A3F}" type="presParOf" srcId="{76C720CD-6713-4FCA-849D-C069CBEE7283}" destId="{1AB620E1-FAA3-4052-A3FC-F7FDBFDF1EA5}" srcOrd="0" destOrd="0" presId="urn:microsoft.com/office/officeart/2005/8/layout/hierarchy1"/>
    <dgm:cxn modelId="{DB2B5112-DC7C-4805-BC20-911031F2E874}" type="presParOf" srcId="{76C720CD-6713-4FCA-849D-C069CBEE7283}" destId="{2DBA8D6F-9046-4BAA-9E14-B3D8A24C3329}" srcOrd="1" destOrd="0" presId="urn:microsoft.com/office/officeart/2005/8/layout/hierarchy1"/>
    <dgm:cxn modelId="{D84201EB-D3A3-4420-AFA2-A9D969FE93F8}" type="presParOf" srcId="{9388CDEA-4948-4C0E-8945-36BE3EE8C6B5}" destId="{E1C1E2CF-83FF-4AF8-9015-A164C2CFF40D}" srcOrd="1" destOrd="0" presId="urn:microsoft.com/office/officeart/2005/8/layout/hierarchy1"/>
    <dgm:cxn modelId="{5EED521F-A6FE-44A6-9BFC-EF011E2F0150}" type="presParOf" srcId="{E1C1E2CF-83FF-4AF8-9015-A164C2CFF40D}" destId="{3955B2B6-1CCD-489C-8E2B-1A682383FE23}" srcOrd="0" destOrd="0" presId="urn:microsoft.com/office/officeart/2005/8/layout/hierarchy1"/>
    <dgm:cxn modelId="{1B21F87C-A0AE-42EB-98B3-484CEC2FCCDB}" type="presParOf" srcId="{E1C1E2CF-83FF-4AF8-9015-A164C2CFF40D}" destId="{E978D43A-F11E-483F-93FE-DAF212FBD5E0}" srcOrd="1" destOrd="0" presId="urn:microsoft.com/office/officeart/2005/8/layout/hierarchy1"/>
    <dgm:cxn modelId="{E012ECD2-6A2A-4A5E-B15A-B89BB40F4ECC}" type="presParOf" srcId="{E978D43A-F11E-483F-93FE-DAF212FBD5E0}" destId="{CE6E3B93-4A9E-4339-95BB-53AF9C469276}" srcOrd="0" destOrd="0" presId="urn:microsoft.com/office/officeart/2005/8/layout/hierarchy1"/>
    <dgm:cxn modelId="{E3A9F797-84D5-48D0-B334-01AEDD6895BC}" type="presParOf" srcId="{CE6E3B93-4A9E-4339-95BB-53AF9C469276}" destId="{DEECC85A-C3A8-4284-B0B4-248580E3FDD2}" srcOrd="0" destOrd="0" presId="urn:microsoft.com/office/officeart/2005/8/layout/hierarchy1"/>
    <dgm:cxn modelId="{9E90D35D-9F28-4FA0-B4D9-2F6F2A57760F}" type="presParOf" srcId="{CE6E3B93-4A9E-4339-95BB-53AF9C469276}" destId="{0B878249-E1C3-40C6-B3F4-3586CF46F455}" srcOrd="1" destOrd="0" presId="urn:microsoft.com/office/officeart/2005/8/layout/hierarchy1"/>
    <dgm:cxn modelId="{8ECAF9EA-5CE0-470C-833C-DA74806263A2}" type="presParOf" srcId="{E978D43A-F11E-483F-93FE-DAF212FBD5E0}" destId="{C3EBC20C-0010-4854-B40C-81866F3FA329}" srcOrd="1" destOrd="0" presId="urn:microsoft.com/office/officeart/2005/8/layout/hierarchy1"/>
    <dgm:cxn modelId="{E6B43F6E-D102-4B8F-862B-01D793FBFC81}" type="presParOf" srcId="{E1C1E2CF-83FF-4AF8-9015-A164C2CFF40D}" destId="{CC1525E8-AEAE-4FBA-9F99-C745E22BB216}" srcOrd="2" destOrd="0" presId="urn:microsoft.com/office/officeart/2005/8/layout/hierarchy1"/>
    <dgm:cxn modelId="{8B1C1CD5-E830-4578-BB23-939A81501832}" type="presParOf" srcId="{E1C1E2CF-83FF-4AF8-9015-A164C2CFF40D}" destId="{A1B44A58-AC8F-42B7-95D9-59960B1D82EE}" srcOrd="3" destOrd="0" presId="urn:microsoft.com/office/officeart/2005/8/layout/hierarchy1"/>
    <dgm:cxn modelId="{0100C3AD-722B-4E3A-AEA2-74F9DFBD025F}" type="presParOf" srcId="{A1B44A58-AC8F-42B7-95D9-59960B1D82EE}" destId="{2EAE7DD2-74EE-4A8E-834C-3495BA206B70}" srcOrd="0" destOrd="0" presId="urn:microsoft.com/office/officeart/2005/8/layout/hierarchy1"/>
    <dgm:cxn modelId="{52F184B8-4A47-493E-994B-E8D065A139BD}" type="presParOf" srcId="{2EAE7DD2-74EE-4A8E-834C-3495BA206B70}" destId="{40724CFD-70A3-43E7-A3A2-CD2AAB3F40C1}" srcOrd="0" destOrd="0" presId="urn:microsoft.com/office/officeart/2005/8/layout/hierarchy1"/>
    <dgm:cxn modelId="{8DB3EA18-9B96-45B4-B0FE-5CF7A1802DB3}" type="presParOf" srcId="{2EAE7DD2-74EE-4A8E-834C-3495BA206B70}" destId="{3D2A209E-B13E-487A-AE34-A388E4BF9DB8}" srcOrd="1" destOrd="0" presId="urn:microsoft.com/office/officeart/2005/8/layout/hierarchy1"/>
    <dgm:cxn modelId="{C6F66701-3EA7-44A0-8497-BC68AF321751}" type="presParOf" srcId="{A1B44A58-AC8F-42B7-95D9-59960B1D82EE}" destId="{60F29366-F47C-4DE5-8263-28E05E965D41}" srcOrd="1" destOrd="0" presId="urn:microsoft.com/office/officeart/2005/8/layout/hierarchy1"/>
    <dgm:cxn modelId="{24674B24-75D8-4341-A77E-7D0EBE154CF3}" type="presParOf" srcId="{A301F323-FCF7-4797-88A5-35C2007ABE46}" destId="{2BA99342-19BF-4241-92DA-D1C12EBC781B}" srcOrd="2" destOrd="0" presId="urn:microsoft.com/office/officeart/2005/8/layout/hierarchy1"/>
    <dgm:cxn modelId="{ABED432F-5938-423C-A52B-03402BBB5510}" type="presParOf" srcId="{A301F323-FCF7-4797-88A5-35C2007ABE46}" destId="{26ED72F4-2170-42CC-A2AA-72C20C25E3C2}" srcOrd="3" destOrd="0" presId="urn:microsoft.com/office/officeart/2005/8/layout/hierarchy1"/>
    <dgm:cxn modelId="{3771D35C-3EE8-4882-8B8E-5970D790AADD}" type="presParOf" srcId="{26ED72F4-2170-42CC-A2AA-72C20C25E3C2}" destId="{A66AA9A2-F39E-4F83-AC12-F0F9DC0E0418}" srcOrd="0" destOrd="0" presId="urn:microsoft.com/office/officeart/2005/8/layout/hierarchy1"/>
    <dgm:cxn modelId="{6D8ED0A9-C26E-4E4C-B0B7-5C29B30387B6}" type="presParOf" srcId="{A66AA9A2-F39E-4F83-AC12-F0F9DC0E0418}" destId="{6589EA21-F2F0-4F66-A783-D66E4A77B226}" srcOrd="0" destOrd="0" presId="urn:microsoft.com/office/officeart/2005/8/layout/hierarchy1"/>
    <dgm:cxn modelId="{907F758F-A1A6-49E7-ABBA-2A37ADF3B917}" type="presParOf" srcId="{A66AA9A2-F39E-4F83-AC12-F0F9DC0E0418}" destId="{B0986097-CCBD-4BFA-9D05-2979BA683E2E}" srcOrd="1" destOrd="0" presId="urn:microsoft.com/office/officeart/2005/8/layout/hierarchy1"/>
    <dgm:cxn modelId="{90C6C778-E990-4740-97FC-796641C263D9}" type="presParOf" srcId="{26ED72F4-2170-42CC-A2AA-72C20C25E3C2}" destId="{D0A145FB-C00C-4D92-96BE-13E09C6519EB}" srcOrd="1" destOrd="0" presId="urn:microsoft.com/office/officeart/2005/8/layout/hierarchy1"/>
    <dgm:cxn modelId="{90E225C6-21D1-47DD-8850-6333746223EB}" type="presParOf" srcId="{D0A145FB-C00C-4D92-96BE-13E09C6519EB}" destId="{13C08A9B-313A-4D42-AD49-A3B96332F187}" srcOrd="0" destOrd="0" presId="urn:microsoft.com/office/officeart/2005/8/layout/hierarchy1"/>
    <dgm:cxn modelId="{2C2DB959-8EDC-490E-9DE0-F3DE1834FC94}" type="presParOf" srcId="{D0A145FB-C00C-4D92-96BE-13E09C6519EB}" destId="{70BE527E-A45D-49D8-ABEF-5BC1E39493FA}" srcOrd="1" destOrd="0" presId="urn:microsoft.com/office/officeart/2005/8/layout/hierarchy1"/>
    <dgm:cxn modelId="{9EEC5C5B-EC1D-4CC4-80A2-53CF5D7523EE}" type="presParOf" srcId="{70BE527E-A45D-49D8-ABEF-5BC1E39493FA}" destId="{99040F72-E499-42CE-A01A-3758CA4B4CD1}" srcOrd="0" destOrd="0" presId="urn:microsoft.com/office/officeart/2005/8/layout/hierarchy1"/>
    <dgm:cxn modelId="{24E91F9B-FD75-4E88-A116-362428BFF828}" type="presParOf" srcId="{99040F72-E499-42CE-A01A-3758CA4B4CD1}" destId="{47ACB62F-D630-491C-8B8A-AB4A0FF51662}" srcOrd="0" destOrd="0" presId="urn:microsoft.com/office/officeart/2005/8/layout/hierarchy1"/>
    <dgm:cxn modelId="{7EAADBBA-2754-4067-9D79-3B2471F7823B}" type="presParOf" srcId="{99040F72-E499-42CE-A01A-3758CA4B4CD1}" destId="{3EAFE104-C005-4806-B050-1140043D5B75}" srcOrd="1" destOrd="0" presId="urn:microsoft.com/office/officeart/2005/8/layout/hierarchy1"/>
    <dgm:cxn modelId="{4289A996-E51B-4C54-B33F-5CC62A30F4DD}" type="presParOf" srcId="{70BE527E-A45D-49D8-ABEF-5BC1E39493FA}" destId="{E002472F-84C8-4A13-9D11-013D9314C7ED}" srcOrd="1" destOrd="0" presId="urn:microsoft.com/office/officeart/2005/8/layout/hierarchy1"/>
    <dgm:cxn modelId="{EE63C165-8645-4260-8DFC-876608691A5C}" type="presParOf" srcId="{D0A145FB-C00C-4D92-96BE-13E09C6519EB}" destId="{D5B20965-4AE1-4B1C-B45A-51225B044450}" srcOrd="2" destOrd="0" presId="urn:microsoft.com/office/officeart/2005/8/layout/hierarchy1"/>
    <dgm:cxn modelId="{B8E2E64D-64FA-46BB-BDEC-B872F7572539}" type="presParOf" srcId="{D0A145FB-C00C-4D92-96BE-13E09C6519EB}" destId="{61E81967-57E3-4C21-8F81-8E19EEEBDC9D}" srcOrd="3" destOrd="0" presId="urn:microsoft.com/office/officeart/2005/8/layout/hierarchy1"/>
    <dgm:cxn modelId="{050F7CE4-25EC-4FED-85A9-D26FC84B07EF}" type="presParOf" srcId="{61E81967-57E3-4C21-8F81-8E19EEEBDC9D}" destId="{3FA0726B-D01C-4DC0-8F0D-77AD9629720A}" srcOrd="0" destOrd="0" presId="urn:microsoft.com/office/officeart/2005/8/layout/hierarchy1"/>
    <dgm:cxn modelId="{B9FF7612-0FAE-4E90-9371-DF744BFEE660}" type="presParOf" srcId="{3FA0726B-D01C-4DC0-8F0D-77AD9629720A}" destId="{B502E60B-3EB9-482E-A7C7-BBA441C8718D}" srcOrd="0" destOrd="0" presId="urn:microsoft.com/office/officeart/2005/8/layout/hierarchy1"/>
    <dgm:cxn modelId="{D8DEACE8-2C63-49BD-9638-7E3F3483E3DC}" type="presParOf" srcId="{3FA0726B-D01C-4DC0-8F0D-77AD9629720A}" destId="{A01EA1A0-40B0-4B97-8758-9DE8D1853E90}" srcOrd="1" destOrd="0" presId="urn:microsoft.com/office/officeart/2005/8/layout/hierarchy1"/>
    <dgm:cxn modelId="{7E48B475-534F-48D5-A0A8-5386BD6978E2}" type="presParOf" srcId="{61E81967-57E3-4C21-8F81-8E19EEEBDC9D}" destId="{DBDC74DE-3915-4374-B0C0-B89572318DF6}" srcOrd="1" destOrd="0" presId="urn:microsoft.com/office/officeart/2005/8/layout/hierarchy1"/>
    <dgm:cxn modelId="{AFEAEFC3-B6B2-438D-8B62-49A492415902}" type="presParOf" srcId="{61BBDF5A-F5CD-4543-9F8A-4A2896351BAB}" destId="{6F2437D3-3E74-4C99-9848-E961202ED4B4}" srcOrd="2" destOrd="0" presId="urn:microsoft.com/office/officeart/2005/8/layout/hierarchy1"/>
    <dgm:cxn modelId="{C306687A-DADE-4260-852E-8525897EDB99}" type="presParOf" srcId="{61BBDF5A-F5CD-4543-9F8A-4A2896351BAB}" destId="{F14ACF3F-0DE9-447C-BFB2-EE4AEE82FEEE}" srcOrd="3" destOrd="0" presId="urn:microsoft.com/office/officeart/2005/8/layout/hierarchy1"/>
    <dgm:cxn modelId="{4F1005DD-4769-4404-B275-C6230A951466}" type="presParOf" srcId="{F14ACF3F-0DE9-447C-BFB2-EE4AEE82FEEE}" destId="{0E75A4B6-6B51-4F76-8430-CB55E2964A92}" srcOrd="0" destOrd="0" presId="urn:microsoft.com/office/officeart/2005/8/layout/hierarchy1"/>
    <dgm:cxn modelId="{6F9E0CB5-2910-47CC-A5B6-8B4B86840D1D}" type="presParOf" srcId="{0E75A4B6-6B51-4F76-8430-CB55E2964A92}" destId="{5F0CE058-F478-4A10-9442-1C86152ED8FF}" srcOrd="0" destOrd="0" presId="urn:microsoft.com/office/officeart/2005/8/layout/hierarchy1"/>
    <dgm:cxn modelId="{8A86DEF8-B5DD-466C-8FEC-9B986B2740F2}" type="presParOf" srcId="{0E75A4B6-6B51-4F76-8430-CB55E2964A92}" destId="{BECE379A-EAB7-4D45-ACCB-8FCEDFF3C240}" srcOrd="1" destOrd="0" presId="urn:microsoft.com/office/officeart/2005/8/layout/hierarchy1"/>
    <dgm:cxn modelId="{D27BE28C-DF73-4E5F-972F-59C810CB633C}" type="presParOf" srcId="{F14ACF3F-0DE9-447C-BFB2-EE4AEE82FEEE}" destId="{B90763A1-810F-4379-8F99-F29CE64600C4}" srcOrd="1" destOrd="0" presId="urn:microsoft.com/office/officeart/2005/8/layout/hierarchy1"/>
    <dgm:cxn modelId="{F74B2C30-3FE1-4F07-AD52-123DAED8A73A}" type="presParOf" srcId="{61BBDF5A-F5CD-4543-9F8A-4A2896351BAB}" destId="{CDEDAB88-518C-4642-A19A-ED0BEC4B8C7F}" srcOrd="4" destOrd="0" presId="urn:microsoft.com/office/officeart/2005/8/layout/hierarchy1"/>
    <dgm:cxn modelId="{83CAFE4F-D8EB-4D60-85CA-D734FFF5A5D3}" type="presParOf" srcId="{61BBDF5A-F5CD-4543-9F8A-4A2896351BAB}" destId="{2E99C42F-A92C-4FE9-819A-CA622551C927}" srcOrd="5" destOrd="0" presId="urn:microsoft.com/office/officeart/2005/8/layout/hierarchy1"/>
    <dgm:cxn modelId="{6BD00227-903E-4825-BCD6-A54BD529D30F}" type="presParOf" srcId="{2E99C42F-A92C-4FE9-819A-CA622551C927}" destId="{BF1804F1-F1F8-4A77-A30F-5DF828533909}" srcOrd="0" destOrd="0" presId="urn:microsoft.com/office/officeart/2005/8/layout/hierarchy1"/>
    <dgm:cxn modelId="{992EC0F7-FEE4-4671-807E-2AFB0CA8299C}" type="presParOf" srcId="{BF1804F1-F1F8-4A77-A30F-5DF828533909}" destId="{220F69A3-6C4E-4A2F-879D-DBEA1C6775A2}" srcOrd="0" destOrd="0" presId="urn:microsoft.com/office/officeart/2005/8/layout/hierarchy1"/>
    <dgm:cxn modelId="{31A8BDBF-EBEF-44B0-9104-8D36D357E063}" type="presParOf" srcId="{BF1804F1-F1F8-4A77-A30F-5DF828533909}" destId="{C77A9A05-8D0B-4122-A440-F668291EFFDE}" srcOrd="1" destOrd="0" presId="urn:microsoft.com/office/officeart/2005/8/layout/hierarchy1"/>
    <dgm:cxn modelId="{5F5444AD-A892-4F04-B57A-6848A2D15344}" type="presParOf" srcId="{2E99C42F-A92C-4FE9-819A-CA622551C927}" destId="{15F5E570-4625-4769-9620-3F1B13D46004}" srcOrd="1" destOrd="0" presId="urn:microsoft.com/office/officeart/2005/8/layout/hierarchy1"/>
    <dgm:cxn modelId="{76268831-2862-480E-8B3C-65BA9499E538}" type="presParOf" srcId="{61BBDF5A-F5CD-4543-9F8A-4A2896351BAB}" destId="{52D72278-E757-45C4-84D4-6E66347F5F9E}" srcOrd="6" destOrd="0" presId="urn:microsoft.com/office/officeart/2005/8/layout/hierarchy1"/>
    <dgm:cxn modelId="{63F17746-D1DB-4A84-AA21-E83E87141108}" type="presParOf" srcId="{61BBDF5A-F5CD-4543-9F8A-4A2896351BAB}" destId="{98CF522F-6811-40EC-A5A6-AE07C8214110}" srcOrd="7" destOrd="0" presId="urn:microsoft.com/office/officeart/2005/8/layout/hierarchy1"/>
    <dgm:cxn modelId="{EF49FB25-AE0B-491F-B21D-2910769A7CC6}" type="presParOf" srcId="{98CF522F-6811-40EC-A5A6-AE07C8214110}" destId="{8B267D9F-5FDF-4C25-A8DC-41B98FA3AE9A}" srcOrd="0" destOrd="0" presId="urn:microsoft.com/office/officeart/2005/8/layout/hierarchy1"/>
    <dgm:cxn modelId="{B08621EB-9B96-4B3D-A862-729FF81B8BBE}" type="presParOf" srcId="{8B267D9F-5FDF-4C25-A8DC-41B98FA3AE9A}" destId="{847DCA5A-421B-493B-9508-93EE84BAC879}" srcOrd="0" destOrd="0" presId="urn:microsoft.com/office/officeart/2005/8/layout/hierarchy1"/>
    <dgm:cxn modelId="{CC4C17B6-3DBD-43E3-AA98-111E88D36277}" type="presParOf" srcId="{8B267D9F-5FDF-4C25-A8DC-41B98FA3AE9A}" destId="{AA18DE0B-2503-4B34-A66F-B4378D1B15DB}" srcOrd="1" destOrd="0" presId="urn:microsoft.com/office/officeart/2005/8/layout/hierarchy1"/>
    <dgm:cxn modelId="{E7ADA9DC-8861-4258-9069-A2DC180818B9}" type="presParOf" srcId="{98CF522F-6811-40EC-A5A6-AE07C8214110}" destId="{3AA4295B-CCBF-46B5-966E-9E409F87556E}" srcOrd="1" destOrd="0" presId="urn:microsoft.com/office/officeart/2005/8/layout/hierarchy1"/>
    <dgm:cxn modelId="{1C63220F-EEA3-428E-8B53-B702C7424A9D}" type="presParOf" srcId="{3AA4295B-CCBF-46B5-966E-9E409F87556E}" destId="{3420E14A-9580-417A-8361-548808C2C3B9}" srcOrd="0" destOrd="0" presId="urn:microsoft.com/office/officeart/2005/8/layout/hierarchy1"/>
    <dgm:cxn modelId="{E367877D-6550-4D42-B92C-086A23E17E13}" type="presParOf" srcId="{3AA4295B-CCBF-46B5-966E-9E409F87556E}" destId="{7CD7E07A-EAA8-4B1A-95A1-A70CD8EEDEC8}" srcOrd="1" destOrd="0" presId="urn:microsoft.com/office/officeart/2005/8/layout/hierarchy1"/>
    <dgm:cxn modelId="{8D7EB45A-BCD7-4E8C-BB2F-59E3A3269E0B}" type="presParOf" srcId="{7CD7E07A-EAA8-4B1A-95A1-A70CD8EEDEC8}" destId="{CF1BF522-1C15-438C-926D-53E1270DAFE3}" srcOrd="0" destOrd="0" presId="urn:microsoft.com/office/officeart/2005/8/layout/hierarchy1"/>
    <dgm:cxn modelId="{4E9F2FF9-CE21-4F67-8633-20D7727F93E7}" type="presParOf" srcId="{CF1BF522-1C15-438C-926D-53E1270DAFE3}" destId="{5B49A90C-F88A-4EB9-9E50-72038E2A809B}" srcOrd="0" destOrd="0" presId="urn:microsoft.com/office/officeart/2005/8/layout/hierarchy1"/>
    <dgm:cxn modelId="{873662A6-6619-4128-8155-4A85A75E7F64}" type="presParOf" srcId="{CF1BF522-1C15-438C-926D-53E1270DAFE3}" destId="{5F018735-1DAF-4C36-BB53-0BE74191A799}" srcOrd="1" destOrd="0" presId="urn:microsoft.com/office/officeart/2005/8/layout/hierarchy1"/>
    <dgm:cxn modelId="{7944FA91-7788-43E1-AE76-B8B58AC32181}" type="presParOf" srcId="{7CD7E07A-EAA8-4B1A-95A1-A70CD8EEDEC8}" destId="{AAD9701B-E01C-47DC-B918-0CA7682E96A3}" srcOrd="1" destOrd="0" presId="urn:microsoft.com/office/officeart/2005/8/layout/hierarchy1"/>
    <dgm:cxn modelId="{E93B5F01-35D4-441B-A8E4-86EEB92485A6}" type="presParOf" srcId="{3AA4295B-CCBF-46B5-966E-9E409F87556E}" destId="{7E04F4E0-CBD2-4766-AA0F-9706928035AA}" srcOrd="2" destOrd="0" presId="urn:microsoft.com/office/officeart/2005/8/layout/hierarchy1"/>
    <dgm:cxn modelId="{C709810A-0ACF-4282-8A9D-16DEF0142117}" type="presParOf" srcId="{3AA4295B-CCBF-46B5-966E-9E409F87556E}" destId="{02309E57-3558-4AC4-B8AF-B956DE8D2357}" srcOrd="3" destOrd="0" presId="urn:microsoft.com/office/officeart/2005/8/layout/hierarchy1"/>
    <dgm:cxn modelId="{2E36D41B-4ECE-4604-8071-5117A5DBA057}" type="presParOf" srcId="{02309E57-3558-4AC4-B8AF-B956DE8D2357}" destId="{9F086C73-2987-451A-B21D-C4A85841F30A}" srcOrd="0" destOrd="0" presId="urn:microsoft.com/office/officeart/2005/8/layout/hierarchy1"/>
    <dgm:cxn modelId="{77615604-35BE-43CF-B184-026F66C2F15B}" type="presParOf" srcId="{9F086C73-2987-451A-B21D-C4A85841F30A}" destId="{6E566BDD-93AD-4D5D-9F9F-97F43295706F}" srcOrd="0" destOrd="0" presId="urn:microsoft.com/office/officeart/2005/8/layout/hierarchy1"/>
    <dgm:cxn modelId="{90715A9E-AB01-4372-92ED-1CCA4B067B8E}" type="presParOf" srcId="{9F086C73-2987-451A-B21D-C4A85841F30A}" destId="{C9B427CF-1227-4EDB-89BD-5CA8BE4450DC}" srcOrd="1" destOrd="0" presId="urn:microsoft.com/office/officeart/2005/8/layout/hierarchy1"/>
    <dgm:cxn modelId="{320B8C52-B4DF-472A-99B3-0D6E3B53D73F}" type="presParOf" srcId="{02309E57-3558-4AC4-B8AF-B956DE8D2357}" destId="{794142E3-2325-4165-BB4F-B6B3BF6462D5}"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C94C17F-955D-4BE5-98DE-B63693D8DC03}" type="doc">
      <dgm:prSet loTypeId="urn:microsoft.com/office/officeart/2005/8/layout/process2" loCatId="process" qsTypeId="urn:microsoft.com/office/officeart/2005/8/quickstyle/simple1" qsCatId="simple" csTypeId="urn:microsoft.com/office/officeart/2005/8/colors/accent1_2" csCatId="accent1" phldr="1"/>
      <dgm:spPr/>
    </dgm:pt>
    <dgm:pt modelId="{ADB78A3B-EEF4-4713-A23B-5FCD61429F8E}">
      <dgm:prSet phldrT="[Text]" custT="1"/>
      <dgm:spPr>
        <a:ln>
          <a:solidFill>
            <a:schemeClr val="tx1"/>
          </a:solidFill>
        </a:ln>
      </dgm:spPr>
      <dgm:t>
        <a:bodyPr/>
        <a:lstStyle/>
        <a:p>
          <a:r>
            <a:rPr lang="en-US" sz="1600" dirty="0" smtClean="0"/>
            <a:t>Issuer files an Offer Document  in prescribed format with </a:t>
          </a:r>
          <a:r>
            <a:rPr lang="en-US" sz="1600" dirty="0" smtClean="0">
              <a:latin typeface="Arial" panose="020B0604020202020204" pitchFamily="34" charset="0"/>
              <a:cs typeface="Arial" panose="020B0604020202020204" pitchFamily="34" charset="0"/>
            </a:rPr>
            <a:t>Securities and Exchange Board of India (SEBI), Stock Exchanges and the Registrar of Companies (ROC) for listing on the stock exchanges</a:t>
          </a:r>
          <a:endParaRPr lang="en-US" sz="1600" dirty="0"/>
        </a:p>
      </dgm:t>
    </dgm:pt>
    <dgm:pt modelId="{D022B2D2-07E0-48BD-B8B5-6CECECDD05D3}" type="parTrans" cxnId="{50A2922A-66EE-46FC-98C0-A2CAAAD746E4}">
      <dgm:prSet/>
      <dgm:spPr/>
      <dgm:t>
        <a:bodyPr/>
        <a:lstStyle/>
        <a:p>
          <a:endParaRPr lang="en-US" sz="1400"/>
        </a:p>
      </dgm:t>
    </dgm:pt>
    <dgm:pt modelId="{CDEBB689-2E44-4B78-9B8D-D7FF2500F499}" type="sibTrans" cxnId="{50A2922A-66EE-46FC-98C0-A2CAAAD746E4}">
      <dgm:prSet custT="1"/>
      <dgm:spPr/>
      <dgm:t>
        <a:bodyPr/>
        <a:lstStyle/>
        <a:p>
          <a:endParaRPr lang="en-US" sz="1400" dirty="0"/>
        </a:p>
      </dgm:t>
    </dgm:pt>
    <dgm:pt modelId="{4C7E2E61-BE17-402A-B631-A9B391284396}">
      <dgm:prSet phldrT="[Text]" custT="1"/>
      <dgm:spPr>
        <a:solidFill>
          <a:schemeClr val="accent1">
            <a:lumMod val="20000"/>
            <a:lumOff val="80000"/>
          </a:schemeClr>
        </a:solidFill>
        <a:ln>
          <a:solidFill>
            <a:schemeClr val="tx1"/>
          </a:solidFill>
        </a:ln>
      </dgm:spPr>
      <dgm:t>
        <a:bodyPr/>
        <a:lstStyle/>
        <a:p>
          <a:r>
            <a:rPr lang="en-US" sz="1600" dirty="0" smtClean="0">
              <a:solidFill>
                <a:schemeClr val="tx1"/>
              </a:solidFill>
              <a:latin typeface="Arial" panose="020B0604020202020204" pitchFamily="34" charset="0"/>
              <a:cs typeface="Arial" panose="020B0604020202020204" pitchFamily="34" charset="0"/>
            </a:rPr>
            <a:t>Issuer receives observations from regulatory authorities</a:t>
          </a:r>
          <a:endParaRPr lang="en-US" sz="1600" dirty="0">
            <a:solidFill>
              <a:schemeClr val="tx1"/>
            </a:solidFill>
          </a:endParaRPr>
        </a:p>
      </dgm:t>
    </dgm:pt>
    <dgm:pt modelId="{8235C25A-23BB-4DFA-BF47-CB21310E1557}" type="parTrans" cxnId="{36688B3F-6AF0-43A3-86AC-FA80018C5F2A}">
      <dgm:prSet/>
      <dgm:spPr/>
      <dgm:t>
        <a:bodyPr/>
        <a:lstStyle/>
        <a:p>
          <a:endParaRPr lang="en-US" sz="1400"/>
        </a:p>
      </dgm:t>
    </dgm:pt>
    <dgm:pt modelId="{53BFF529-902B-47A0-8935-5FCF4233438E}" type="sibTrans" cxnId="{36688B3F-6AF0-43A3-86AC-FA80018C5F2A}">
      <dgm:prSet custT="1"/>
      <dgm:spPr/>
      <dgm:t>
        <a:bodyPr/>
        <a:lstStyle/>
        <a:p>
          <a:endParaRPr lang="en-US" sz="1400" dirty="0"/>
        </a:p>
      </dgm:t>
    </dgm:pt>
    <dgm:pt modelId="{1E68164F-9B1C-4BBB-925A-5B2E0D756644}">
      <dgm:prSet phldrT="[Text]" custT="1"/>
      <dgm:spPr>
        <a:ln>
          <a:solidFill>
            <a:schemeClr val="tx1"/>
          </a:solidFill>
        </a:ln>
      </dgm:spPr>
      <dgm:t>
        <a:bodyPr/>
        <a:lstStyle/>
        <a:p>
          <a:r>
            <a:rPr lang="en-US" sz="1600" dirty="0" smtClean="0">
              <a:latin typeface="Arial" panose="020B0604020202020204" pitchFamily="34" charset="0"/>
              <a:cs typeface="Arial" panose="020B0604020202020204" pitchFamily="34" charset="0"/>
            </a:rPr>
            <a:t>After complying with all observations, issuer can open the offer inviting general public to invest in the IPO subject to stipulated timelines</a:t>
          </a:r>
          <a:endParaRPr lang="en-US" sz="1600" dirty="0"/>
        </a:p>
      </dgm:t>
    </dgm:pt>
    <dgm:pt modelId="{EEE9675F-2087-411A-A715-22BB478469FC}" type="parTrans" cxnId="{3E83B7E9-730F-4464-A20B-6C82FC0DE691}">
      <dgm:prSet/>
      <dgm:spPr/>
      <dgm:t>
        <a:bodyPr/>
        <a:lstStyle/>
        <a:p>
          <a:endParaRPr lang="en-US" sz="1400"/>
        </a:p>
      </dgm:t>
    </dgm:pt>
    <dgm:pt modelId="{AE24A194-4FBD-4FC4-83CE-EC5A9815D99A}" type="sibTrans" cxnId="{3E83B7E9-730F-4464-A20B-6C82FC0DE691}">
      <dgm:prSet custT="1"/>
      <dgm:spPr/>
      <dgm:t>
        <a:bodyPr/>
        <a:lstStyle/>
        <a:p>
          <a:endParaRPr lang="en-US" sz="1400" dirty="0"/>
        </a:p>
      </dgm:t>
    </dgm:pt>
    <dgm:pt modelId="{9D756212-853F-4A19-BC5C-D4652ECEE074}">
      <dgm:prSet custT="1"/>
      <dgm:spPr>
        <a:solidFill>
          <a:schemeClr val="accent1">
            <a:lumMod val="20000"/>
            <a:lumOff val="80000"/>
          </a:schemeClr>
        </a:solidFill>
        <a:ln>
          <a:solidFill>
            <a:schemeClr val="tx1"/>
          </a:solidFill>
        </a:ln>
      </dgm:spPr>
      <dgm:t>
        <a:bodyPr/>
        <a:lstStyle/>
        <a:p>
          <a:r>
            <a:rPr lang="en-US" sz="1600" dirty="0" smtClean="0">
              <a:solidFill>
                <a:schemeClr val="tx1"/>
              </a:solidFill>
              <a:latin typeface="Arial" panose="020B0604020202020204" pitchFamily="34" charset="0"/>
              <a:cs typeface="Arial" panose="020B0604020202020204" pitchFamily="34" charset="0"/>
            </a:rPr>
            <a:t>Post successful completion of the Offer the shares of the company are traded on the stock exchange(s) where the shares are listed.</a:t>
          </a:r>
          <a:endParaRPr lang="en-US" sz="1600" dirty="0">
            <a:solidFill>
              <a:schemeClr val="tx1"/>
            </a:solidFill>
            <a:latin typeface="Arial" panose="020B0604020202020204" pitchFamily="34" charset="0"/>
            <a:cs typeface="Arial" panose="020B0604020202020204" pitchFamily="34" charset="0"/>
          </a:endParaRPr>
        </a:p>
      </dgm:t>
    </dgm:pt>
    <dgm:pt modelId="{D4B3A66F-2AFE-4D8A-BB87-F33205D0322E}" type="parTrans" cxnId="{67C4A9E9-983E-440F-9B95-A06B8F1A5F64}">
      <dgm:prSet/>
      <dgm:spPr/>
      <dgm:t>
        <a:bodyPr/>
        <a:lstStyle/>
        <a:p>
          <a:endParaRPr lang="en-US" sz="1400"/>
        </a:p>
      </dgm:t>
    </dgm:pt>
    <dgm:pt modelId="{416EBAF0-31C3-4898-AA95-5D738445C61D}" type="sibTrans" cxnId="{67C4A9E9-983E-440F-9B95-A06B8F1A5F64}">
      <dgm:prSet/>
      <dgm:spPr/>
      <dgm:t>
        <a:bodyPr/>
        <a:lstStyle/>
        <a:p>
          <a:endParaRPr lang="en-US" sz="1400"/>
        </a:p>
      </dgm:t>
    </dgm:pt>
    <dgm:pt modelId="{2E805070-3556-43CC-88F1-07B19A476DCA}" type="pres">
      <dgm:prSet presAssocID="{9C94C17F-955D-4BE5-98DE-B63693D8DC03}" presName="linearFlow" presStyleCnt="0">
        <dgm:presLayoutVars>
          <dgm:resizeHandles val="exact"/>
        </dgm:presLayoutVars>
      </dgm:prSet>
      <dgm:spPr/>
    </dgm:pt>
    <dgm:pt modelId="{B3A41ED3-1B8F-4E98-8D24-97900340EF97}" type="pres">
      <dgm:prSet presAssocID="{ADB78A3B-EEF4-4713-A23B-5FCD61429F8E}" presName="node" presStyleLbl="node1" presStyleIdx="0" presStyleCnt="4" custScaleX="326104">
        <dgm:presLayoutVars>
          <dgm:bulletEnabled val="1"/>
        </dgm:presLayoutVars>
      </dgm:prSet>
      <dgm:spPr/>
      <dgm:t>
        <a:bodyPr/>
        <a:lstStyle/>
        <a:p>
          <a:endParaRPr lang="en-US"/>
        </a:p>
      </dgm:t>
    </dgm:pt>
    <dgm:pt modelId="{37EAA0B0-3598-4CA3-9D33-30DD03336FD6}" type="pres">
      <dgm:prSet presAssocID="{CDEBB689-2E44-4B78-9B8D-D7FF2500F499}" presName="sibTrans" presStyleLbl="sibTrans2D1" presStyleIdx="0" presStyleCnt="3"/>
      <dgm:spPr/>
      <dgm:t>
        <a:bodyPr/>
        <a:lstStyle/>
        <a:p>
          <a:endParaRPr lang="en-US"/>
        </a:p>
      </dgm:t>
    </dgm:pt>
    <dgm:pt modelId="{E40F4521-2727-430B-AFA2-98FD272EA94A}" type="pres">
      <dgm:prSet presAssocID="{CDEBB689-2E44-4B78-9B8D-D7FF2500F499}" presName="connectorText" presStyleLbl="sibTrans2D1" presStyleIdx="0" presStyleCnt="3"/>
      <dgm:spPr/>
      <dgm:t>
        <a:bodyPr/>
        <a:lstStyle/>
        <a:p>
          <a:endParaRPr lang="en-US"/>
        </a:p>
      </dgm:t>
    </dgm:pt>
    <dgm:pt modelId="{6A041BB6-65F4-447D-BB9F-57D965B56CEF}" type="pres">
      <dgm:prSet presAssocID="{4C7E2E61-BE17-402A-B631-A9B391284396}" presName="node" presStyleLbl="node1" presStyleIdx="1" presStyleCnt="4" custScaleX="326104">
        <dgm:presLayoutVars>
          <dgm:bulletEnabled val="1"/>
        </dgm:presLayoutVars>
      </dgm:prSet>
      <dgm:spPr/>
      <dgm:t>
        <a:bodyPr/>
        <a:lstStyle/>
        <a:p>
          <a:endParaRPr lang="en-US"/>
        </a:p>
      </dgm:t>
    </dgm:pt>
    <dgm:pt modelId="{328E3F43-1623-40DA-8792-D33860E0E6D7}" type="pres">
      <dgm:prSet presAssocID="{53BFF529-902B-47A0-8935-5FCF4233438E}" presName="sibTrans" presStyleLbl="sibTrans2D1" presStyleIdx="1" presStyleCnt="3"/>
      <dgm:spPr/>
      <dgm:t>
        <a:bodyPr/>
        <a:lstStyle/>
        <a:p>
          <a:endParaRPr lang="en-US"/>
        </a:p>
      </dgm:t>
    </dgm:pt>
    <dgm:pt modelId="{A4E93EB3-1B83-41DF-8C3B-F3556ED4DE06}" type="pres">
      <dgm:prSet presAssocID="{53BFF529-902B-47A0-8935-5FCF4233438E}" presName="connectorText" presStyleLbl="sibTrans2D1" presStyleIdx="1" presStyleCnt="3"/>
      <dgm:spPr/>
      <dgm:t>
        <a:bodyPr/>
        <a:lstStyle/>
        <a:p>
          <a:endParaRPr lang="en-US"/>
        </a:p>
      </dgm:t>
    </dgm:pt>
    <dgm:pt modelId="{75D7C14E-3A04-4420-9414-EF3E2ADC8AE4}" type="pres">
      <dgm:prSet presAssocID="{1E68164F-9B1C-4BBB-925A-5B2E0D756644}" presName="node" presStyleLbl="node1" presStyleIdx="2" presStyleCnt="4" custScaleX="326104">
        <dgm:presLayoutVars>
          <dgm:bulletEnabled val="1"/>
        </dgm:presLayoutVars>
      </dgm:prSet>
      <dgm:spPr/>
      <dgm:t>
        <a:bodyPr/>
        <a:lstStyle/>
        <a:p>
          <a:endParaRPr lang="en-US"/>
        </a:p>
      </dgm:t>
    </dgm:pt>
    <dgm:pt modelId="{9ABA877F-9A03-41C2-B0FE-70D7FCFB573B}" type="pres">
      <dgm:prSet presAssocID="{AE24A194-4FBD-4FC4-83CE-EC5A9815D99A}" presName="sibTrans" presStyleLbl="sibTrans2D1" presStyleIdx="2" presStyleCnt="3"/>
      <dgm:spPr/>
      <dgm:t>
        <a:bodyPr/>
        <a:lstStyle/>
        <a:p>
          <a:endParaRPr lang="en-US"/>
        </a:p>
      </dgm:t>
    </dgm:pt>
    <dgm:pt modelId="{80045C9A-2F0A-473E-8A33-98AE29D4FF79}" type="pres">
      <dgm:prSet presAssocID="{AE24A194-4FBD-4FC4-83CE-EC5A9815D99A}" presName="connectorText" presStyleLbl="sibTrans2D1" presStyleIdx="2" presStyleCnt="3"/>
      <dgm:spPr/>
      <dgm:t>
        <a:bodyPr/>
        <a:lstStyle/>
        <a:p>
          <a:endParaRPr lang="en-US"/>
        </a:p>
      </dgm:t>
    </dgm:pt>
    <dgm:pt modelId="{6D695781-21BE-4C70-94DA-92C75DB56B54}" type="pres">
      <dgm:prSet presAssocID="{9D756212-853F-4A19-BC5C-D4652ECEE074}" presName="node" presStyleLbl="node1" presStyleIdx="3" presStyleCnt="4" custScaleX="326104">
        <dgm:presLayoutVars>
          <dgm:bulletEnabled val="1"/>
        </dgm:presLayoutVars>
      </dgm:prSet>
      <dgm:spPr/>
      <dgm:t>
        <a:bodyPr/>
        <a:lstStyle/>
        <a:p>
          <a:endParaRPr lang="en-US"/>
        </a:p>
      </dgm:t>
    </dgm:pt>
  </dgm:ptLst>
  <dgm:cxnLst>
    <dgm:cxn modelId="{A965430B-9773-4998-A264-08A1EFD01668}" type="presOf" srcId="{53BFF529-902B-47A0-8935-5FCF4233438E}" destId="{328E3F43-1623-40DA-8792-D33860E0E6D7}" srcOrd="0" destOrd="0" presId="urn:microsoft.com/office/officeart/2005/8/layout/process2"/>
    <dgm:cxn modelId="{87C9EA3D-16BE-4EF5-8EB5-26E7951914D7}" type="presOf" srcId="{9D756212-853F-4A19-BC5C-D4652ECEE074}" destId="{6D695781-21BE-4C70-94DA-92C75DB56B54}" srcOrd="0" destOrd="0" presId="urn:microsoft.com/office/officeart/2005/8/layout/process2"/>
    <dgm:cxn modelId="{50A2922A-66EE-46FC-98C0-A2CAAAD746E4}" srcId="{9C94C17F-955D-4BE5-98DE-B63693D8DC03}" destId="{ADB78A3B-EEF4-4713-A23B-5FCD61429F8E}" srcOrd="0" destOrd="0" parTransId="{D022B2D2-07E0-48BD-B8B5-6CECECDD05D3}" sibTransId="{CDEBB689-2E44-4B78-9B8D-D7FF2500F499}"/>
    <dgm:cxn modelId="{CDC2A90E-B4BB-43D4-9429-EBD1D641758A}" type="presOf" srcId="{AE24A194-4FBD-4FC4-83CE-EC5A9815D99A}" destId="{80045C9A-2F0A-473E-8A33-98AE29D4FF79}" srcOrd="1" destOrd="0" presId="urn:microsoft.com/office/officeart/2005/8/layout/process2"/>
    <dgm:cxn modelId="{7C783FB5-2EC8-4471-BA16-FE8A382F66DC}" type="presOf" srcId="{ADB78A3B-EEF4-4713-A23B-5FCD61429F8E}" destId="{B3A41ED3-1B8F-4E98-8D24-97900340EF97}" srcOrd="0" destOrd="0" presId="urn:microsoft.com/office/officeart/2005/8/layout/process2"/>
    <dgm:cxn modelId="{E8628CA9-0613-48D1-A6C5-72BF35A972EB}" type="presOf" srcId="{4C7E2E61-BE17-402A-B631-A9B391284396}" destId="{6A041BB6-65F4-447D-BB9F-57D965B56CEF}" srcOrd="0" destOrd="0" presId="urn:microsoft.com/office/officeart/2005/8/layout/process2"/>
    <dgm:cxn modelId="{3E83B7E9-730F-4464-A20B-6C82FC0DE691}" srcId="{9C94C17F-955D-4BE5-98DE-B63693D8DC03}" destId="{1E68164F-9B1C-4BBB-925A-5B2E0D756644}" srcOrd="2" destOrd="0" parTransId="{EEE9675F-2087-411A-A715-22BB478469FC}" sibTransId="{AE24A194-4FBD-4FC4-83CE-EC5A9815D99A}"/>
    <dgm:cxn modelId="{36688B3F-6AF0-43A3-86AC-FA80018C5F2A}" srcId="{9C94C17F-955D-4BE5-98DE-B63693D8DC03}" destId="{4C7E2E61-BE17-402A-B631-A9B391284396}" srcOrd="1" destOrd="0" parTransId="{8235C25A-23BB-4DFA-BF47-CB21310E1557}" sibTransId="{53BFF529-902B-47A0-8935-5FCF4233438E}"/>
    <dgm:cxn modelId="{67C4A9E9-983E-440F-9B95-A06B8F1A5F64}" srcId="{9C94C17F-955D-4BE5-98DE-B63693D8DC03}" destId="{9D756212-853F-4A19-BC5C-D4652ECEE074}" srcOrd="3" destOrd="0" parTransId="{D4B3A66F-2AFE-4D8A-BB87-F33205D0322E}" sibTransId="{416EBAF0-31C3-4898-AA95-5D738445C61D}"/>
    <dgm:cxn modelId="{E98015DA-2375-46C2-A3DB-833FB9019305}" type="presOf" srcId="{AE24A194-4FBD-4FC4-83CE-EC5A9815D99A}" destId="{9ABA877F-9A03-41C2-B0FE-70D7FCFB573B}" srcOrd="0" destOrd="0" presId="urn:microsoft.com/office/officeart/2005/8/layout/process2"/>
    <dgm:cxn modelId="{7E842BD0-7721-44B9-853C-4D171871A753}" type="presOf" srcId="{CDEBB689-2E44-4B78-9B8D-D7FF2500F499}" destId="{37EAA0B0-3598-4CA3-9D33-30DD03336FD6}" srcOrd="0" destOrd="0" presId="urn:microsoft.com/office/officeart/2005/8/layout/process2"/>
    <dgm:cxn modelId="{236EB568-C80A-4D9F-BDEF-6DB61F11AC7B}" type="presOf" srcId="{1E68164F-9B1C-4BBB-925A-5B2E0D756644}" destId="{75D7C14E-3A04-4420-9414-EF3E2ADC8AE4}" srcOrd="0" destOrd="0" presId="urn:microsoft.com/office/officeart/2005/8/layout/process2"/>
    <dgm:cxn modelId="{68609962-F30F-4753-A24E-C121D75D34FB}" type="presOf" srcId="{CDEBB689-2E44-4B78-9B8D-D7FF2500F499}" destId="{E40F4521-2727-430B-AFA2-98FD272EA94A}" srcOrd="1" destOrd="0" presId="urn:microsoft.com/office/officeart/2005/8/layout/process2"/>
    <dgm:cxn modelId="{89E07F65-D6C4-45EC-9E6F-D78562D9253F}" type="presOf" srcId="{53BFF529-902B-47A0-8935-5FCF4233438E}" destId="{A4E93EB3-1B83-41DF-8C3B-F3556ED4DE06}" srcOrd="1" destOrd="0" presId="urn:microsoft.com/office/officeart/2005/8/layout/process2"/>
    <dgm:cxn modelId="{19483B1D-F83C-40F6-89A5-8D8BE245E9A4}" type="presOf" srcId="{9C94C17F-955D-4BE5-98DE-B63693D8DC03}" destId="{2E805070-3556-43CC-88F1-07B19A476DCA}" srcOrd="0" destOrd="0" presId="urn:microsoft.com/office/officeart/2005/8/layout/process2"/>
    <dgm:cxn modelId="{8672E8C6-6CF0-4D3E-9368-48FF6360447A}" type="presParOf" srcId="{2E805070-3556-43CC-88F1-07B19A476DCA}" destId="{B3A41ED3-1B8F-4E98-8D24-97900340EF97}" srcOrd="0" destOrd="0" presId="urn:microsoft.com/office/officeart/2005/8/layout/process2"/>
    <dgm:cxn modelId="{CE9DEED7-78B5-4584-A765-C1E33478D28D}" type="presParOf" srcId="{2E805070-3556-43CC-88F1-07B19A476DCA}" destId="{37EAA0B0-3598-4CA3-9D33-30DD03336FD6}" srcOrd="1" destOrd="0" presId="urn:microsoft.com/office/officeart/2005/8/layout/process2"/>
    <dgm:cxn modelId="{2AAC8A27-DBF2-464D-B65A-FDFF8B8ECF04}" type="presParOf" srcId="{37EAA0B0-3598-4CA3-9D33-30DD03336FD6}" destId="{E40F4521-2727-430B-AFA2-98FD272EA94A}" srcOrd="0" destOrd="0" presId="urn:microsoft.com/office/officeart/2005/8/layout/process2"/>
    <dgm:cxn modelId="{890775B4-0765-42AD-94AD-C6B8D685135B}" type="presParOf" srcId="{2E805070-3556-43CC-88F1-07B19A476DCA}" destId="{6A041BB6-65F4-447D-BB9F-57D965B56CEF}" srcOrd="2" destOrd="0" presId="urn:microsoft.com/office/officeart/2005/8/layout/process2"/>
    <dgm:cxn modelId="{D83166B3-B844-4394-868E-1BAF65424644}" type="presParOf" srcId="{2E805070-3556-43CC-88F1-07B19A476DCA}" destId="{328E3F43-1623-40DA-8792-D33860E0E6D7}" srcOrd="3" destOrd="0" presId="urn:microsoft.com/office/officeart/2005/8/layout/process2"/>
    <dgm:cxn modelId="{9C3798EB-C187-4825-8F35-8F8B4653CED1}" type="presParOf" srcId="{328E3F43-1623-40DA-8792-D33860E0E6D7}" destId="{A4E93EB3-1B83-41DF-8C3B-F3556ED4DE06}" srcOrd="0" destOrd="0" presId="urn:microsoft.com/office/officeart/2005/8/layout/process2"/>
    <dgm:cxn modelId="{BD96A741-4BF2-4B91-86AA-C01A94581F77}" type="presParOf" srcId="{2E805070-3556-43CC-88F1-07B19A476DCA}" destId="{75D7C14E-3A04-4420-9414-EF3E2ADC8AE4}" srcOrd="4" destOrd="0" presId="urn:microsoft.com/office/officeart/2005/8/layout/process2"/>
    <dgm:cxn modelId="{2F1CCF9C-A1E8-4AD2-96A2-055D329BEB1D}" type="presParOf" srcId="{2E805070-3556-43CC-88F1-07B19A476DCA}" destId="{9ABA877F-9A03-41C2-B0FE-70D7FCFB573B}" srcOrd="5" destOrd="0" presId="urn:microsoft.com/office/officeart/2005/8/layout/process2"/>
    <dgm:cxn modelId="{064969A7-03AA-4FF3-9078-0EC253A915AF}" type="presParOf" srcId="{9ABA877F-9A03-41C2-B0FE-70D7FCFB573B}" destId="{80045C9A-2F0A-473E-8A33-98AE29D4FF79}" srcOrd="0" destOrd="0" presId="urn:microsoft.com/office/officeart/2005/8/layout/process2"/>
    <dgm:cxn modelId="{6DD1F748-B572-4A3F-9344-A3CD52FD6DFC}" type="presParOf" srcId="{2E805070-3556-43CC-88F1-07B19A476DCA}" destId="{6D695781-21BE-4C70-94DA-92C75DB56B5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565C4A-3781-44FC-88DD-3BD0DC61A6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D3C842-3839-4FA2-90F1-C2C3CD652D4F}">
      <dgm:prSet phldrT="[Text]"/>
      <dgm:spPr>
        <a:solidFill>
          <a:schemeClr val="tx2">
            <a:lumMod val="60000"/>
            <a:lumOff val="40000"/>
          </a:schemeClr>
        </a:solidFill>
        <a:ln>
          <a:solidFill>
            <a:schemeClr val="tx1"/>
          </a:solidFill>
        </a:ln>
      </dgm:spPr>
      <dgm:t>
        <a:bodyPr/>
        <a:lstStyle/>
        <a:p>
          <a:pPr algn="ctr"/>
          <a:r>
            <a:rPr lang="en-US" b="1" u="sng" dirty="0" smtClean="0"/>
            <a:t>About the Company</a:t>
          </a:r>
          <a:r>
            <a:rPr lang="en-US" dirty="0" smtClean="0"/>
            <a:t>:</a:t>
          </a:r>
        </a:p>
        <a:p>
          <a:pPr algn="ctr"/>
          <a:endParaRPr lang="en-US" dirty="0" smtClean="0"/>
        </a:p>
        <a:p>
          <a:pPr algn="ctr"/>
          <a:r>
            <a:rPr lang="en-US" dirty="0" smtClean="0"/>
            <a:t>- </a:t>
          </a:r>
          <a:r>
            <a:rPr lang="en-US" u="sng" dirty="0" smtClean="0">
              <a:cs typeface="Arial" panose="020B0604020202020204" pitchFamily="34" charset="0"/>
            </a:rPr>
            <a:t>Business:</a:t>
          </a:r>
          <a:r>
            <a:rPr lang="en-US" dirty="0" smtClean="0">
              <a:cs typeface="Arial" panose="020B0604020202020204" pitchFamily="34" charset="0"/>
            </a:rPr>
            <a:t> Company’s business model, strategies and manufactured products/ process/ services.</a:t>
          </a:r>
        </a:p>
        <a:p>
          <a:pPr algn="ctr"/>
          <a:r>
            <a:rPr lang="en-US" u="none" dirty="0" smtClean="0">
              <a:cs typeface="Arial" panose="020B0604020202020204" pitchFamily="34" charset="0"/>
            </a:rPr>
            <a:t>- </a:t>
          </a:r>
          <a:r>
            <a:rPr lang="en-US" u="sng" dirty="0" smtClean="0">
              <a:cs typeface="Arial" panose="020B0604020202020204" pitchFamily="34" charset="0"/>
            </a:rPr>
            <a:t>History and Corporate Matters:</a:t>
          </a:r>
          <a:r>
            <a:rPr lang="en-US" dirty="0" smtClean="0">
              <a:cs typeface="Arial" panose="020B0604020202020204" pitchFamily="34" charset="0"/>
            </a:rPr>
            <a:t> Material events taken place in company’s history and other corporate matters</a:t>
          </a:r>
          <a:endParaRPr lang="en-US" dirty="0"/>
        </a:p>
      </dgm:t>
    </dgm:pt>
    <dgm:pt modelId="{7467617F-A730-490E-974A-5B82ABFAC6E8}" type="parTrans" cxnId="{292417C1-E373-4C98-8D56-9E5BC850FF54}">
      <dgm:prSet/>
      <dgm:spPr/>
      <dgm:t>
        <a:bodyPr/>
        <a:lstStyle/>
        <a:p>
          <a:endParaRPr lang="en-US"/>
        </a:p>
      </dgm:t>
    </dgm:pt>
    <dgm:pt modelId="{5BAF0A26-FA9D-46B0-8146-04D4A05CD305}" type="sibTrans" cxnId="{292417C1-E373-4C98-8D56-9E5BC850FF54}">
      <dgm:prSet/>
      <dgm:spPr/>
      <dgm:t>
        <a:bodyPr/>
        <a:lstStyle/>
        <a:p>
          <a:endParaRPr lang="en-US"/>
        </a:p>
      </dgm:t>
    </dgm:pt>
    <dgm:pt modelId="{01E9ED9E-8840-4C77-A53F-17569EC9553F}">
      <dgm:prSet phldrT="[Text]"/>
      <dgm:spPr>
        <a:solidFill>
          <a:schemeClr val="accent3">
            <a:lumMod val="75000"/>
          </a:schemeClr>
        </a:solidFill>
        <a:ln>
          <a:solidFill>
            <a:schemeClr val="tx1"/>
          </a:solidFill>
        </a:ln>
      </dgm:spPr>
      <dgm:t>
        <a:bodyPr/>
        <a:lstStyle/>
        <a:p>
          <a:r>
            <a:rPr lang="en-US" b="1" u="sng" dirty="0" smtClean="0">
              <a:cs typeface="Arial" panose="020B0604020202020204" pitchFamily="34" charset="0"/>
            </a:rPr>
            <a:t>Management and Promoter Section</a:t>
          </a:r>
        </a:p>
        <a:p>
          <a:endParaRPr lang="en-US" b="1" u="none" dirty="0" smtClean="0">
            <a:cs typeface="Arial" panose="020B0604020202020204" pitchFamily="34" charset="0"/>
          </a:endParaRPr>
        </a:p>
        <a:p>
          <a:r>
            <a:rPr lang="en-US" b="1" u="none" dirty="0" smtClean="0">
              <a:cs typeface="Arial" panose="020B0604020202020204" pitchFamily="34" charset="0"/>
            </a:rPr>
            <a:t>- </a:t>
          </a:r>
          <a:r>
            <a:rPr lang="en-US" dirty="0" smtClean="0"/>
            <a:t>Background and the experience of the company’s management team.</a:t>
          </a:r>
          <a:endParaRPr lang="en-US" dirty="0"/>
        </a:p>
      </dgm:t>
    </dgm:pt>
    <dgm:pt modelId="{66C1A652-D4C8-40D6-B2EE-DEFEE546DB6B}" type="parTrans" cxnId="{46DCD801-41DD-4106-9F3E-B94A26DFFA8B}">
      <dgm:prSet/>
      <dgm:spPr/>
      <dgm:t>
        <a:bodyPr/>
        <a:lstStyle/>
        <a:p>
          <a:endParaRPr lang="en-US"/>
        </a:p>
      </dgm:t>
    </dgm:pt>
    <dgm:pt modelId="{1EA43675-8118-4E42-959F-1C745DEF0F89}" type="sibTrans" cxnId="{46DCD801-41DD-4106-9F3E-B94A26DFFA8B}">
      <dgm:prSet/>
      <dgm:spPr/>
      <dgm:t>
        <a:bodyPr/>
        <a:lstStyle/>
        <a:p>
          <a:endParaRPr lang="en-US"/>
        </a:p>
      </dgm:t>
    </dgm:pt>
    <dgm:pt modelId="{47B2DC44-8E5F-49F3-95CE-77962D7EB5EF}">
      <dgm:prSet phldrT="[Text]"/>
      <dgm:spPr>
        <a:solidFill>
          <a:schemeClr val="tx2">
            <a:lumMod val="60000"/>
            <a:lumOff val="40000"/>
          </a:schemeClr>
        </a:solidFill>
        <a:ln>
          <a:solidFill>
            <a:schemeClr val="tx1"/>
          </a:solidFill>
        </a:ln>
      </dgm:spPr>
      <dgm:t>
        <a:bodyPr/>
        <a:lstStyle/>
        <a:p>
          <a:r>
            <a:rPr lang="en-US" b="1" u="sng" dirty="0" smtClean="0">
              <a:cs typeface="Arial" panose="020B0604020202020204" pitchFamily="34" charset="0"/>
            </a:rPr>
            <a:t>Financials</a:t>
          </a:r>
        </a:p>
        <a:p>
          <a:endParaRPr lang="en-US" b="1" u="sng" dirty="0" smtClean="0">
            <a:cs typeface="Arial" panose="020B0604020202020204" pitchFamily="34" charset="0"/>
          </a:endParaRPr>
        </a:p>
        <a:p>
          <a:r>
            <a:rPr lang="en-US" dirty="0" smtClean="0">
              <a:cs typeface="Arial" panose="020B0604020202020204" pitchFamily="34" charset="0"/>
            </a:rPr>
            <a:t>- Company's income statement and balance sheet.</a:t>
          </a:r>
        </a:p>
        <a:p>
          <a:r>
            <a:rPr lang="en-US" dirty="0" smtClean="0">
              <a:cs typeface="Arial" panose="020B0604020202020204" pitchFamily="34" charset="0"/>
            </a:rPr>
            <a:t>- Understand company’s past performance and growth potential.</a:t>
          </a:r>
          <a:endParaRPr lang="en-US" dirty="0"/>
        </a:p>
      </dgm:t>
    </dgm:pt>
    <dgm:pt modelId="{B08928DC-78A3-492D-8777-3C13E3667136}" type="parTrans" cxnId="{C0AB4D39-E163-48A9-9DA4-727F3874CE48}">
      <dgm:prSet/>
      <dgm:spPr/>
      <dgm:t>
        <a:bodyPr/>
        <a:lstStyle/>
        <a:p>
          <a:endParaRPr lang="en-US"/>
        </a:p>
      </dgm:t>
    </dgm:pt>
    <dgm:pt modelId="{5470D298-BF9E-43E4-B519-D470B3429290}" type="sibTrans" cxnId="{C0AB4D39-E163-48A9-9DA4-727F3874CE48}">
      <dgm:prSet/>
      <dgm:spPr/>
      <dgm:t>
        <a:bodyPr/>
        <a:lstStyle/>
        <a:p>
          <a:endParaRPr lang="en-US"/>
        </a:p>
      </dgm:t>
    </dgm:pt>
    <dgm:pt modelId="{B708F79E-5113-448D-8CB5-34F79ACC6149}">
      <dgm:prSet phldrT="[Text]"/>
      <dgm:spPr>
        <a:solidFill>
          <a:schemeClr val="accent3">
            <a:lumMod val="75000"/>
          </a:schemeClr>
        </a:solidFill>
        <a:ln>
          <a:solidFill>
            <a:schemeClr val="tx1"/>
          </a:solidFill>
        </a:ln>
      </dgm:spPr>
      <dgm:t>
        <a:bodyPr/>
        <a:lstStyle/>
        <a:p>
          <a:r>
            <a:rPr lang="en-US" b="1" u="sng" dirty="0" smtClean="0">
              <a:cs typeface="Arial" panose="020B0604020202020204" pitchFamily="34" charset="0"/>
            </a:rPr>
            <a:t>Risk Factors</a:t>
          </a:r>
        </a:p>
        <a:p>
          <a:endParaRPr lang="en-US" b="1" u="sng" dirty="0" smtClean="0">
            <a:cs typeface="Arial" panose="020B0604020202020204" pitchFamily="34" charset="0"/>
          </a:endParaRPr>
        </a:p>
        <a:p>
          <a:r>
            <a:rPr lang="en-US" dirty="0" smtClean="0">
              <a:cs typeface="Arial" panose="020B0604020202020204" pitchFamily="34" charset="0"/>
            </a:rPr>
            <a:t>- Risks associated with the business, industry etc.</a:t>
          </a:r>
          <a:endParaRPr lang="en-US" dirty="0"/>
        </a:p>
      </dgm:t>
    </dgm:pt>
    <dgm:pt modelId="{80C57C43-827F-4997-BF00-021DC29193E1}" type="parTrans" cxnId="{BF6CABCF-5BDC-4053-9F3F-3BCA20649703}">
      <dgm:prSet/>
      <dgm:spPr/>
      <dgm:t>
        <a:bodyPr/>
        <a:lstStyle/>
        <a:p>
          <a:endParaRPr lang="en-US"/>
        </a:p>
      </dgm:t>
    </dgm:pt>
    <dgm:pt modelId="{230F6C46-705B-4912-927B-39A66AC5E9BA}" type="sibTrans" cxnId="{BF6CABCF-5BDC-4053-9F3F-3BCA20649703}">
      <dgm:prSet/>
      <dgm:spPr/>
      <dgm:t>
        <a:bodyPr/>
        <a:lstStyle/>
        <a:p>
          <a:endParaRPr lang="en-US"/>
        </a:p>
      </dgm:t>
    </dgm:pt>
    <dgm:pt modelId="{DEF43820-886C-427A-B106-508EE54F2107}">
      <dgm:prSet phldrT="[Text]"/>
      <dgm:spPr>
        <a:solidFill>
          <a:schemeClr val="tx2">
            <a:lumMod val="60000"/>
            <a:lumOff val="40000"/>
          </a:schemeClr>
        </a:solidFill>
        <a:ln>
          <a:solidFill>
            <a:schemeClr val="tx1"/>
          </a:solidFill>
        </a:ln>
      </dgm:spPr>
      <dgm:t>
        <a:bodyPr/>
        <a:lstStyle/>
        <a:p>
          <a:r>
            <a:rPr lang="en-IN" b="1" u="sng" dirty="0" smtClean="0">
              <a:cs typeface="Arial" panose="020B0604020202020204" pitchFamily="34" charset="0"/>
            </a:rPr>
            <a:t>Litigation and Dispute matters</a:t>
          </a:r>
        </a:p>
        <a:p>
          <a:endParaRPr lang="en-IN" b="1" u="sng" dirty="0" smtClean="0">
            <a:cs typeface="Arial" panose="020B0604020202020204" pitchFamily="34" charset="0"/>
          </a:endParaRPr>
        </a:p>
        <a:p>
          <a:r>
            <a:rPr lang="en-IN" dirty="0" smtClean="0">
              <a:cs typeface="Arial" panose="020B0604020202020204" pitchFamily="34" charset="0"/>
            </a:rPr>
            <a:t>- Litigations in which the issuer company, subsidiary(ies), group company(ies), promoter(s) are involved.</a:t>
          </a:r>
          <a:endParaRPr lang="en-US" dirty="0"/>
        </a:p>
      </dgm:t>
    </dgm:pt>
    <dgm:pt modelId="{D182191F-D4B3-404A-B933-6108F0EFFEEE}" type="parTrans" cxnId="{460DF76F-E3AD-4DF5-8435-996FF0599100}">
      <dgm:prSet/>
      <dgm:spPr/>
      <dgm:t>
        <a:bodyPr/>
        <a:lstStyle/>
        <a:p>
          <a:endParaRPr lang="en-US"/>
        </a:p>
      </dgm:t>
    </dgm:pt>
    <dgm:pt modelId="{379D7561-7BB2-487B-AEE1-3BEEDB8FD107}" type="sibTrans" cxnId="{460DF76F-E3AD-4DF5-8435-996FF0599100}">
      <dgm:prSet/>
      <dgm:spPr/>
      <dgm:t>
        <a:bodyPr/>
        <a:lstStyle/>
        <a:p>
          <a:endParaRPr lang="en-US"/>
        </a:p>
      </dgm:t>
    </dgm:pt>
    <dgm:pt modelId="{EADCA29B-B895-4726-8CB9-9595041F765C}" type="pres">
      <dgm:prSet presAssocID="{78565C4A-3781-44FC-88DD-3BD0DC61A678}" presName="diagram" presStyleCnt="0">
        <dgm:presLayoutVars>
          <dgm:dir/>
          <dgm:resizeHandles val="exact"/>
        </dgm:presLayoutVars>
      </dgm:prSet>
      <dgm:spPr/>
      <dgm:t>
        <a:bodyPr/>
        <a:lstStyle/>
        <a:p>
          <a:endParaRPr lang="en-US"/>
        </a:p>
      </dgm:t>
    </dgm:pt>
    <dgm:pt modelId="{A87DD48C-E31D-4EFA-B977-5EEF512C8719}" type="pres">
      <dgm:prSet presAssocID="{BCD3C842-3839-4FA2-90F1-C2C3CD652D4F}" presName="node" presStyleLbl="node1" presStyleIdx="0" presStyleCnt="5" custScaleY="138604" custLinFactNeighborX="-456" custLinFactNeighborY="-31149">
        <dgm:presLayoutVars>
          <dgm:bulletEnabled val="1"/>
        </dgm:presLayoutVars>
      </dgm:prSet>
      <dgm:spPr/>
      <dgm:t>
        <a:bodyPr/>
        <a:lstStyle/>
        <a:p>
          <a:endParaRPr lang="en-US"/>
        </a:p>
      </dgm:t>
    </dgm:pt>
    <dgm:pt modelId="{8E7262F7-9B4F-48E6-AC34-FE0E5EF2F1CD}" type="pres">
      <dgm:prSet presAssocID="{5BAF0A26-FA9D-46B0-8146-04D4A05CD305}" presName="sibTrans" presStyleCnt="0"/>
      <dgm:spPr/>
    </dgm:pt>
    <dgm:pt modelId="{B6C1F5B4-6EFD-4D3F-94D3-945E13D0E90E}" type="pres">
      <dgm:prSet presAssocID="{01E9ED9E-8840-4C77-A53F-17569EC9553F}" presName="node" presStyleLbl="node1" presStyleIdx="1" presStyleCnt="5" custScaleY="138604" custLinFactNeighborX="-456" custLinFactNeighborY="-30389">
        <dgm:presLayoutVars>
          <dgm:bulletEnabled val="1"/>
        </dgm:presLayoutVars>
      </dgm:prSet>
      <dgm:spPr/>
      <dgm:t>
        <a:bodyPr/>
        <a:lstStyle/>
        <a:p>
          <a:endParaRPr lang="en-US"/>
        </a:p>
      </dgm:t>
    </dgm:pt>
    <dgm:pt modelId="{711DEC77-B744-4429-ACDF-E8217CB485A3}" type="pres">
      <dgm:prSet presAssocID="{1EA43675-8118-4E42-959F-1C745DEF0F89}" presName="sibTrans" presStyleCnt="0"/>
      <dgm:spPr/>
    </dgm:pt>
    <dgm:pt modelId="{05927BF2-0C8B-40BD-B6CC-69746ACFBCEF}" type="pres">
      <dgm:prSet presAssocID="{47B2DC44-8E5F-49F3-95CE-77962D7EB5EF}" presName="node" presStyleLbl="node1" presStyleIdx="2" presStyleCnt="5" custScaleY="138604" custLinFactNeighborY="-29630">
        <dgm:presLayoutVars>
          <dgm:bulletEnabled val="1"/>
        </dgm:presLayoutVars>
      </dgm:prSet>
      <dgm:spPr/>
      <dgm:t>
        <a:bodyPr/>
        <a:lstStyle/>
        <a:p>
          <a:endParaRPr lang="en-US"/>
        </a:p>
      </dgm:t>
    </dgm:pt>
    <dgm:pt modelId="{5A651040-2FDA-4705-9070-FC2DB78E1779}" type="pres">
      <dgm:prSet presAssocID="{5470D298-BF9E-43E4-B519-D470B3429290}" presName="sibTrans" presStyleCnt="0"/>
      <dgm:spPr/>
    </dgm:pt>
    <dgm:pt modelId="{575A35F0-26BC-4465-9D33-32A32B45F802}" type="pres">
      <dgm:prSet presAssocID="{B708F79E-5113-448D-8CB5-34F79ACC6149}" presName="node" presStyleLbl="node1" presStyleIdx="3" presStyleCnt="5" custScaleY="138604">
        <dgm:presLayoutVars>
          <dgm:bulletEnabled val="1"/>
        </dgm:presLayoutVars>
      </dgm:prSet>
      <dgm:spPr/>
      <dgm:t>
        <a:bodyPr/>
        <a:lstStyle/>
        <a:p>
          <a:endParaRPr lang="en-US"/>
        </a:p>
      </dgm:t>
    </dgm:pt>
    <dgm:pt modelId="{C6AD0F40-804E-485E-AF09-01F12441AB32}" type="pres">
      <dgm:prSet presAssocID="{230F6C46-705B-4912-927B-39A66AC5E9BA}" presName="sibTrans" presStyleCnt="0"/>
      <dgm:spPr/>
    </dgm:pt>
    <dgm:pt modelId="{8EC5B8EA-2109-4FD1-9265-0D4F70CB3F34}" type="pres">
      <dgm:prSet presAssocID="{DEF43820-886C-427A-B106-508EE54F2107}" presName="node" presStyleLbl="node1" presStyleIdx="4" presStyleCnt="5" custScaleY="138604">
        <dgm:presLayoutVars>
          <dgm:bulletEnabled val="1"/>
        </dgm:presLayoutVars>
      </dgm:prSet>
      <dgm:spPr/>
      <dgm:t>
        <a:bodyPr/>
        <a:lstStyle/>
        <a:p>
          <a:endParaRPr lang="en-US"/>
        </a:p>
      </dgm:t>
    </dgm:pt>
  </dgm:ptLst>
  <dgm:cxnLst>
    <dgm:cxn modelId="{88A4FC2C-0993-49AA-90B9-D296759AE800}" type="presOf" srcId="{78565C4A-3781-44FC-88DD-3BD0DC61A678}" destId="{EADCA29B-B895-4726-8CB9-9595041F765C}" srcOrd="0" destOrd="0" presId="urn:microsoft.com/office/officeart/2005/8/layout/default"/>
    <dgm:cxn modelId="{3FFE56A6-B6A5-4F21-A282-09EA7EDBBB63}" type="presOf" srcId="{BCD3C842-3839-4FA2-90F1-C2C3CD652D4F}" destId="{A87DD48C-E31D-4EFA-B977-5EEF512C8719}" srcOrd="0" destOrd="0" presId="urn:microsoft.com/office/officeart/2005/8/layout/default"/>
    <dgm:cxn modelId="{460DF76F-E3AD-4DF5-8435-996FF0599100}" srcId="{78565C4A-3781-44FC-88DD-3BD0DC61A678}" destId="{DEF43820-886C-427A-B106-508EE54F2107}" srcOrd="4" destOrd="0" parTransId="{D182191F-D4B3-404A-B933-6108F0EFFEEE}" sibTransId="{379D7561-7BB2-487B-AEE1-3BEEDB8FD107}"/>
    <dgm:cxn modelId="{E6427563-1D1C-421A-A088-67420B91CE47}" type="presOf" srcId="{DEF43820-886C-427A-B106-508EE54F2107}" destId="{8EC5B8EA-2109-4FD1-9265-0D4F70CB3F34}" srcOrd="0" destOrd="0" presId="urn:microsoft.com/office/officeart/2005/8/layout/default"/>
    <dgm:cxn modelId="{C0AB4D39-E163-48A9-9DA4-727F3874CE48}" srcId="{78565C4A-3781-44FC-88DD-3BD0DC61A678}" destId="{47B2DC44-8E5F-49F3-95CE-77962D7EB5EF}" srcOrd="2" destOrd="0" parTransId="{B08928DC-78A3-492D-8777-3C13E3667136}" sibTransId="{5470D298-BF9E-43E4-B519-D470B3429290}"/>
    <dgm:cxn modelId="{51E273FB-D45B-43DE-BA46-F382318889EE}" type="presOf" srcId="{01E9ED9E-8840-4C77-A53F-17569EC9553F}" destId="{B6C1F5B4-6EFD-4D3F-94D3-945E13D0E90E}" srcOrd="0" destOrd="0" presId="urn:microsoft.com/office/officeart/2005/8/layout/default"/>
    <dgm:cxn modelId="{5A32BE44-5980-49E5-AF60-4D47201C6914}" type="presOf" srcId="{47B2DC44-8E5F-49F3-95CE-77962D7EB5EF}" destId="{05927BF2-0C8B-40BD-B6CC-69746ACFBCEF}" srcOrd="0" destOrd="0" presId="urn:microsoft.com/office/officeart/2005/8/layout/default"/>
    <dgm:cxn modelId="{46DCD801-41DD-4106-9F3E-B94A26DFFA8B}" srcId="{78565C4A-3781-44FC-88DD-3BD0DC61A678}" destId="{01E9ED9E-8840-4C77-A53F-17569EC9553F}" srcOrd="1" destOrd="0" parTransId="{66C1A652-D4C8-40D6-B2EE-DEFEE546DB6B}" sibTransId="{1EA43675-8118-4E42-959F-1C745DEF0F89}"/>
    <dgm:cxn modelId="{0F7EB1BE-7728-401F-9BF8-D273584B7D7D}" type="presOf" srcId="{B708F79E-5113-448D-8CB5-34F79ACC6149}" destId="{575A35F0-26BC-4465-9D33-32A32B45F802}" srcOrd="0" destOrd="0" presId="urn:microsoft.com/office/officeart/2005/8/layout/default"/>
    <dgm:cxn modelId="{BF6CABCF-5BDC-4053-9F3F-3BCA20649703}" srcId="{78565C4A-3781-44FC-88DD-3BD0DC61A678}" destId="{B708F79E-5113-448D-8CB5-34F79ACC6149}" srcOrd="3" destOrd="0" parTransId="{80C57C43-827F-4997-BF00-021DC29193E1}" sibTransId="{230F6C46-705B-4912-927B-39A66AC5E9BA}"/>
    <dgm:cxn modelId="{292417C1-E373-4C98-8D56-9E5BC850FF54}" srcId="{78565C4A-3781-44FC-88DD-3BD0DC61A678}" destId="{BCD3C842-3839-4FA2-90F1-C2C3CD652D4F}" srcOrd="0" destOrd="0" parTransId="{7467617F-A730-490E-974A-5B82ABFAC6E8}" sibTransId="{5BAF0A26-FA9D-46B0-8146-04D4A05CD305}"/>
    <dgm:cxn modelId="{7B734174-8ADD-4025-82B2-643CC89DD0A2}" type="presParOf" srcId="{EADCA29B-B895-4726-8CB9-9595041F765C}" destId="{A87DD48C-E31D-4EFA-B977-5EEF512C8719}" srcOrd="0" destOrd="0" presId="urn:microsoft.com/office/officeart/2005/8/layout/default"/>
    <dgm:cxn modelId="{DE3F0C2E-12DA-4F7F-880C-C6871E8CDBFE}" type="presParOf" srcId="{EADCA29B-B895-4726-8CB9-9595041F765C}" destId="{8E7262F7-9B4F-48E6-AC34-FE0E5EF2F1CD}" srcOrd="1" destOrd="0" presId="urn:microsoft.com/office/officeart/2005/8/layout/default"/>
    <dgm:cxn modelId="{34705696-026D-4B60-A113-021B790BA5D1}" type="presParOf" srcId="{EADCA29B-B895-4726-8CB9-9595041F765C}" destId="{B6C1F5B4-6EFD-4D3F-94D3-945E13D0E90E}" srcOrd="2" destOrd="0" presId="urn:microsoft.com/office/officeart/2005/8/layout/default"/>
    <dgm:cxn modelId="{B281F858-A72D-4E31-8521-9AA73C479D9C}" type="presParOf" srcId="{EADCA29B-B895-4726-8CB9-9595041F765C}" destId="{711DEC77-B744-4429-ACDF-E8217CB485A3}" srcOrd="3" destOrd="0" presId="urn:microsoft.com/office/officeart/2005/8/layout/default"/>
    <dgm:cxn modelId="{0992E9D3-E9CA-4377-BD9E-808228578783}" type="presParOf" srcId="{EADCA29B-B895-4726-8CB9-9595041F765C}" destId="{05927BF2-0C8B-40BD-B6CC-69746ACFBCEF}" srcOrd="4" destOrd="0" presId="urn:microsoft.com/office/officeart/2005/8/layout/default"/>
    <dgm:cxn modelId="{1D852565-797B-4E90-B99F-234D026CCE97}" type="presParOf" srcId="{EADCA29B-B895-4726-8CB9-9595041F765C}" destId="{5A651040-2FDA-4705-9070-FC2DB78E1779}" srcOrd="5" destOrd="0" presId="urn:microsoft.com/office/officeart/2005/8/layout/default"/>
    <dgm:cxn modelId="{00A4095E-D44B-4124-9643-5D2A6EA844C7}" type="presParOf" srcId="{EADCA29B-B895-4726-8CB9-9595041F765C}" destId="{575A35F0-26BC-4465-9D33-32A32B45F802}" srcOrd="6" destOrd="0" presId="urn:microsoft.com/office/officeart/2005/8/layout/default"/>
    <dgm:cxn modelId="{2FE1A492-7752-4A74-B04A-730689D217C3}" type="presParOf" srcId="{EADCA29B-B895-4726-8CB9-9595041F765C}" destId="{C6AD0F40-804E-485E-AF09-01F12441AB32}" srcOrd="7" destOrd="0" presId="urn:microsoft.com/office/officeart/2005/8/layout/default"/>
    <dgm:cxn modelId="{7EC0F168-3878-4FBB-8680-C725CF7A6E6D}" type="presParOf" srcId="{EADCA29B-B895-4726-8CB9-9595041F765C}" destId="{8EC5B8EA-2109-4FD1-9265-0D4F70CB3F3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65C4A-3781-44FC-88DD-3BD0DC61A6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D3C842-3839-4FA2-90F1-C2C3CD652D4F}">
      <dgm:prSet phldrT="[Text]"/>
      <dgm:spPr>
        <a:solidFill>
          <a:schemeClr val="tx2">
            <a:lumMod val="60000"/>
            <a:lumOff val="40000"/>
          </a:schemeClr>
        </a:solidFill>
        <a:ln>
          <a:solidFill>
            <a:schemeClr val="tx1"/>
          </a:solidFill>
        </a:ln>
      </dgm:spPr>
      <dgm:t>
        <a:bodyPr/>
        <a:lstStyle/>
        <a:p>
          <a:r>
            <a:rPr lang="en-US" b="1" u="sng" dirty="0" smtClean="0">
              <a:cs typeface="Arial" panose="020B0604020202020204" pitchFamily="34" charset="0"/>
            </a:rPr>
            <a:t>Capital Structure</a:t>
          </a:r>
        </a:p>
        <a:p>
          <a:endParaRPr lang="en-US" b="1" u="sng" dirty="0" smtClean="0">
            <a:cs typeface="Arial" panose="020B0604020202020204" pitchFamily="34" charset="0"/>
          </a:endParaRPr>
        </a:p>
        <a:p>
          <a:r>
            <a:rPr lang="en-US" dirty="0" smtClean="0">
              <a:cs typeface="Arial" panose="020B0604020202020204" pitchFamily="34" charset="0"/>
            </a:rPr>
            <a:t>- Capital formation of the company, </a:t>
          </a:r>
        </a:p>
        <a:p>
          <a:r>
            <a:rPr lang="en-US" dirty="0" smtClean="0">
              <a:cs typeface="Arial" panose="020B0604020202020204" pitchFamily="34" charset="0"/>
            </a:rPr>
            <a:t>- Existing shareholders and their percentage shareholdings etc.</a:t>
          </a:r>
          <a:endParaRPr lang="en-US" dirty="0"/>
        </a:p>
      </dgm:t>
    </dgm:pt>
    <dgm:pt modelId="{7467617F-A730-490E-974A-5B82ABFAC6E8}" type="parTrans" cxnId="{292417C1-E373-4C98-8D56-9E5BC850FF54}">
      <dgm:prSet/>
      <dgm:spPr/>
      <dgm:t>
        <a:bodyPr/>
        <a:lstStyle/>
        <a:p>
          <a:endParaRPr lang="en-US"/>
        </a:p>
      </dgm:t>
    </dgm:pt>
    <dgm:pt modelId="{5BAF0A26-FA9D-46B0-8146-04D4A05CD305}" type="sibTrans" cxnId="{292417C1-E373-4C98-8D56-9E5BC850FF54}">
      <dgm:prSet/>
      <dgm:spPr/>
      <dgm:t>
        <a:bodyPr/>
        <a:lstStyle/>
        <a:p>
          <a:endParaRPr lang="en-US"/>
        </a:p>
      </dgm:t>
    </dgm:pt>
    <dgm:pt modelId="{01E9ED9E-8840-4C77-A53F-17569EC9553F}">
      <dgm:prSet phldrT="[Text]"/>
      <dgm:spPr>
        <a:solidFill>
          <a:schemeClr val="accent3">
            <a:lumMod val="75000"/>
          </a:schemeClr>
        </a:solidFill>
        <a:ln>
          <a:solidFill>
            <a:schemeClr val="tx1"/>
          </a:solidFill>
        </a:ln>
      </dgm:spPr>
      <dgm:t>
        <a:bodyPr/>
        <a:lstStyle/>
        <a:p>
          <a:r>
            <a:rPr lang="en-US" b="1" u="sng" dirty="0" smtClean="0">
              <a:cs typeface="Arial" panose="020B0604020202020204" pitchFamily="34" charset="0"/>
            </a:rPr>
            <a:t>Objects of the Issue</a:t>
          </a:r>
        </a:p>
        <a:p>
          <a:endParaRPr lang="en-US" b="1" u="sng" dirty="0" smtClean="0">
            <a:cs typeface="Arial" panose="020B0604020202020204" pitchFamily="34" charset="0"/>
          </a:endParaRPr>
        </a:p>
        <a:p>
          <a:r>
            <a:rPr lang="en-US" dirty="0" smtClean="0">
              <a:cs typeface="Arial" panose="020B0604020202020204" pitchFamily="34" charset="0"/>
            </a:rPr>
            <a:t>- Basic purpose of the company for going public and / or raising funds.</a:t>
          </a:r>
        </a:p>
        <a:p>
          <a:endParaRPr lang="en-US" dirty="0" smtClean="0">
            <a:cs typeface="Arial" panose="020B0604020202020204" pitchFamily="34" charset="0"/>
          </a:endParaRPr>
        </a:p>
        <a:p>
          <a:r>
            <a:rPr lang="en-US" dirty="0" smtClean="0">
              <a:cs typeface="Arial" panose="020B0604020202020204" pitchFamily="34" charset="0"/>
            </a:rPr>
            <a:t>- Informs how the funds will be utilized.</a:t>
          </a:r>
          <a:endParaRPr lang="en-US" dirty="0"/>
        </a:p>
      </dgm:t>
    </dgm:pt>
    <dgm:pt modelId="{66C1A652-D4C8-40D6-B2EE-DEFEE546DB6B}" type="parTrans" cxnId="{46DCD801-41DD-4106-9F3E-B94A26DFFA8B}">
      <dgm:prSet/>
      <dgm:spPr/>
      <dgm:t>
        <a:bodyPr/>
        <a:lstStyle/>
        <a:p>
          <a:endParaRPr lang="en-US"/>
        </a:p>
      </dgm:t>
    </dgm:pt>
    <dgm:pt modelId="{1EA43675-8118-4E42-959F-1C745DEF0F89}" type="sibTrans" cxnId="{46DCD801-41DD-4106-9F3E-B94A26DFFA8B}">
      <dgm:prSet/>
      <dgm:spPr/>
      <dgm:t>
        <a:bodyPr/>
        <a:lstStyle/>
        <a:p>
          <a:endParaRPr lang="en-US"/>
        </a:p>
      </dgm:t>
    </dgm:pt>
    <dgm:pt modelId="{47B2DC44-8E5F-49F3-95CE-77962D7EB5EF}">
      <dgm:prSet phldrT="[Text]"/>
      <dgm:spPr>
        <a:solidFill>
          <a:schemeClr val="accent3">
            <a:lumMod val="75000"/>
          </a:schemeClr>
        </a:solidFill>
        <a:ln>
          <a:solidFill>
            <a:schemeClr val="tx1"/>
          </a:solidFill>
        </a:ln>
      </dgm:spPr>
      <dgm:t>
        <a:bodyPr/>
        <a:lstStyle/>
        <a:p>
          <a:r>
            <a:rPr lang="en-US" b="1" u="sng" dirty="0" smtClean="0">
              <a:cs typeface="Arial" panose="020B0604020202020204" pitchFamily="34" charset="0"/>
            </a:rPr>
            <a:t>Basis for Issue Price</a:t>
          </a:r>
        </a:p>
        <a:p>
          <a:endParaRPr lang="en-US" b="1" u="sng" dirty="0" smtClean="0">
            <a:cs typeface="Arial" panose="020B0604020202020204" pitchFamily="34" charset="0"/>
          </a:endParaRPr>
        </a:p>
        <a:p>
          <a:r>
            <a:rPr lang="en-US" dirty="0" smtClean="0"/>
            <a:t>- Helps understand the basis for pricing </a:t>
          </a:r>
        </a:p>
        <a:p>
          <a:endParaRPr lang="en-US" dirty="0" smtClean="0"/>
        </a:p>
        <a:p>
          <a:r>
            <a:rPr lang="en-US" dirty="0" smtClean="0"/>
            <a:t>- Comparison with other listed entities in the same / similar segment.</a:t>
          </a:r>
          <a:endParaRPr lang="en-US" dirty="0"/>
        </a:p>
      </dgm:t>
    </dgm:pt>
    <dgm:pt modelId="{B08928DC-78A3-492D-8777-3C13E3667136}" type="parTrans" cxnId="{C0AB4D39-E163-48A9-9DA4-727F3874CE48}">
      <dgm:prSet/>
      <dgm:spPr/>
      <dgm:t>
        <a:bodyPr/>
        <a:lstStyle/>
        <a:p>
          <a:endParaRPr lang="en-US"/>
        </a:p>
      </dgm:t>
    </dgm:pt>
    <dgm:pt modelId="{5470D298-BF9E-43E4-B519-D470B3429290}" type="sibTrans" cxnId="{C0AB4D39-E163-48A9-9DA4-727F3874CE48}">
      <dgm:prSet/>
      <dgm:spPr/>
      <dgm:t>
        <a:bodyPr/>
        <a:lstStyle/>
        <a:p>
          <a:endParaRPr lang="en-US"/>
        </a:p>
      </dgm:t>
    </dgm:pt>
    <dgm:pt modelId="{B708F79E-5113-448D-8CB5-34F79ACC6149}">
      <dgm:prSet phldrT="[Text]"/>
      <dgm:spPr>
        <a:solidFill>
          <a:schemeClr val="tx2">
            <a:lumMod val="60000"/>
            <a:lumOff val="40000"/>
          </a:schemeClr>
        </a:solidFill>
        <a:ln>
          <a:solidFill>
            <a:schemeClr val="tx1"/>
          </a:solidFill>
        </a:ln>
      </dgm:spPr>
      <dgm:t>
        <a:bodyPr/>
        <a:lstStyle/>
        <a:p>
          <a:r>
            <a:rPr lang="en-US" b="1" u="sng" dirty="0" smtClean="0"/>
            <a:t>Managements discussions and Analysis of financial conditions and results of operations</a:t>
          </a:r>
        </a:p>
        <a:p>
          <a:r>
            <a:rPr lang="en-US" dirty="0" smtClean="0">
              <a:cs typeface="Arial" panose="020B0604020202020204" pitchFamily="34" charset="0"/>
            </a:rPr>
            <a:t>- Information related to the strength of the company's business plan, recent developments, performance etc. </a:t>
          </a:r>
        </a:p>
        <a:p>
          <a:r>
            <a:rPr lang="en-US" dirty="0" smtClean="0">
              <a:cs typeface="Arial" panose="020B0604020202020204" pitchFamily="34" charset="0"/>
            </a:rPr>
            <a:t>- Performance analysis with qualitative and quantitative measures.</a:t>
          </a:r>
        </a:p>
      </dgm:t>
    </dgm:pt>
    <dgm:pt modelId="{80C57C43-827F-4997-BF00-021DC29193E1}" type="parTrans" cxnId="{BF6CABCF-5BDC-4053-9F3F-3BCA20649703}">
      <dgm:prSet/>
      <dgm:spPr/>
      <dgm:t>
        <a:bodyPr/>
        <a:lstStyle/>
        <a:p>
          <a:endParaRPr lang="en-US"/>
        </a:p>
      </dgm:t>
    </dgm:pt>
    <dgm:pt modelId="{230F6C46-705B-4912-927B-39A66AC5E9BA}" type="sibTrans" cxnId="{BF6CABCF-5BDC-4053-9F3F-3BCA20649703}">
      <dgm:prSet/>
      <dgm:spPr/>
      <dgm:t>
        <a:bodyPr/>
        <a:lstStyle/>
        <a:p>
          <a:endParaRPr lang="en-US"/>
        </a:p>
      </dgm:t>
    </dgm:pt>
    <dgm:pt modelId="{EADCA29B-B895-4726-8CB9-9595041F765C}" type="pres">
      <dgm:prSet presAssocID="{78565C4A-3781-44FC-88DD-3BD0DC61A678}" presName="diagram" presStyleCnt="0">
        <dgm:presLayoutVars>
          <dgm:dir/>
          <dgm:resizeHandles val="exact"/>
        </dgm:presLayoutVars>
      </dgm:prSet>
      <dgm:spPr/>
      <dgm:t>
        <a:bodyPr/>
        <a:lstStyle/>
        <a:p>
          <a:endParaRPr lang="en-US"/>
        </a:p>
      </dgm:t>
    </dgm:pt>
    <dgm:pt modelId="{A87DD48C-E31D-4EFA-B977-5EEF512C8719}" type="pres">
      <dgm:prSet presAssocID="{BCD3C842-3839-4FA2-90F1-C2C3CD652D4F}" presName="node" presStyleLbl="node1" presStyleIdx="0" presStyleCnt="4">
        <dgm:presLayoutVars>
          <dgm:bulletEnabled val="1"/>
        </dgm:presLayoutVars>
      </dgm:prSet>
      <dgm:spPr/>
      <dgm:t>
        <a:bodyPr/>
        <a:lstStyle/>
        <a:p>
          <a:endParaRPr lang="en-US"/>
        </a:p>
      </dgm:t>
    </dgm:pt>
    <dgm:pt modelId="{8E7262F7-9B4F-48E6-AC34-FE0E5EF2F1CD}" type="pres">
      <dgm:prSet presAssocID="{5BAF0A26-FA9D-46B0-8146-04D4A05CD305}" presName="sibTrans" presStyleCnt="0"/>
      <dgm:spPr/>
    </dgm:pt>
    <dgm:pt modelId="{B6C1F5B4-6EFD-4D3F-94D3-945E13D0E90E}" type="pres">
      <dgm:prSet presAssocID="{01E9ED9E-8840-4C77-A53F-17569EC9553F}" presName="node" presStyleLbl="node1" presStyleIdx="1" presStyleCnt="4">
        <dgm:presLayoutVars>
          <dgm:bulletEnabled val="1"/>
        </dgm:presLayoutVars>
      </dgm:prSet>
      <dgm:spPr/>
      <dgm:t>
        <a:bodyPr/>
        <a:lstStyle/>
        <a:p>
          <a:endParaRPr lang="en-US"/>
        </a:p>
      </dgm:t>
    </dgm:pt>
    <dgm:pt modelId="{711DEC77-B744-4429-ACDF-E8217CB485A3}" type="pres">
      <dgm:prSet presAssocID="{1EA43675-8118-4E42-959F-1C745DEF0F89}" presName="sibTrans" presStyleCnt="0"/>
      <dgm:spPr/>
    </dgm:pt>
    <dgm:pt modelId="{05927BF2-0C8B-40BD-B6CC-69746ACFBCEF}" type="pres">
      <dgm:prSet presAssocID="{47B2DC44-8E5F-49F3-95CE-77962D7EB5EF}" presName="node" presStyleLbl="node1" presStyleIdx="2" presStyleCnt="4">
        <dgm:presLayoutVars>
          <dgm:bulletEnabled val="1"/>
        </dgm:presLayoutVars>
      </dgm:prSet>
      <dgm:spPr/>
      <dgm:t>
        <a:bodyPr/>
        <a:lstStyle/>
        <a:p>
          <a:endParaRPr lang="en-US"/>
        </a:p>
      </dgm:t>
    </dgm:pt>
    <dgm:pt modelId="{5A651040-2FDA-4705-9070-FC2DB78E1779}" type="pres">
      <dgm:prSet presAssocID="{5470D298-BF9E-43E4-B519-D470B3429290}" presName="sibTrans" presStyleCnt="0"/>
      <dgm:spPr/>
    </dgm:pt>
    <dgm:pt modelId="{575A35F0-26BC-4465-9D33-32A32B45F802}" type="pres">
      <dgm:prSet presAssocID="{B708F79E-5113-448D-8CB5-34F79ACC6149}" presName="node" presStyleLbl="node1" presStyleIdx="3" presStyleCnt="4">
        <dgm:presLayoutVars>
          <dgm:bulletEnabled val="1"/>
        </dgm:presLayoutVars>
      </dgm:prSet>
      <dgm:spPr/>
      <dgm:t>
        <a:bodyPr/>
        <a:lstStyle/>
        <a:p>
          <a:endParaRPr lang="en-US"/>
        </a:p>
      </dgm:t>
    </dgm:pt>
  </dgm:ptLst>
  <dgm:cxnLst>
    <dgm:cxn modelId="{0F7EB1BE-7728-401F-9BF8-D273584B7D7D}" type="presOf" srcId="{B708F79E-5113-448D-8CB5-34F79ACC6149}" destId="{575A35F0-26BC-4465-9D33-32A32B45F802}" srcOrd="0" destOrd="0" presId="urn:microsoft.com/office/officeart/2005/8/layout/default"/>
    <dgm:cxn modelId="{292417C1-E373-4C98-8D56-9E5BC850FF54}" srcId="{78565C4A-3781-44FC-88DD-3BD0DC61A678}" destId="{BCD3C842-3839-4FA2-90F1-C2C3CD652D4F}" srcOrd="0" destOrd="0" parTransId="{7467617F-A730-490E-974A-5B82ABFAC6E8}" sibTransId="{5BAF0A26-FA9D-46B0-8146-04D4A05CD305}"/>
    <dgm:cxn modelId="{88A4FC2C-0993-49AA-90B9-D296759AE800}" type="presOf" srcId="{78565C4A-3781-44FC-88DD-3BD0DC61A678}" destId="{EADCA29B-B895-4726-8CB9-9595041F765C}" srcOrd="0" destOrd="0" presId="urn:microsoft.com/office/officeart/2005/8/layout/default"/>
    <dgm:cxn modelId="{3FFE56A6-B6A5-4F21-A282-09EA7EDBBB63}" type="presOf" srcId="{BCD3C842-3839-4FA2-90F1-C2C3CD652D4F}" destId="{A87DD48C-E31D-4EFA-B977-5EEF512C8719}" srcOrd="0" destOrd="0" presId="urn:microsoft.com/office/officeart/2005/8/layout/default"/>
    <dgm:cxn modelId="{BF6CABCF-5BDC-4053-9F3F-3BCA20649703}" srcId="{78565C4A-3781-44FC-88DD-3BD0DC61A678}" destId="{B708F79E-5113-448D-8CB5-34F79ACC6149}" srcOrd="3" destOrd="0" parTransId="{80C57C43-827F-4997-BF00-021DC29193E1}" sibTransId="{230F6C46-705B-4912-927B-39A66AC5E9BA}"/>
    <dgm:cxn modelId="{C0AB4D39-E163-48A9-9DA4-727F3874CE48}" srcId="{78565C4A-3781-44FC-88DD-3BD0DC61A678}" destId="{47B2DC44-8E5F-49F3-95CE-77962D7EB5EF}" srcOrd="2" destOrd="0" parTransId="{B08928DC-78A3-492D-8777-3C13E3667136}" sibTransId="{5470D298-BF9E-43E4-B519-D470B3429290}"/>
    <dgm:cxn modelId="{51E273FB-D45B-43DE-BA46-F382318889EE}" type="presOf" srcId="{01E9ED9E-8840-4C77-A53F-17569EC9553F}" destId="{B6C1F5B4-6EFD-4D3F-94D3-945E13D0E90E}" srcOrd="0" destOrd="0" presId="urn:microsoft.com/office/officeart/2005/8/layout/default"/>
    <dgm:cxn modelId="{46DCD801-41DD-4106-9F3E-B94A26DFFA8B}" srcId="{78565C4A-3781-44FC-88DD-3BD0DC61A678}" destId="{01E9ED9E-8840-4C77-A53F-17569EC9553F}" srcOrd="1" destOrd="0" parTransId="{66C1A652-D4C8-40D6-B2EE-DEFEE546DB6B}" sibTransId="{1EA43675-8118-4E42-959F-1C745DEF0F89}"/>
    <dgm:cxn modelId="{5A32BE44-5980-49E5-AF60-4D47201C6914}" type="presOf" srcId="{47B2DC44-8E5F-49F3-95CE-77962D7EB5EF}" destId="{05927BF2-0C8B-40BD-B6CC-69746ACFBCEF}" srcOrd="0" destOrd="0" presId="urn:microsoft.com/office/officeart/2005/8/layout/default"/>
    <dgm:cxn modelId="{7B734174-8ADD-4025-82B2-643CC89DD0A2}" type="presParOf" srcId="{EADCA29B-B895-4726-8CB9-9595041F765C}" destId="{A87DD48C-E31D-4EFA-B977-5EEF512C8719}" srcOrd="0" destOrd="0" presId="urn:microsoft.com/office/officeart/2005/8/layout/default"/>
    <dgm:cxn modelId="{DE3F0C2E-12DA-4F7F-880C-C6871E8CDBFE}" type="presParOf" srcId="{EADCA29B-B895-4726-8CB9-9595041F765C}" destId="{8E7262F7-9B4F-48E6-AC34-FE0E5EF2F1CD}" srcOrd="1" destOrd="0" presId="urn:microsoft.com/office/officeart/2005/8/layout/default"/>
    <dgm:cxn modelId="{34705696-026D-4B60-A113-021B790BA5D1}" type="presParOf" srcId="{EADCA29B-B895-4726-8CB9-9595041F765C}" destId="{B6C1F5B4-6EFD-4D3F-94D3-945E13D0E90E}" srcOrd="2" destOrd="0" presId="urn:microsoft.com/office/officeart/2005/8/layout/default"/>
    <dgm:cxn modelId="{B281F858-A72D-4E31-8521-9AA73C479D9C}" type="presParOf" srcId="{EADCA29B-B895-4726-8CB9-9595041F765C}" destId="{711DEC77-B744-4429-ACDF-E8217CB485A3}" srcOrd="3" destOrd="0" presId="urn:microsoft.com/office/officeart/2005/8/layout/default"/>
    <dgm:cxn modelId="{0992E9D3-E9CA-4377-BD9E-808228578783}" type="presParOf" srcId="{EADCA29B-B895-4726-8CB9-9595041F765C}" destId="{05927BF2-0C8B-40BD-B6CC-69746ACFBCEF}" srcOrd="4" destOrd="0" presId="urn:microsoft.com/office/officeart/2005/8/layout/default"/>
    <dgm:cxn modelId="{1D852565-797B-4E90-B99F-234D026CCE97}" type="presParOf" srcId="{EADCA29B-B895-4726-8CB9-9595041F765C}" destId="{5A651040-2FDA-4705-9070-FC2DB78E1779}" srcOrd="5" destOrd="0" presId="urn:microsoft.com/office/officeart/2005/8/layout/default"/>
    <dgm:cxn modelId="{00A4095E-D44B-4124-9643-5D2A6EA844C7}" type="presParOf" srcId="{EADCA29B-B895-4726-8CB9-9595041F765C}" destId="{575A35F0-26BC-4465-9D33-32A32B45F80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0CEEBC-EF57-49EC-9155-E248FF058F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1968600-2FF6-4D58-8F03-CE824CDB3B8B}">
      <dgm:prSet phldrT="[Text]" custT="1"/>
      <dgm:spPr>
        <a:solidFill>
          <a:schemeClr val="tx2"/>
        </a:solidFill>
        <a:ln>
          <a:solidFill>
            <a:schemeClr val="tx1"/>
          </a:solidFill>
        </a:ln>
      </dgm:spPr>
      <dgm:t>
        <a:bodyPr/>
        <a:lstStyle/>
        <a:p>
          <a:r>
            <a:rPr lang="en-US" sz="1600" dirty="0" smtClean="0"/>
            <a:t>Research Reports</a:t>
          </a:r>
          <a:endParaRPr lang="en-US" sz="1600" dirty="0"/>
        </a:p>
      </dgm:t>
    </dgm:pt>
    <dgm:pt modelId="{6007AD32-0967-4870-8A74-AE12D55E16A7}" type="parTrans" cxnId="{2F695324-2EDB-4321-8DB6-5F76CA42DBD6}">
      <dgm:prSet/>
      <dgm:spPr/>
      <dgm:t>
        <a:bodyPr/>
        <a:lstStyle/>
        <a:p>
          <a:endParaRPr lang="en-US" sz="1600"/>
        </a:p>
      </dgm:t>
    </dgm:pt>
    <dgm:pt modelId="{A234D1F8-478E-4F9A-9029-FF233EAC7607}" type="sibTrans" cxnId="{2F695324-2EDB-4321-8DB6-5F76CA42DBD6}">
      <dgm:prSet/>
      <dgm:spPr/>
      <dgm:t>
        <a:bodyPr/>
        <a:lstStyle/>
        <a:p>
          <a:endParaRPr lang="en-US" sz="1600"/>
        </a:p>
      </dgm:t>
    </dgm:pt>
    <dgm:pt modelId="{0692E043-2F6B-40DC-A591-FB6038C396EF}">
      <dgm:prSet phldrT="[Text]" custT="1"/>
      <dgm:spPr>
        <a:solidFill>
          <a:schemeClr val="accent4">
            <a:lumMod val="60000"/>
            <a:lumOff val="40000"/>
          </a:schemeClr>
        </a:solidFill>
        <a:ln>
          <a:solidFill>
            <a:schemeClr val="tx1"/>
          </a:solidFill>
        </a:ln>
      </dgm:spPr>
      <dgm:t>
        <a:bodyPr/>
        <a:lstStyle/>
        <a:p>
          <a:r>
            <a:rPr lang="en-US" sz="1600" dirty="0" smtClean="0">
              <a:solidFill>
                <a:schemeClr val="tx1"/>
              </a:solidFill>
            </a:rPr>
            <a:t>ROC Filings made by the Company since Inception;</a:t>
          </a:r>
          <a:endParaRPr lang="en-US" sz="1600" dirty="0">
            <a:solidFill>
              <a:schemeClr val="tx1"/>
            </a:solidFill>
          </a:endParaRPr>
        </a:p>
      </dgm:t>
    </dgm:pt>
    <dgm:pt modelId="{6AC85D69-AFA9-4753-997D-09D4668B5887}" type="parTrans" cxnId="{E11E3EA1-9ECB-4CA1-BF53-A51AC8986F0F}">
      <dgm:prSet/>
      <dgm:spPr/>
      <dgm:t>
        <a:bodyPr/>
        <a:lstStyle/>
        <a:p>
          <a:endParaRPr lang="en-US" sz="1600"/>
        </a:p>
      </dgm:t>
    </dgm:pt>
    <dgm:pt modelId="{5F5BDD40-2768-4055-B7CD-9FCA3F8E85C5}" type="sibTrans" cxnId="{E11E3EA1-9ECB-4CA1-BF53-A51AC8986F0F}">
      <dgm:prSet/>
      <dgm:spPr/>
      <dgm:t>
        <a:bodyPr/>
        <a:lstStyle/>
        <a:p>
          <a:endParaRPr lang="en-US" sz="1600"/>
        </a:p>
      </dgm:t>
    </dgm:pt>
    <dgm:pt modelId="{EBB1AC5B-00F5-4E3D-896F-61979EE4D061}">
      <dgm:prSet phldrT="[Text]" custT="1"/>
      <dgm:spPr>
        <a:solidFill>
          <a:schemeClr val="tx2"/>
        </a:solidFill>
        <a:ln>
          <a:solidFill>
            <a:schemeClr val="tx1"/>
          </a:solidFill>
        </a:ln>
      </dgm:spPr>
      <dgm:t>
        <a:bodyPr/>
        <a:lstStyle/>
        <a:p>
          <a:r>
            <a:rPr lang="en-US" sz="1600" dirty="0" smtClean="0"/>
            <a:t>Minutes of the meetings of the Board / Shareholders of the issuer company</a:t>
          </a:r>
          <a:endParaRPr lang="en-US" sz="1600" dirty="0"/>
        </a:p>
      </dgm:t>
    </dgm:pt>
    <dgm:pt modelId="{093FEB12-AAAF-4C17-93DB-C937F3C918C5}" type="parTrans" cxnId="{D6282A8B-6FB1-4BED-A7F0-F9E7F1298699}">
      <dgm:prSet/>
      <dgm:spPr/>
      <dgm:t>
        <a:bodyPr/>
        <a:lstStyle/>
        <a:p>
          <a:endParaRPr lang="en-US" sz="1600"/>
        </a:p>
      </dgm:t>
    </dgm:pt>
    <dgm:pt modelId="{5046B84E-73C7-4C37-9068-E5CA2DE4B4F6}" type="sibTrans" cxnId="{D6282A8B-6FB1-4BED-A7F0-F9E7F1298699}">
      <dgm:prSet/>
      <dgm:spPr/>
      <dgm:t>
        <a:bodyPr/>
        <a:lstStyle/>
        <a:p>
          <a:endParaRPr lang="en-US" sz="1600"/>
        </a:p>
      </dgm:t>
    </dgm:pt>
    <dgm:pt modelId="{1308C32D-D11B-484A-965B-115B21F70BF1}">
      <dgm:prSet phldrT="[Text]" custT="1"/>
      <dgm:spPr>
        <a:solidFill>
          <a:schemeClr val="accent4">
            <a:lumMod val="60000"/>
            <a:lumOff val="40000"/>
          </a:schemeClr>
        </a:solidFill>
        <a:ln>
          <a:solidFill>
            <a:schemeClr val="tx1"/>
          </a:solidFill>
        </a:ln>
      </dgm:spPr>
      <dgm:t>
        <a:bodyPr/>
        <a:lstStyle/>
        <a:p>
          <a:r>
            <a:rPr lang="en-US" sz="1600" dirty="0" smtClean="0">
              <a:solidFill>
                <a:schemeClr val="tx1"/>
              </a:solidFill>
            </a:rPr>
            <a:t>Industry Reports;</a:t>
          </a:r>
          <a:endParaRPr lang="en-US" sz="1600" dirty="0">
            <a:solidFill>
              <a:schemeClr val="tx1"/>
            </a:solidFill>
          </a:endParaRPr>
        </a:p>
      </dgm:t>
    </dgm:pt>
    <dgm:pt modelId="{2921956D-6E72-4834-9175-8169F1627D00}" type="parTrans" cxnId="{DF2CF8EB-F84F-4166-BF7D-FEC109100A63}">
      <dgm:prSet/>
      <dgm:spPr/>
      <dgm:t>
        <a:bodyPr/>
        <a:lstStyle/>
        <a:p>
          <a:endParaRPr lang="en-US" sz="1600"/>
        </a:p>
      </dgm:t>
    </dgm:pt>
    <dgm:pt modelId="{D13E7761-B6EE-4F34-A733-F470991082FA}" type="sibTrans" cxnId="{DF2CF8EB-F84F-4166-BF7D-FEC109100A63}">
      <dgm:prSet/>
      <dgm:spPr/>
      <dgm:t>
        <a:bodyPr/>
        <a:lstStyle/>
        <a:p>
          <a:endParaRPr lang="en-US" sz="1600"/>
        </a:p>
      </dgm:t>
    </dgm:pt>
    <dgm:pt modelId="{BF13AD3D-8574-4CBC-9901-D669101F3DA8}">
      <dgm:prSet phldrT="[Text]" custT="1"/>
      <dgm:spPr>
        <a:solidFill>
          <a:schemeClr val="tx2"/>
        </a:solidFill>
        <a:ln>
          <a:solidFill>
            <a:schemeClr val="tx1"/>
          </a:solidFill>
        </a:ln>
      </dgm:spPr>
      <dgm:t>
        <a:bodyPr/>
        <a:lstStyle/>
        <a:p>
          <a:r>
            <a:rPr lang="en-US" sz="1600" dirty="0" smtClean="0"/>
            <a:t>Collaboration Agreements/Shareholders Agreements</a:t>
          </a:r>
          <a:endParaRPr lang="en-US" sz="1600" dirty="0"/>
        </a:p>
      </dgm:t>
    </dgm:pt>
    <dgm:pt modelId="{BB5409C0-42DB-4C3B-9357-398D7CF1A252}" type="parTrans" cxnId="{C37389A7-64A1-4033-B15B-B80A769FFC56}">
      <dgm:prSet/>
      <dgm:spPr/>
      <dgm:t>
        <a:bodyPr/>
        <a:lstStyle/>
        <a:p>
          <a:endParaRPr lang="en-US" sz="1600"/>
        </a:p>
      </dgm:t>
    </dgm:pt>
    <dgm:pt modelId="{C15B966C-416C-45F0-BECF-F66487BB1299}" type="sibTrans" cxnId="{C37389A7-64A1-4033-B15B-B80A769FFC56}">
      <dgm:prSet/>
      <dgm:spPr/>
      <dgm:t>
        <a:bodyPr/>
        <a:lstStyle/>
        <a:p>
          <a:endParaRPr lang="en-US" sz="1600"/>
        </a:p>
      </dgm:t>
    </dgm:pt>
    <dgm:pt modelId="{2AB34A81-BA23-4B51-A814-4D294D688185}">
      <dgm:prSet custT="1"/>
      <dgm:spPr>
        <a:solidFill>
          <a:schemeClr val="accent4">
            <a:lumMod val="60000"/>
            <a:lumOff val="40000"/>
          </a:schemeClr>
        </a:solidFill>
        <a:ln>
          <a:solidFill>
            <a:schemeClr val="tx1"/>
          </a:solidFill>
        </a:ln>
      </dgm:spPr>
      <dgm:t>
        <a:bodyPr/>
        <a:lstStyle/>
        <a:p>
          <a:r>
            <a:rPr lang="en-US" sz="1600" dirty="0" smtClean="0">
              <a:solidFill>
                <a:schemeClr val="tx1"/>
              </a:solidFill>
            </a:rPr>
            <a:t>Credit Ratings;</a:t>
          </a:r>
          <a:endParaRPr lang="en-US" sz="1600" dirty="0">
            <a:solidFill>
              <a:schemeClr val="tx1"/>
            </a:solidFill>
          </a:endParaRPr>
        </a:p>
      </dgm:t>
    </dgm:pt>
    <dgm:pt modelId="{4CF05F99-D0B4-47D6-BD1B-1EAF12525DD4}" type="parTrans" cxnId="{3B08C3C4-593A-49DC-8169-DB01A96F93AA}">
      <dgm:prSet/>
      <dgm:spPr/>
      <dgm:t>
        <a:bodyPr/>
        <a:lstStyle/>
        <a:p>
          <a:endParaRPr lang="en-US" sz="1600"/>
        </a:p>
      </dgm:t>
    </dgm:pt>
    <dgm:pt modelId="{7A974C2A-DE37-45B5-8888-C25B21CC81EC}" type="sibTrans" cxnId="{3B08C3C4-593A-49DC-8169-DB01A96F93AA}">
      <dgm:prSet/>
      <dgm:spPr/>
      <dgm:t>
        <a:bodyPr/>
        <a:lstStyle/>
        <a:p>
          <a:endParaRPr lang="en-US" sz="1600"/>
        </a:p>
      </dgm:t>
    </dgm:pt>
    <dgm:pt modelId="{42653C5E-BD7D-491F-867F-50F0EC35A45A}">
      <dgm:prSet custT="1"/>
      <dgm:spPr>
        <a:solidFill>
          <a:schemeClr val="tx2"/>
        </a:solidFill>
        <a:ln>
          <a:solidFill>
            <a:schemeClr val="tx1"/>
          </a:solidFill>
        </a:ln>
      </dgm:spPr>
      <dgm:t>
        <a:bodyPr/>
        <a:lstStyle/>
        <a:p>
          <a:r>
            <a:rPr lang="en-US" sz="1600" dirty="0" smtClean="0"/>
            <a:t>Third Party Reports/certification on project;</a:t>
          </a:r>
          <a:endParaRPr lang="en-US" sz="1600" dirty="0"/>
        </a:p>
      </dgm:t>
    </dgm:pt>
    <dgm:pt modelId="{71251CF1-1C28-4AC8-80CC-EC5B6D99A78F}" type="parTrans" cxnId="{CF6810EE-CBB1-46F7-AC1E-96B3EC4F5BFF}">
      <dgm:prSet/>
      <dgm:spPr/>
      <dgm:t>
        <a:bodyPr/>
        <a:lstStyle/>
        <a:p>
          <a:endParaRPr lang="en-US" sz="1600"/>
        </a:p>
      </dgm:t>
    </dgm:pt>
    <dgm:pt modelId="{D352F191-DFA4-41B7-99B7-E6DED51649D3}" type="sibTrans" cxnId="{CF6810EE-CBB1-46F7-AC1E-96B3EC4F5BFF}">
      <dgm:prSet/>
      <dgm:spPr/>
      <dgm:t>
        <a:bodyPr/>
        <a:lstStyle/>
        <a:p>
          <a:endParaRPr lang="en-US" sz="1600"/>
        </a:p>
      </dgm:t>
    </dgm:pt>
    <dgm:pt modelId="{0341447D-A4FF-4A31-B315-7FDE899E6FFA}">
      <dgm:prSet custT="1"/>
      <dgm:spPr>
        <a:solidFill>
          <a:schemeClr val="accent4">
            <a:lumMod val="60000"/>
            <a:lumOff val="40000"/>
          </a:schemeClr>
        </a:solidFill>
        <a:ln>
          <a:solidFill>
            <a:schemeClr val="tx1"/>
          </a:solidFill>
        </a:ln>
      </dgm:spPr>
      <dgm:t>
        <a:bodyPr/>
        <a:lstStyle/>
        <a:p>
          <a:r>
            <a:rPr lang="en-US" sz="1600" dirty="0" smtClean="0">
              <a:solidFill>
                <a:schemeClr val="tx1"/>
              </a:solidFill>
            </a:rPr>
            <a:t>Techno Economic Viability Reports etc.</a:t>
          </a:r>
          <a:endParaRPr lang="en-US" sz="1600" dirty="0">
            <a:solidFill>
              <a:schemeClr val="tx1"/>
            </a:solidFill>
          </a:endParaRPr>
        </a:p>
      </dgm:t>
    </dgm:pt>
    <dgm:pt modelId="{51CE867C-F3A0-4B0C-B24E-A8206C4D46D5}" type="parTrans" cxnId="{CA6E0849-DF7C-4FD4-8344-70C1FF95557E}">
      <dgm:prSet/>
      <dgm:spPr/>
      <dgm:t>
        <a:bodyPr/>
        <a:lstStyle/>
        <a:p>
          <a:endParaRPr lang="en-US" sz="1600"/>
        </a:p>
      </dgm:t>
    </dgm:pt>
    <dgm:pt modelId="{B88E6B6D-5C9D-4661-BF13-83AB3121617E}" type="sibTrans" cxnId="{CA6E0849-DF7C-4FD4-8344-70C1FF95557E}">
      <dgm:prSet/>
      <dgm:spPr/>
      <dgm:t>
        <a:bodyPr/>
        <a:lstStyle/>
        <a:p>
          <a:endParaRPr lang="en-US" sz="1600"/>
        </a:p>
      </dgm:t>
    </dgm:pt>
    <dgm:pt modelId="{A5E0D6DD-0700-4195-9C0B-949681D39F52}" type="pres">
      <dgm:prSet presAssocID="{400CEEBC-EF57-49EC-9155-E248FF058F02}" presName="diagram" presStyleCnt="0">
        <dgm:presLayoutVars>
          <dgm:dir/>
          <dgm:resizeHandles val="exact"/>
        </dgm:presLayoutVars>
      </dgm:prSet>
      <dgm:spPr/>
      <dgm:t>
        <a:bodyPr/>
        <a:lstStyle/>
        <a:p>
          <a:endParaRPr lang="en-US"/>
        </a:p>
      </dgm:t>
    </dgm:pt>
    <dgm:pt modelId="{07872901-2475-4088-BE14-EED8138ED8CD}" type="pres">
      <dgm:prSet presAssocID="{C1968600-2FF6-4D58-8F03-CE824CDB3B8B}" presName="node" presStyleLbl="node1" presStyleIdx="0" presStyleCnt="8">
        <dgm:presLayoutVars>
          <dgm:bulletEnabled val="1"/>
        </dgm:presLayoutVars>
      </dgm:prSet>
      <dgm:spPr/>
      <dgm:t>
        <a:bodyPr/>
        <a:lstStyle/>
        <a:p>
          <a:endParaRPr lang="en-US"/>
        </a:p>
      </dgm:t>
    </dgm:pt>
    <dgm:pt modelId="{8910F403-EBEC-47B2-B24C-71D0B81CD551}" type="pres">
      <dgm:prSet presAssocID="{A234D1F8-478E-4F9A-9029-FF233EAC7607}" presName="sibTrans" presStyleCnt="0"/>
      <dgm:spPr/>
    </dgm:pt>
    <dgm:pt modelId="{DAE1BE82-EF15-4BB2-BD81-FCD39FC12230}" type="pres">
      <dgm:prSet presAssocID="{0692E043-2F6B-40DC-A591-FB6038C396EF}" presName="node" presStyleLbl="node1" presStyleIdx="1" presStyleCnt="8">
        <dgm:presLayoutVars>
          <dgm:bulletEnabled val="1"/>
        </dgm:presLayoutVars>
      </dgm:prSet>
      <dgm:spPr/>
      <dgm:t>
        <a:bodyPr/>
        <a:lstStyle/>
        <a:p>
          <a:endParaRPr lang="en-US"/>
        </a:p>
      </dgm:t>
    </dgm:pt>
    <dgm:pt modelId="{82F0DA35-A7BA-4F21-B4CA-96786143ECF5}" type="pres">
      <dgm:prSet presAssocID="{5F5BDD40-2768-4055-B7CD-9FCA3F8E85C5}" presName="sibTrans" presStyleCnt="0"/>
      <dgm:spPr/>
    </dgm:pt>
    <dgm:pt modelId="{75E66433-2DC2-4A02-BFFC-3F1B91B9B9C5}" type="pres">
      <dgm:prSet presAssocID="{EBB1AC5B-00F5-4E3D-896F-61979EE4D061}" presName="node" presStyleLbl="node1" presStyleIdx="2" presStyleCnt="8">
        <dgm:presLayoutVars>
          <dgm:bulletEnabled val="1"/>
        </dgm:presLayoutVars>
      </dgm:prSet>
      <dgm:spPr/>
      <dgm:t>
        <a:bodyPr/>
        <a:lstStyle/>
        <a:p>
          <a:endParaRPr lang="en-US"/>
        </a:p>
      </dgm:t>
    </dgm:pt>
    <dgm:pt modelId="{85010762-EE45-4092-96C3-A3E69F5BC323}" type="pres">
      <dgm:prSet presAssocID="{5046B84E-73C7-4C37-9068-E5CA2DE4B4F6}" presName="sibTrans" presStyleCnt="0"/>
      <dgm:spPr/>
    </dgm:pt>
    <dgm:pt modelId="{44B758F0-D9C7-4E3B-9E38-95C74EE870A7}" type="pres">
      <dgm:prSet presAssocID="{1308C32D-D11B-484A-965B-115B21F70BF1}" presName="node" presStyleLbl="node1" presStyleIdx="3" presStyleCnt="8">
        <dgm:presLayoutVars>
          <dgm:bulletEnabled val="1"/>
        </dgm:presLayoutVars>
      </dgm:prSet>
      <dgm:spPr/>
      <dgm:t>
        <a:bodyPr/>
        <a:lstStyle/>
        <a:p>
          <a:endParaRPr lang="en-US"/>
        </a:p>
      </dgm:t>
    </dgm:pt>
    <dgm:pt modelId="{180EBEDF-D142-4DDB-8B5B-4B373FE700BA}" type="pres">
      <dgm:prSet presAssocID="{D13E7761-B6EE-4F34-A733-F470991082FA}" presName="sibTrans" presStyleCnt="0"/>
      <dgm:spPr/>
    </dgm:pt>
    <dgm:pt modelId="{3C342751-5254-4B36-A9D7-D0942BF5BFDD}" type="pres">
      <dgm:prSet presAssocID="{BF13AD3D-8574-4CBC-9901-D669101F3DA8}" presName="node" presStyleLbl="node1" presStyleIdx="4" presStyleCnt="8">
        <dgm:presLayoutVars>
          <dgm:bulletEnabled val="1"/>
        </dgm:presLayoutVars>
      </dgm:prSet>
      <dgm:spPr/>
      <dgm:t>
        <a:bodyPr/>
        <a:lstStyle/>
        <a:p>
          <a:endParaRPr lang="en-US"/>
        </a:p>
      </dgm:t>
    </dgm:pt>
    <dgm:pt modelId="{7FC3A5F4-E0F0-43E7-BBA2-1603F270338F}" type="pres">
      <dgm:prSet presAssocID="{C15B966C-416C-45F0-BECF-F66487BB1299}" presName="sibTrans" presStyleCnt="0"/>
      <dgm:spPr/>
    </dgm:pt>
    <dgm:pt modelId="{AFD540CD-9C83-450C-890A-7FB87F8019D3}" type="pres">
      <dgm:prSet presAssocID="{2AB34A81-BA23-4B51-A814-4D294D688185}" presName="node" presStyleLbl="node1" presStyleIdx="5" presStyleCnt="8">
        <dgm:presLayoutVars>
          <dgm:bulletEnabled val="1"/>
        </dgm:presLayoutVars>
      </dgm:prSet>
      <dgm:spPr/>
      <dgm:t>
        <a:bodyPr/>
        <a:lstStyle/>
        <a:p>
          <a:endParaRPr lang="en-US"/>
        </a:p>
      </dgm:t>
    </dgm:pt>
    <dgm:pt modelId="{6EFF8D65-5FF4-4244-BC77-6A98396A3B91}" type="pres">
      <dgm:prSet presAssocID="{7A974C2A-DE37-45B5-8888-C25B21CC81EC}" presName="sibTrans" presStyleCnt="0"/>
      <dgm:spPr/>
    </dgm:pt>
    <dgm:pt modelId="{DA56174F-0953-476B-AA97-F8E28FAF5AB6}" type="pres">
      <dgm:prSet presAssocID="{42653C5E-BD7D-491F-867F-50F0EC35A45A}" presName="node" presStyleLbl="node1" presStyleIdx="6" presStyleCnt="8">
        <dgm:presLayoutVars>
          <dgm:bulletEnabled val="1"/>
        </dgm:presLayoutVars>
      </dgm:prSet>
      <dgm:spPr/>
      <dgm:t>
        <a:bodyPr/>
        <a:lstStyle/>
        <a:p>
          <a:endParaRPr lang="en-US"/>
        </a:p>
      </dgm:t>
    </dgm:pt>
    <dgm:pt modelId="{DDF86366-49C6-4BAC-A7CD-902420AED282}" type="pres">
      <dgm:prSet presAssocID="{D352F191-DFA4-41B7-99B7-E6DED51649D3}" presName="sibTrans" presStyleCnt="0"/>
      <dgm:spPr/>
    </dgm:pt>
    <dgm:pt modelId="{309A1CA8-7EB8-4E1F-8FAE-9DF4508197D6}" type="pres">
      <dgm:prSet presAssocID="{0341447D-A4FF-4A31-B315-7FDE899E6FFA}" presName="node" presStyleLbl="node1" presStyleIdx="7" presStyleCnt="8">
        <dgm:presLayoutVars>
          <dgm:bulletEnabled val="1"/>
        </dgm:presLayoutVars>
      </dgm:prSet>
      <dgm:spPr/>
      <dgm:t>
        <a:bodyPr/>
        <a:lstStyle/>
        <a:p>
          <a:endParaRPr lang="en-US"/>
        </a:p>
      </dgm:t>
    </dgm:pt>
  </dgm:ptLst>
  <dgm:cxnLst>
    <dgm:cxn modelId="{2F695324-2EDB-4321-8DB6-5F76CA42DBD6}" srcId="{400CEEBC-EF57-49EC-9155-E248FF058F02}" destId="{C1968600-2FF6-4D58-8F03-CE824CDB3B8B}" srcOrd="0" destOrd="0" parTransId="{6007AD32-0967-4870-8A74-AE12D55E16A7}" sibTransId="{A234D1F8-478E-4F9A-9029-FF233EAC7607}"/>
    <dgm:cxn modelId="{6F52761A-9140-41F7-AD04-17037F6C4564}" type="presOf" srcId="{0341447D-A4FF-4A31-B315-7FDE899E6FFA}" destId="{309A1CA8-7EB8-4E1F-8FAE-9DF4508197D6}" srcOrd="0" destOrd="0" presId="urn:microsoft.com/office/officeart/2005/8/layout/default"/>
    <dgm:cxn modelId="{D6282A8B-6FB1-4BED-A7F0-F9E7F1298699}" srcId="{400CEEBC-EF57-49EC-9155-E248FF058F02}" destId="{EBB1AC5B-00F5-4E3D-896F-61979EE4D061}" srcOrd="2" destOrd="0" parTransId="{093FEB12-AAAF-4C17-93DB-C937F3C918C5}" sibTransId="{5046B84E-73C7-4C37-9068-E5CA2DE4B4F6}"/>
    <dgm:cxn modelId="{3B08C3C4-593A-49DC-8169-DB01A96F93AA}" srcId="{400CEEBC-EF57-49EC-9155-E248FF058F02}" destId="{2AB34A81-BA23-4B51-A814-4D294D688185}" srcOrd="5" destOrd="0" parTransId="{4CF05F99-D0B4-47D6-BD1B-1EAF12525DD4}" sibTransId="{7A974C2A-DE37-45B5-8888-C25B21CC81EC}"/>
    <dgm:cxn modelId="{442F89D6-3C1C-415E-88A5-C158DC529284}" type="presOf" srcId="{EBB1AC5B-00F5-4E3D-896F-61979EE4D061}" destId="{75E66433-2DC2-4A02-BFFC-3F1B91B9B9C5}" srcOrd="0" destOrd="0" presId="urn:microsoft.com/office/officeart/2005/8/layout/default"/>
    <dgm:cxn modelId="{879C4EF3-6F66-4D55-A2A9-13EC6D6CC51B}" type="presOf" srcId="{2AB34A81-BA23-4B51-A814-4D294D688185}" destId="{AFD540CD-9C83-450C-890A-7FB87F8019D3}" srcOrd="0" destOrd="0" presId="urn:microsoft.com/office/officeart/2005/8/layout/default"/>
    <dgm:cxn modelId="{DF2CF8EB-F84F-4166-BF7D-FEC109100A63}" srcId="{400CEEBC-EF57-49EC-9155-E248FF058F02}" destId="{1308C32D-D11B-484A-965B-115B21F70BF1}" srcOrd="3" destOrd="0" parTransId="{2921956D-6E72-4834-9175-8169F1627D00}" sibTransId="{D13E7761-B6EE-4F34-A733-F470991082FA}"/>
    <dgm:cxn modelId="{6355002E-7CE8-4105-AFD7-3B1B499C56DA}" type="presOf" srcId="{0692E043-2F6B-40DC-A591-FB6038C396EF}" destId="{DAE1BE82-EF15-4BB2-BD81-FCD39FC12230}" srcOrd="0" destOrd="0" presId="urn:microsoft.com/office/officeart/2005/8/layout/default"/>
    <dgm:cxn modelId="{29AF8B12-9795-44C3-906E-E2784A38EA7B}" type="presOf" srcId="{1308C32D-D11B-484A-965B-115B21F70BF1}" destId="{44B758F0-D9C7-4E3B-9E38-95C74EE870A7}" srcOrd="0" destOrd="0" presId="urn:microsoft.com/office/officeart/2005/8/layout/default"/>
    <dgm:cxn modelId="{2253DA3B-4CE8-49C2-92E1-AD17E27167A0}" type="presOf" srcId="{400CEEBC-EF57-49EC-9155-E248FF058F02}" destId="{A5E0D6DD-0700-4195-9C0B-949681D39F52}" srcOrd="0" destOrd="0" presId="urn:microsoft.com/office/officeart/2005/8/layout/default"/>
    <dgm:cxn modelId="{E11E3EA1-9ECB-4CA1-BF53-A51AC8986F0F}" srcId="{400CEEBC-EF57-49EC-9155-E248FF058F02}" destId="{0692E043-2F6B-40DC-A591-FB6038C396EF}" srcOrd="1" destOrd="0" parTransId="{6AC85D69-AFA9-4753-997D-09D4668B5887}" sibTransId="{5F5BDD40-2768-4055-B7CD-9FCA3F8E85C5}"/>
    <dgm:cxn modelId="{FDA80747-7B13-486C-A5E0-8F5C2EA470E7}" type="presOf" srcId="{BF13AD3D-8574-4CBC-9901-D669101F3DA8}" destId="{3C342751-5254-4B36-A9D7-D0942BF5BFDD}" srcOrd="0" destOrd="0" presId="urn:microsoft.com/office/officeart/2005/8/layout/default"/>
    <dgm:cxn modelId="{82850758-A441-45E6-8004-FE2E8EC257CD}" type="presOf" srcId="{42653C5E-BD7D-491F-867F-50F0EC35A45A}" destId="{DA56174F-0953-476B-AA97-F8E28FAF5AB6}" srcOrd="0" destOrd="0" presId="urn:microsoft.com/office/officeart/2005/8/layout/default"/>
    <dgm:cxn modelId="{C37389A7-64A1-4033-B15B-B80A769FFC56}" srcId="{400CEEBC-EF57-49EC-9155-E248FF058F02}" destId="{BF13AD3D-8574-4CBC-9901-D669101F3DA8}" srcOrd="4" destOrd="0" parTransId="{BB5409C0-42DB-4C3B-9357-398D7CF1A252}" sibTransId="{C15B966C-416C-45F0-BECF-F66487BB1299}"/>
    <dgm:cxn modelId="{83D3A693-80F7-4696-B93F-BF639D621F68}" type="presOf" srcId="{C1968600-2FF6-4D58-8F03-CE824CDB3B8B}" destId="{07872901-2475-4088-BE14-EED8138ED8CD}" srcOrd="0" destOrd="0" presId="urn:microsoft.com/office/officeart/2005/8/layout/default"/>
    <dgm:cxn modelId="{CF6810EE-CBB1-46F7-AC1E-96B3EC4F5BFF}" srcId="{400CEEBC-EF57-49EC-9155-E248FF058F02}" destId="{42653C5E-BD7D-491F-867F-50F0EC35A45A}" srcOrd="6" destOrd="0" parTransId="{71251CF1-1C28-4AC8-80CC-EC5B6D99A78F}" sibTransId="{D352F191-DFA4-41B7-99B7-E6DED51649D3}"/>
    <dgm:cxn modelId="{CA6E0849-DF7C-4FD4-8344-70C1FF95557E}" srcId="{400CEEBC-EF57-49EC-9155-E248FF058F02}" destId="{0341447D-A4FF-4A31-B315-7FDE899E6FFA}" srcOrd="7" destOrd="0" parTransId="{51CE867C-F3A0-4B0C-B24E-A8206C4D46D5}" sibTransId="{B88E6B6D-5C9D-4661-BF13-83AB3121617E}"/>
    <dgm:cxn modelId="{91A970FD-A5BC-41D9-82A3-CF14121B0466}" type="presParOf" srcId="{A5E0D6DD-0700-4195-9C0B-949681D39F52}" destId="{07872901-2475-4088-BE14-EED8138ED8CD}" srcOrd="0" destOrd="0" presId="urn:microsoft.com/office/officeart/2005/8/layout/default"/>
    <dgm:cxn modelId="{ADDDB257-CC5A-4FB0-9A35-78874523529D}" type="presParOf" srcId="{A5E0D6DD-0700-4195-9C0B-949681D39F52}" destId="{8910F403-EBEC-47B2-B24C-71D0B81CD551}" srcOrd="1" destOrd="0" presId="urn:microsoft.com/office/officeart/2005/8/layout/default"/>
    <dgm:cxn modelId="{1B78EC37-7A25-4CCE-85F6-F2840FFD3207}" type="presParOf" srcId="{A5E0D6DD-0700-4195-9C0B-949681D39F52}" destId="{DAE1BE82-EF15-4BB2-BD81-FCD39FC12230}" srcOrd="2" destOrd="0" presId="urn:microsoft.com/office/officeart/2005/8/layout/default"/>
    <dgm:cxn modelId="{377D8AA1-0F28-4C85-BFD4-8C846256914C}" type="presParOf" srcId="{A5E0D6DD-0700-4195-9C0B-949681D39F52}" destId="{82F0DA35-A7BA-4F21-B4CA-96786143ECF5}" srcOrd="3" destOrd="0" presId="urn:microsoft.com/office/officeart/2005/8/layout/default"/>
    <dgm:cxn modelId="{20D0DB0B-48A4-42A5-B89E-5787A3D34E8C}" type="presParOf" srcId="{A5E0D6DD-0700-4195-9C0B-949681D39F52}" destId="{75E66433-2DC2-4A02-BFFC-3F1B91B9B9C5}" srcOrd="4" destOrd="0" presId="urn:microsoft.com/office/officeart/2005/8/layout/default"/>
    <dgm:cxn modelId="{BE06E12C-77CE-4994-92E6-72B64B319540}" type="presParOf" srcId="{A5E0D6DD-0700-4195-9C0B-949681D39F52}" destId="{85010762-EE45-4092-96C3-A3E69F5BC323}" srcOrd="5" destOrd="0" presId="urn:microsoft.com/office/officeart/2005/8/layout/default"/>
    <dgm:cxn modelId="{D33C9878-F2D3-4BD9-BF3A-F3F664B53BE3}" type="presParOf" srcId="{A5E0D6DD-0700-4195-9C0B-949681D39F52}" destId="{44B758F0-D9C7-4E3B-9E38-95C74EE870A7}" srcOrd="6" destOrd="0" presId="urn:microsoft.com/office/officeart/2005/8/layout/default"/>
    <dgm:cxn modelId="{9C779C55-7AB0-4C8D-8046-BD8BC49D0882}" type="presParOf" srcId="{A5E0D6DD-0700-4195-9C0B-949681D39F52}" destId="{180EBEDF-D142-4DDB-8B5B-4B373FE700BA}" srcOrd="7" destOrd="0" presId="urn:microsoft.com/office/officeart/2005/8/layout/default"/>
    <dgm:cxn modelId="{38758928-712E-4955-93D3-DB01DB579775}" type="presParOf" srcId="{A5E0D6DD-0700-4195-9C0B-949681D39F52}" destId="{3C342751-5254-4B36-A9D7-D0942BF5BFDD}" srcOrd="8" destOrd="0" presId="urn:microsoft.com/office/officeart/2005/8/layout/default"/>
    <dgm:cxn modelId="{715A25B5-A9A6-4F04-A077-84D8F6BE2BC6}" type="presParOf" srcId="{A5E0D6DD-0700-4195-9C0B-949681D39F52}" destId="{7FC3A5F4-E0F0-43E7-BBA2-1603F270338F}" srcOrd="9" destOrd="0" presId="urn:microsoft.com/office/officeart/2005/8/layout/default"/>
    <dgm:cxn modelId="{7F2D4228-CD02-4105-BA13-135B38800C8E}" type="presParOf" srcId="{A5E0D6DD-0700-4195-9C0B-949681D39F52}" destId="{AFD540CD-9C83-450C-890A-7FB87F8019D3}" srcOrd="10" destOrd="0" presId="urn:microsoft.com/office/officeart/2005/8/layout/default"/>
    <dgm:cxn modelId="{CD911D33-800E-4089-95AE-922D9959B267}" type="presParOf" srcId="{A5E0D6DD-0700-4195-9C0B-949681D39F52}" destId="{6EFF8D65-5FF4-4244-BC77-6A98396A3B91}" srcOrd="11" destOrd="0" presId="urn:microsoft.com/office/officeart/2005/8/layout/default"/>
    <dgm:cxn modelId="{FDE7C798-67CA-462A-B825-C6FCAA88ACDC}" type="presParOf" srcId="{A5E0D6DD-0700-4195-9C0B-949681D39F52}" destId="{DA56174F-0953-476B-AA97-F8E28FAF5AB6}" srcOrd="12" destOrd="0" presId="urn:microsoft.com/office/officeart/2005/8/layout/default"/>
    <dgm:cxn modelId="{A7441A15-7788-4860-A998-CFF9B8321698}" type="presParOf" srcId="{A5E0D6DD-0700-4195-9C0B-949681D39F52}" destId="{DDF86366-49C6-4BAC-A7CD-902420AED282}" srcOrd="13" destOrd="0" presId="urn:microsoft.com/office/officeart/2005/8/layout/default"/>
    <dgm:cxn modelId="{54A39F77-8AF3-4888-8CC7-7060C37082DD}" type="presParOf" srcId="{A5E0D6DD-0700-4195-9C0B-949681D39F52}" destId="{309A1CA8-7EB8-4E1F-8FAE-9DF4508197D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158182-40BB-4C89-8BD6-220863B83F5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813C304-9702-4596-A45E-505448A77498}">
      <dgm:prSet phldrT="[Text]"/>
      <dgm:spPr>
        <a:ln>
          <a:solidFill>
            <a:schemeClr val="tx1"/>
          </a:solidFill>
        </a:ln>
      </dgm:spPr>
      <dgm:t>
        <a:bodyPr/>
        <a:lstStyle/>
        <a:p>
          <a:r>
            <a:rPr lang="en-US" dirty="0"/>
            <a:t>IPO</a:t>
          </a:r>
        </a:p>
      </dgm:t>
    </dgm:pt>
    <dgm:pt modelId="{A9814AA9-839C-4590-AD32-ABBBA9A0D71F}" type="parTrans" cxnId="{AB56AF49-BAB9-4EA1-9E78-72B74B3FA322}">
      <dgm:prSet/>
      <dgm:spPr/>
      <dgm:t>
        <a:bodyPr/>
        <a:lstStyle/>
        <a:p>
          <a:endParaRPr lang="en-US"/>
        </a:p>
      </dgm:t>
    </dgm:pt>
    <dgm:pt modelId="{DEF6F1EE-1909-4120-873F-AAB09FB60ECE}" type="sibTrans" cxnId="{AB56AF49-BAB9-4EA1-9E78-72B74B3FA322}">
      <dgm:prSet/>
      <dgm:spPr/>
      <dgm:t>
        <a:bodyPr/>
        <a:lstStyle/>
        <a:p>
          <a:endParaRPr lang="en-US"/>
        </a:p>
      </dgm:t>
    </dgm:pt>
    <dgm:pt modelId="{DE9A0A4E-8C2E-4B5F-95B8-1EF5E0574CCA}">
      <dgm:prSet phldrT="[Text]"/>
      <dgm:spPr>
        <a:ln>
          <a:solidFill>
            <a:schemeClr val="bg2"/>
          </a:solidFill>
        </a:ln>
      </dgm:spPr>
      <dgm:t>
        <a:bodyPr/>
        <a:lstStyle/>
        <a:p>
          <a:r>
            <a:rPr lang="en-US" dirty="0"/>
            <a:t>Fixed Price issue</a:t>
          </a:r>
        </a:p>
      </dgm:t>
    </dgm:pt>
    <dgm:pt modelId="{48CC3089-9BF4-49CB-97B5-30956D737B96}" type="parTrans" cxnId="{8C4DE1E8-F9EA-47B2-ADE3-B0E74B60DA0E}">
      <dgm:prSet/>
      <dgm:spPr/>
      <dgm:t>
        <a:bodyPr/>
        <a:lstStyle/>
        <a:p>
          <a:endParaRPr lang="en-US" dirty="0"/>
        </a:p>
      </dgm:t>
    </dgm:pt>
    <dgm:pt modelId="{E2A456A3-0352-4A6E-8146-94AFA7CE8505}" type="sibTrans" cxnId="{8C4DE1E8-F9EA-47B2-ADE3-B0E74B60DA0E}">
      <dgm:prSet/>
      <dgm:spPr/>
      <dgm:t>
        <a:bodyPr/>
        <a:lstStyle/>
        <a:p>
          <a:endParaRPr lang="en-US"/>
        </a:p>
      </dgm:t>
    </dgm:pt>
    <dgm:pt modelId="{F5D8AB36-6420-4EED-97E7-B5AF12FABF4D}">
      <dgm:prSet phldrT="[Text]"/>
      <dgm:spPr/>
      <dgm:t>
        <a:bodyPr/>
        <a:lstStyle/>
        <a:p>
          <a:r>
            <a:rPr lang="en-US" dirty="0"/>
            <a:t>Type of Issue</a:t>
          </a:r>
        </a:p>
      </dgm:t>
    </dgm:pt>
    <dgm:pt modelId="{94E81897-A44A-4848-8AE2-D0675F454436}" type="parTrans" cxnId="{9987FA70-1DF1-4643-B664-654647D0CBF4}">
      <dgm:prSet/>
      <dgm:spPr/>
      <dgm:t>
        <a:bodyPr/>
        <a:lstStyle/>
        <a:p>
          <a:endParaRPr lang="en-US"/>
        </a:p>
      </dgm:t>
    </dgm:pt>
    <dgm:pt modelId="{C41BC641-250B-4E56-805F-95AB01C2CE81}" type="sibTrans" cxnId="{9987FA70-1DF1-4643-B664-654647D0CBF4}">
      <dgm:prSet/>
      <dgm:spPr/>
      <dgm:t>
        <a:bodyPr/>
        <a:lstStyle/>
        <a:p>
          <a:endParaRPr lang="en-US"/>
        </a:p>
      </dgm:t>
    </dgm:pt>
    <dgm:pt modelId="{D8CAAFDE-B346-4B5E-8D1C-3B9F6E8820D3}">
      <dgm:prSet phldrT="[Text]"/>
      <dgm:spPr/>
      <dgm:t>
        <a:bodyPr/>
        <a:lstStyle/>
        <a:p>
          <a:r>
            <a:rPr lang="en-US" dirty="0"/>
            <a:t>Mode of Price Discovery</a:t>
          </a:r>
        </a:p>
      </dgm:t>
    </dgm:pt>
    <dgm:pt modelId="{5D97E1F0-A9B9-42D7-8702-02F5EA66799E}" type="parTrans" cxnId="{0521DE7B-895E-45B4-B629-19B33B0AFB5F}">
      <dgm:prSet/>
      <dgm:spPr/>
      <dgm:t>
        <a:bodyPr/>
        <a:lstStyle/>
        <a:p>
          <a:endParaRPr lang="en-US"/>
        </a:p>
      </dgm:t>
    </dgm:pt>
    <dgm:pt modelId="{FC6847EF-8E07-4BE1-B399-78A16BD2DF9C}" type="sibTrans" cxnId="{0521DE7B-895E-45B4-B629-19B33B0AFB5F}">
      <dgm:prSet/>
      <dgm:spPr/>
      <dgm:t>
        <a:bodyPr/>
        <a:lstStyle/>
        <a:p>
          <a:endParaRPr lang="en-US"/>
        </a:p>
      </dgm:t>
    </dgm:pt>
    <dgm:pt modelId="{B447AD26-1370-41B0-8516-C166E7A9BBFC}">
      <dgm:prSet phldrT="[Text]"/>
      <dgm:spPr/>
      <dgm:t>
        <a:bodyPr/>
        <a:lstStyle/>
        <a:p>
          <a:r>
            <a:rPr lang="en-US" dirty="0"/>
            <a:t>Book Building Issue</a:t>
          </a:r>
        </a:p>
      </dgm:t>
    </dgm:pt>
    <dgm:pt modelId="{A7AD91A8-F7E2-4A6F-ABE3-D90DB6E72F0E}" type="sibTrans" cxnId="{4E9F9FFE-A49B-40E7-A06F-CA7BA7D530DF}">
      <dgm:prSet/>
      <dgm:spPr/>
      <dgm:t>
        <a:bodyPr/>
        <a:lstStyle/>
        <a:p>
          <a:endParaRPr lang="en-US"/>
        </a:p>
      </dgm:t>
    </dgm:pt>
    <dgm:pt modelId="{97E59B2F-7AD8-4BD4-A7CB-025549A09121}" type="parTrans" cxnId="{4E9F9FFE-A49B-40E7-A06F-CA7BA7D530DF}">
      <dgm:prSet/>
      <dgm:spPr/>
      <dgm:t>
        <a:bodyPr/>
        <a:lstStyle/>
        <a:p>
          <a:endParaRPr lang="en-US" dirty="0"/>
        </a:p>
      </dgm:t>
    </dgm:pt>
    <dgm:pt modelId="{F67B77BE-41B2-4AF2-9AB3-1DC096763BDA}" type="pres">
      <dgm:prSet presAssocID="{83158182-40BB-4C89-8BD6-220863B83F5F}" presName="mainComposite" presStyleCnt="0">
        <dgm:presLayoutVars>
          <dgm:chPref val="1"/>
          <dgm:dir/>
          <dgm:animOne val="branch"/>
          <dgm:animLvl val="lvl"/>
          <dgm:resizeHandles val="exact"/>
        </dgm:presLayoutVars>
      </dgm:prSet>
      <dgm:spPr/>
      <dgm:t>
        <a:bodyPr/>
        <a:lstStyle/>
        <a:p>
          <a:endParaRPr lang="en-US"/>
        </a:p>
      </dgm:t>
    </dgm:pt>
    <dgm:pt modelId="{F3155E1A-F406-4170-81F2-B7418D04BD5E}" type="pres">
      <dgm:prSet presAssocID="{83158182-40BB-4C89-8BD6-220863B83F5F}" presName="hierFlow" presStyleCnt="0"/>
      <dgm:spPr/>
    </dgm:pt>
    <dgm:pt modelId="{B6B844F7-5BE9-4AB9-88EA-708E8966CB8B}" type="pres">
      <dgm:prSet presAssocID="{83158182-40BB-4C89-8BD6-220863B83F5F}" presName="firstBuf" presStyleCnt="0"/>
      <dgm:spPr/>
    </dgm:pt>
    <dgm:pt modelId="{0B13F705-71F6-4E85-A216-571A652EB599}" type="pres">
      <dgm:prSet presAssocID="{83158182-40BB-4C89-8BD6-220863B83F5F}" presName="hierChild1" presStyleCnt="0">
        <dgm:presLayoutVars>
          <dgm:chPref val="1"/>
          <dgm:animOne val="branch"/>
          <dgm:animLvl val="lvl"/>
        </dgm:presLayoutVars>
      </dgm:prSet>
      <dgm:spPr/>
    </dgm:pt>
    <dgm:pt modelId="{9E86E030-CE70-46FB-B759-8A3753ADCC0C}" type="pres">
      <dgm:prSet presAssocID="{1813C304-9702-4596-A45E-505448A77498}" presName="Name17" presStyleCnt="0"/>
      <dgm:spPr/>
    </dgm:pt>
    <dgm:pt modelId="{27F7420D-D7DD-44C9-B155-1C277FDCB141}" type="pres">
      <dgm:prSet presAssocID="{1813C304-9702-4596-A45E-505448A77498}" presName="level1Shape" presStyleLbl="node0" presStyleIdx="0" presStyleCnt="1">
        <dgm:presLayoutVars>
          <dgm:chPref val="3"/>
        </dgm:presLayoutVars>
      </dgm:prSet>
      <dgm:spPr/>
      <dgm:t>
        <a:bodyPr/>
        <a:lstStyle/>
        <a:p>
          <a:endParaRPr lang="en-US"/>
        </a:p>
      </dgm:t>
    </dgm:pt>
    <dgm:pt modelId="{59BACB3B-2BE4-4106-98DB-5A5B33A24CDF}" type="pres">
      <dgm:prSet presAssocID="{1813C304-9702-4596-A45E-505448A77498}" presName="hierChild2" presStyleCnt="0"/>
      <dgm:spPr/>
    </dgm:pt>
    <dgm:pt modelId="{E0324A97-D94D-4DAD-8D2C-E822F69FA549}" type="pres">
      <dgm:prSet presAssocID="{48CC3089-9BF4-49CB-97B5-30956D737B96}" presName="Name25" presStyleLbl="parChTrans1D2" presStyleIdx="0" presStyleCnt="2"/>
      <dgm:spPr/>
      <dgm:t>
        <a:bodyPr/>
        <a:lstStyle/>
        <a:p>
          <a:endParaRPr lang="en-US"/>
        </a:p>
      </dgm:t>
    </dgm:pt>
    <dgm:pt modelId="{E88EEAB6-0C08-47B4-ACA4-986BCCAFFF14}" type="pres">
      <dgm:prSet presAssocID="{48CC3089-9BF4-49CB-97B5-30956D737B96}" presName="connTx" presStyleLbl="parChTrans1D2" presStyleIdx="0" presStyleCnt="2"/>
      <dgm:spPr/>
      <dgm:t>
        <a:bodyPr/>
        <a:lstStyle/>
        <a:p>
          <a:endParaRPr lang="en-US"/>
        </a:p>
      </dgm:t>
    </dgm:pt>
    <dgm:pt modelId="{2FF2CAE4-FD91-4D2C-93FC-FD606120D68E}" type="pres">
      <dgm:prSet presAssocID="{DE9A0A4E-8C2E-4B5F-95B8-1EF5E0574CCA}" presName="Name30" presStyleCnt="0"/>
      <dgm:spPr/>
    </dgm:pt>
    <dgm:pt modelId="{40498EE0-80E8-4589-96F4-3A02C341FB04}" type="pres">
      <dgm:prSet presAssocID="{DE9A0A4E-8C2E-4B5F-95B8-1EF5E0574CCA}" presName="level2Shape" presStyleLbl="node2" presStyleIdx="0" presStyleCnt="2"/>
      <dgm:spPr/>
      <dgm:t>
        <a:bodyPr/>
        <a:lstStyle/>
        <a:p>
          <a:endParaRPr lang="en-US"/>
        </a:p>
      </dgm:t>
    </dgm:pt>
    <dgm:pt modelId="{B2FFDB01-1C7F-47D3-91FE-B21AFF83968F}" type="pres">
      <dgm:prSet presAssocID="{DE9A0A4E-8C2E-4B5F-95B8-1EF5E0574CCA}" presName="hierChild3" presStyleCnt="0"/>
      <dgm:spPr/>
    </dgm:pt>
    <dgm:pt modelId="{16AF1698-E0B3-4D28-81ED-81D3E5A61DF0}" type="pres">
      <dgm:prSet presAssocID="{97E59B2F-7AD8-4BD4-A7CB-025549A09121}" presName="Name25" presStyleLbl="parChTrans1D2" presStyleIdx="1" presStyleCnt="2"/>
      <dgm:spPr/>
      <dgm:t>
        <a:bodyPr/>
        <a:lstStyle/>
        <a:p>
          <a:endParaRPr lang="en-US"/>
        </a:p>
      </dgm:t>
    </dgm:pt>
    <dgm:pt modelId="{80B49202-E184-4D78-BC10-7D7CE78C658F}" type="pres">
      <dgm:prSet presAssocID="{97E59B2F-7AD8-4BD4-A7CB-025549A09121}" presName="connTx" presStyleLbl="parChTrans1D2" presStyleIdx="1" presStyleCnt="2"/>
      <dgm:spPr/>
      <dgm:t>
        <a:bodyPr/>
        <a:lstStyle/>
        <a:p>
          <a:endParaRPr lang="en-US"/>
        </a:p>
      </dgm:t>
    </dgm:pt>
    <dgm:pt modelId="{576B4CF2-0A2F-4C0A-95D2-215B0AA632F7}" type="pres">
      <dgm:prSet presAssocID="{B447AD26-1370-41B0-8516-C166E7A9BBFC}" presName="Name30" presStyleCnt="0"/>
      <dgm:spPr/>
    </dgm:pt>
    <dgm:pt modelId="{E5A8F8C7-BA23-4E6D-AFFD-4C20BB5AD054}" type="pres">
      <dgm:prSet presAssocID="{B447AD26-1370-41B0-8516-C166E7A9BBFC}" presName="level2Shape" presStyleLbl="node2" presStyleIdx="1" presStyleCnt="2"/>
      <dgm:spPr/>
      <dgm:t>
        <a:bodyPr/>
        <a:lstStyle/>
        <a:p>
          <a:endParaRPr lang="en-US"/>
        </a:p>
      </dgm:t>
    </dgm:pt>
    <dgm:pt modelId="{A1B4BA18-3388-4310-A5AD-57CC3E9970C6}" type="pres">
      <dgm:prSet presAssocID="{B447AD26-1370-41B0-8516-C166E7A9BBFC}" presName="hierChild3" presStyleCnt="0"/>
      <dgm:spPr/>
    </dgm:pt>
    <dgm:pt modelId="{D55797AE-A135-4AA8-B555-785C71C50590}" type="pres">
      <dgm:prSet presAssocID="{83158182-40BB-4C89-8BD6-220863B83F5F}" presName="bgShapesFlow" presStyleCnt="0"/>
      <dgm:spPr/>
    </dgm:pt>
    <dgm:pt modelId="{793B97DE-DE34-4356-9BCF-A444949BB3F9}" type="pres">
      <dgm:prSet presAssocID="{F5D8AB36-6420-4EED-97E7-B5AF12FABF4D}" presName="rectComp" presStyleCnt="0"/>
      <dgm:spPr/>
    </dgm:pt>
    <dgm:pt modelId="{CE976010-616D-426E-9F46-BB2335355F07}" type="pres">
      <dgm:prSet presAssocID="{F5D8AB36-6420-4EED-97E7-B5AF12FABF4D}" presName="bgRect" presStyleLbl="bgShp" presStyleIdx="0" presStyleCnt="2"/>
      <dgm:spPr/>
      <dgm:t>
        <a:bodyPr/>
        <a:lstStyle/>
        <a:p>
          <a:endParaRPr lang="en-US"/>
        </a:p>
      </dgm:t>
    </dgm:pt>
    <dgm:pt modelId="{B770403A-589F-4F23-835D-D6FF86A4170A}" type="pres">
      <dgm:prSet presAssocID="{F5D8AB36-6420-4EED-97E7-B5AF12FABF4D}" presName="bgRectTx" presStyleLbl="bgShp" presStyleIdx="0" presStyleCnt="2">
        <dgm:presLayoutVars>
          <dgm:bulletEnabled val="1"/>
        </dgm:presLayoutVars>
      </dgm:prSet>
      <dgm:spPr/>
      <dgm:t>
        <a:bodyPr/>
        <a:lstStyle/>
        <a:p>
          <a:endParaRPr lang="en-US"/>
        </a:p>
      </dgm:t>
    </dgm:pt>
    <dgm:pt modelId="{5D9A4307-FAA6-4D0C-9B7D-28BDB267D2DE}" type="pres">
      <dgm:prSet presAssocID="{F5D8AB36-6420-4EED-97E7-B5AF12FABF4D}" presName="spComp" presStyleCnt="0"/>
      <dgm:spPr/>
    </dgm:pt>
    <dgm:pt modelId="{9CD39F33-7A4E-400E-8422-1C3EEF79356E}" type="pres">
      <dgm:prSet presAssocID="{F5D8AB36-6420-4EED-97E7-B5AF12FABF4D}" presName="hSp" presStyleCnt="0"/>
      <dgm:spPr/>
    </dgm:pt>
    <dgm:pt modelId="{EA95BA83-1726-41EB-8FD3-A92998B91DFE}" type="pres">
      <dgm:prSet presAssocID="{D8CAAFDE-B346-4B5E-8D1C-3B9F6E8820D3}" presName="rectComp" presStyleCnt="0"/>
      <dgm:spPr/>
    </dgm:pt>
    <dgm:pt modelId="{C758C72D-2629-47FB-BCE6-ECA63FA96163}" type="pres">
      <dgm:prSet presAssocID="{D8CAAFDE-B346-4B5E-8D1C-3B9F6E8820D3}" presName="bgRect" presStyleLbl="bgShp" presStyleIdx="1" presStyleCnt="2"/>
      <dgm:spPr/>
      <dgm:t>
        <a:bodyPr/>
        <a:lstStyle/>
        <a:p>
          <a:endParaRPr lang="en-US"/>
        </a:p>
      </dgm:t>
    </dgm:pt>
    <dgm:pt modelId="{58F3318D-1182-41DA-AC63-57D2FA5DD9F4}" type="pres">
      <dgm:prSet presAssocID="{D8CAAFDE-B346-4B5E-8D1C-3B9F6E8820D3}" presName="bgRectTx" presStyleLbl="bgShp" presStyleIdx="1" presStyleCnt="2">
        <dgm:presLayoutVars>
          <dgm:bulletEnabled val="1"/>
        </dgm:presLayoutVars>
      </dgm:prSet>
      <dgm:spPr/>
      <dgm:t>
        <a:bodyPr/>
        <a:lstStyle/>
        <a:p>
          <a:endParaRPr lang="en-US"/>
        </a:p>
      </dgm:t>
    </dgm:pt>
  </dgm:ptLst>
  <dgm:cxnLst>
    <dgm:cxn modelId="{98BAE4C5-9707-4523-ACED-44F8DF30F8E7}" type="presOf" srcId="{83158182-40BB-4C89-8BD6-220863B83F5F}" destId="{F67B77BE-41B2-4AF2-9AB3-1DC096763BDA}" srcOrd="0" destOrd="0" presId="urn:microsoft.com/office/officeart/2005/8/layout/hierarchy5"/>
    <dgm:cxn modelId="{8C4DE1E8-F9EA-47B2-ADE3-B0E74B60DA0E}" srcId="{1813C304-9702-4596-A45E-505448A77498}" destId="{DE9A0A4E-8C2E-4B5F-95B8-1EF5E0574CCA}" srcOrd="0" destOrd="0" parTransId="{48CC3089-9BF4-49CB-97B5-30956D737B96}" sibTransId="{E2A456A3-0352-4A6E-8146-94AFA7CE8505}"/>
    <dgm:cxn modelId="{1131BC93-F8BF-4842-9DB1-DCEE84E13F72}" type="presOf" srcId="{D8CAAFDE-B346-4B5E-8D1C-3B9F6E8820D3}" destId="{58F3318D-1182-41DA-AC63-57D2FA5DD9F4}" srcOrd="1" destOrd="0" presId="urn:microsoft.com/office/officeart/2005/8/layout/hierarchy5"/>
    <dgm:cxn modelId="{9987FA70-1DF1-4643-B664-654647D0CBF4}" srcId="{83158182-40BB-4C89-8BD6-220863B83F5F}" destId="{F5D8AB36-6420-4EED-97E7-B5AF12FABF4D}" srcOrd="1" destOrd="0" parTransId="{94E81897-A44A-4848-8AE2-D0675F454436}" sibTransId="{C41BC641-250B-4E56-805F-95AB01C2CE81}"/>
    <dgm:cxn modelId="{52A07F6B-EDE7-4031-AD1F-8A71B2B14092}" type="presOf" srcId="{D8CAAFDE-B346-4B5E-8D1C-3B9F6E8820D3}" destId="{C758C72D-2629-47FB-BCE6-ECA63FA96163}" srcOrd="0" destOrd="0" presId="urn:microsoft.com/office/officeart/2005/8/layout/hierarchy5"/>
    <dgm:cxn modelId="{EE7A02B7-9FBB-41D0-80B7-D199DFC48CA5}" type="presOf" srcId="{97E59B2F-7AD8-4BD4-A7CB-025549A09121}" destId="{80B49202-E184-4D78-BC10-7D7CE78C658F}" srcOrd="1" destOrd="0" presId="urn:microsoft.com/office/officeart/2005/8/layout/hierarchy5"/>
    <dgm:cxn modelId="{1753DC58-D732-4132-92C4-3BD9CD127B02}" type="presOf" srcId="{DE9A0A4E-8C2E-4B5F-95B8-1EF5E0574CCA}" destId="{40498EE0-80E8-4589-96F4-3A02C341FB04}" srcOrd="0" destOrd="0" presId="urn:microsoft.com/office/officeart/2005/8/layout/hierarchy5"/>
    <dgm:cxn modelId="{4D9C78AB-59FD-4E61-8DE2-FD86FCC3FEF3}" type="presOf" srcId="{F5D8AB36-6420-4EED-97E7-B5AF12FABF4D}" destId="{CE976010-616D-426E-9F46-BB2335355F07}" srcOrd="0" destOrd="0" presId="urn:microsoft.com/office/officeart/2005/8/layout/hierarchy5"/>
    <dgm:cxn modelId="{805B3DCF-51E3-41E1-AB86-740C6B455902}" type="presOf" srcId="{F5D8AB36-6420-4EED-97E7-B5AF12FABF4D}" destId="{B770403A-589F-4F23-835D-D6FF86A4170A}" srcOrd="1" destOrd="0" presId="urn:microsoft.com/office/officeart/2005/8/layout/hierarchy5"/>
    <dgm:cxn modelId="{0521DE7B-895E-45B4-B629-19B33B0AFB5F}" srcId="{83158182-40BB-4C89-8BD6-220863B83F5F}" destId="{D8CAAFDE-B346-4B5E-8D1C-3B9F6E8820D3}" srcOrd="2" destOrd="0" parTransId="{5D97E1F0-A9B9-42D7-8702-02F5EA66799E}" sibTransId="{FC6847EF-8E07-4BE1-B399-78A16BD2DF9C}"/>
    <dgm:cxn modelId="{6864495C-03B7-41A0-80B0-431F767E34B1}" type="presOf" srcId="{97E59B2F-7AD8-4BD4-A7CB-025549A09121}" destId="{16AF1698-E0B3-4D28-81ED-81D3E5A61DF0}" srcOrd="0" destOrd="0" presId="urn:microsoft.com/office/officeart/2005/8/layout/hierarchy5"/>
    <dgm:cxn modelId="{AB56AF49-BAB9-4EA1-9E78-72B74B3FA322}" srcId="{83158182-40BB-4C89-8BD6-220863B83F5F}" destId="{1813C304-9702-4596-A45E-505448A77498}" srcOrd="0" destOrd="0" parTransId="{A9814AA9-839C-4590-AD32-ABBBA9A0D71F}" sibTransId="{DEF6F1EE-1909-4120-873F-AAB09FB60ECE}"/>
    <dgm:cxn modelId="{F9F7B496-B71D-4206-B937-98EC2CB7D0E5}" type="presOf" srcId="{1813C304-9702-4596-A45E-505448A77498}" destId="{27F7420D-D7DD-44C9-B155-1C277FDCB141}" srcOrd="0" destOrd="0" presId="urn:microsoft.com/office/officeart/2005/8/layout/hierarchy5"/>
    <dgm:cxn modelId="{4E9F9FFE-A49B-40E7-A06F-CA7BA7D530DF}" srcId="{1813C304-9702-4596-A45E-505448A77498}" destId="{B447AD26-1370-41B0-8516-C166E7A9BBFC}" srcOrd="1" destOrd="0" parTransId="{97E59B2F-7AD8-4BD4-A7CB-025549A09121}" sibTransId="{A7AD91A8-F7E2-4A6F-ABE3-D90DB6E72F0E}"/>
    <dgm:cxn modelId="{B589E4BB-2958-4836-ADC9-D054651BCA20}" type="presOf" srcId="{B447AD26-1370-41B0-8516-C166E7A9BBFC}" destId="{E5A8F8C7-BA23-4E6D-AFFD-4C20BB5AD054}" srcOrd="0" destOrd="0" presId="urn:microsoft.com/office/officeart/2005/8/layout/hierarchy5"/>
    <dgm:cxn modelId="{294C0CA9-EFEC-44E8-9949-1416AE55BE6B}" type="presOf" srcId="{48CC3089-9BF4-49CB-97B5-30956D737B96}" destId="{E88EEAB6-0C08-47B4-ACA4-986BCCAFFF14}" srcOrd="1" destOrd="0" presId="urn:microsoft.com/office/officeart/2005/8/layout/hierarchy5"/>
    <dgm:cxn modelId="{D9067F71-66FA-4650-8D45-26EB20D2E79D}" type="presOf" srcId="{48CC3089-9BF4-49CB-97B5-30956D737B96}" destId="{E0324A97-D94D-4DAD-8D2C-E822F69FA549}" srcOrd="0" destOrd="0" presId="urn:microsoft.com/office/officeart/2005/8/layout/hierarchy5"/>
    <dgm:cxn modelId="{D730A534-C9F5-44D8-BF45-F5B00F2EB5A1}" type="presParOf" srcId="{F67B77BE-41B2-4AF2-9AB3-1DC096763BDA}" destId="{F3155E1A-F406-4170-81F2-B7418D04BD5E}" srcOrd="0" destOrd="0" presId="urn:microsoft.com/office/officeart/2005/8/layout/hierarchy5"/>
    <dgm:cxn modelId="{24C9AA71-AC4D-485F-985B-9662718836D9}" type="presParOf" srcId="{F3155E1A-F406-4170-81F2-B7418D04BD5E}" destId="{B6B844F7-5BE9-4AB9-88EA-708E8966CB8B}" srcOrd="0" destOrd="0" presId="urn:microsoft.com/office/officeart/2005/8/layout/hierarchy5"/>
    <dgm:cxn modelId="{820B16E3-0AD0-4C22-86DB-FC4AEA5D7CEE}" type="presParOf" srcId="{F3155E1A-F406-4170-81F2-B7418D04BD5E}" destId="{0B13F705-71F6-4E85-A216-571A652EB599}" srcOrd="1" destOrd="0" presId="urn:microsoft.com/office/officeart/2005/8/layout/hierarchy5"/>
    <dgm:cxn modelId="{4287DDBD-B505-4F45-8B9A-3F1B24179EAE}" type="presParOf" srcId="{0B13F705-71F6-4E85-A216-571A652EB599}" destId="{9E86E030-CE70-46FB-B759-8A3753ADCC0C}" srcOrd="0" destOrd="0" presId="urn:microsoft.com/office/officeart/2005/8/layout/hierarchy5"/>
    <dgm:cxn modelId="{955673AA-D092-4670-97ED-EF6A649E1F7E}" type="presParOf" srcId="{9E86E030-CE70-46FB-B759-8A3753ADCC0C}" destId="{27F7420D-D7DD-44C9-B155-1C277FDCB141}" srcOrd="0" destOrd="0" presId="urn:microsoft.com/office/officeart/2005/8/layout/hierarchy5"/>
    <dgm:cxn modelId="{C36108AC-2CA7-441A-8528-3CCB3FD5728B}" type="presParOf" srcId="{9E86E030-CE70-46FB-B759-8A3753ADCC0C}" destId="{59BACB3B-2BE4-4106-98DB-5A5B33A24CDF}" srcOrd="1" destOrd="0" presId="urn:microsoft.com/office/officeart/2005/8/layout/hierarchy5"/>
    <dgm:cxn modelId="{6A7B709C-6995-447A-8E64-844FD677A8E6}" type="presParOf" srcId="{59BACB3B-2BE4-4106-98DB-5A5B33A24CDF}" destId="{E0324A97-D94D-4DAD-8D2C-E822F69FA549}" srcOrd="0" destOrd="0" presId="urn:microsoft.com/office/officeart/2005/8/layout/hierarchy5"/>
    <dgm:cxn modelId="{D2A9774C-766F-4655-8D8A-B9548DE0A918}" type="presParOf" srcId="{E0324A97-D94D-4DAD-8D2C-E822F69FA549}" destId="{E88EEAB6-0C08-47B4-ACA4-986BCCAFFF14}" srcOrd="0" destOrd="0" presId="urn:microsoft.com/office/officeart/2005/8/layout/hierarchy5"/>
    <dgm:cxn modelId="{F2ACCDE0-BD5D-44DB-A2CA-0BD92A5AA727}" type="presParOf" srcId="{59BACB3B-2BE4-4106-98DB-5A5B33A24CDF}" destId="{2FF2CAE4-FD91-4D2C-93FC-FD606120D68E}" srcOrd="1" destOrd="0" presId="urn:microsoft.com/office/officeart/2005/8/layout/hierarchy5"/>
    <dgm:cxn modelId="{909F3955-7B98-4410-BBB3-D89206A26B2B}" type="presParOf" srcId="{2FF2CAE4-FD91-4D2C-93FC-FD606120D68E}" destId="{40498EE0-80E8-4589-96F4-3A02C341FB04}" srcOrd="0" destOrd="0" presId="urn:microsoft.com/office/officeart/2005/8/layout/hierarchy5"/>
    <dgm:cxn modelId="{6D7F890E-2A52-4023-A973-109AAEB53B41}" type="presParOf" srcId="{2FF2CAE4-FD91-4D2C-93FC-FD606120D68E}" destId="{B2FFDB01-1C7F-47D3-91FE-B21AFF83968F}" srcOrd="1" destOrd="0" presId="urn:microsoft.com/office/officeart/2005/8/layout/hierarchy5"/>
    <dgm:cxn modelId="{30635381-7FDE-4CEE-B99A-A48F85ECE310}" type="presParOf" srcId="{59BACB3B-2BE4-4106-98DB-5A5B33A24CDF}" destId="{16AF1698-E0B3-4D28-81ED-81D3E5A61DF0}" srcOrd="2" destOrd="0" presId="urn:microsoft.com/office/officeart/2005/8/layout/hierarchy5"/>
    <dgm:cxn modelId="{C6712A08-D26B-4C0E-AC10-CFE980BB9B67}" type="presParOf" srcId="{16AF1698-E0B3-4D28-81ED-81D3E5A61DF0}" destId="{80B49202-E184-4D78-BC10-7D7CE78C658F}" srcOrd="0" destOrd="0" presId="urn:microsoft.com/office/officeart/2005/8/layout/hierarchy5"/>
    <dgm:cxn modelId="{F38A3733-F46C-4791-A150-D071696BDA44}" type="presParOf" srcId="{59BACB3B-2BE4-4106-98DB-5A5B33A24CDF}" destId="{576B4CF2-0A2F-4C0A-95D2-215B0AA632F7}" srcOrd="3" destOrd="0" presId="urn:microsoft.com/office/officeart/2005/8/layout/hierarchy5"/>
    <dgm:cxn modelId="{D53920B4-1CA1-494B-BC0A-24F85D600516}" type="presParOf" srcId="{576B4CF2-0A2F-4C0A-95D2-215B0AA632F7}" destId="{E5A8F8C7-BA23-4E6D-AFFD-4C20BB5AD054}" srcOrd="0" destOrd="0" presId="urn:microsoft.com/office/officeart/2005/8/layout/hierarchy5"/>
    <dgm:cxn modelId="{21C22A59-3969-4B3E-A9ED-6FCF735C69E0}" type="presParOf" srcId="{576B4CF2-0A2F-4C0A-95D2-215B0AA632F7}" destId="{A1B4BA18-3388-4310-A5AD-57CC3E9970C6}" srcOrd="1" destOrd="0" presId="urn:microsoft.com/office/officeart/2005/8/layout/hierarchy5"/>
    <dgm:cxn modelId="{CAF46F94-7F47-4999-B2CA-12BF559D1B20}" type="presParOf" srcId="{F67B77BE-41B2-4AF2-9AB3-1DC096763BDA}" destId="{D55797AE-A135-4AA8-B555-785C71C50590}" srcOrd="1" destOrd="0" presId="urn:microsoft.com/office/officeart/2005/8/layout/hierarchy5"/>
    <dgm:cxn modelId="{D38C3791-D206-49A4-ACB4-3C94542CCA86}" type="presParOf" srcId="{D55797AE-A135-4AA8-B555-785C71C50590}" destId="{793B97DE-DE34-4356-9BCF-A444949BB3F9}" srcOrd="0" destOrd="0" presId="urn:microsoft.com/office/officeart/2005/8/layout/hierarchy5"/>
    <dgm:cxn modelId="{75AB271B-EFB0-4206-8E87-D027B5BD87FF}" type="presParOf" srcId="{793B97DE-DE34-4356-9BCF-A444949BB3F9}" destId="{CE976010-616D-426E-9F46-BB2335355F07}" srcOrd="0" destOrd="0" presId="urn:microsoft.com/office/officeart/2005/8/layout/hierarchy5"/>
    <dgm:cxn modelId="{1503BDDF-D5A5-411D-B17C-828A9B32F461}" type="presParOf" srcId="{793B97DE-DE34-4356-9BCF-A444949BB3F9}" destId="{B770403A-589F-4F23-835D-D6FF86A4170A}" srcOrd="1" destOrd="0" presId="urn:microsoft.com/office/officeart/2005/8/layout/hierarchy5"/>
    <dgm:cxn modelId="{E627B540-E5A8-490B-84C7-1A2FC0D267BD}" type="presParOf" srcId="{D55797AE-A135-4AA8-B555-785C71C50590}" destId="{5D9A4307-FAA6-4D0C-9B7D-28BDB267D2DE}" srcOrd="1" destOrd="0" presId="urn:microsoft.com/office/officeart/2005/8/layout/hierarchy5"/>
    <dgm:cxn modelId="{05F8542E-DFBD-4BB1-9F13-298B193F366E}" type="presParOf" srcId="{5D9A4307-FAA6-4D0C-9B7D-28BDB267D2DE}" destId="{9CD39F33-7A4E-400E-8422-1C3EEF79356E}" srcOrd="0" destOrd="0" presId="urn:microsoft.com/office/officeart/2005/8/layout/hierarchy5"/>
    <dgm:cxn modelId="{DA9C3CCC-43E9-4451-95A8-24F2F0B94737}" type="presParOf" srcId="{D55797AE-A135-4AA8-B555-785C71C50590}" destId="{EA95BA83-1726-41EB-8FD3-A92998B91DFE}" srcOrd="2" destOrd="0" presId="urn:microsoft.com/office/officeart/2005/8/layout/hierarchy5"/>
    <dgm:cxn modelId="{7CD33747-D7AE-4E08-80AC-E5736CD5D3BA}" type="presParOf" srcId="{EA95BA83-1726-41EB-8FD3-A92998B91DFE}" destId="{C758C72D-2629-47FB-BCE6-ECA63FA96163}" srcOrd="0" destOrd="0" presId="urn:microsoft.com/office/officeart/2005/8/layout/hierarchy5"/>
    <dgm:cxn modelId="{D73FE1FB-E706-4E9E-88F8-CBD025FF2EAC}" type="presParOf" srcId="{EA95BA83-1726-41EB-8FD3-A92998B91DFE}" destId="{58F3318D-1182-41DA-AC63-57D2FA5DD9F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53FCB2-9B61-4AAB-9E5D-629D2BC3FBB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2481877-1252-4621-9D68-E07367C94CDF}">
      <dgm:prSet phldrT="[Text]"/>
      <dgm:spPr>
        <a:solidFill>
          <a:schemeClr val="accent2">
            <a:lumMod val="50000"/>
          </a:schemeClr>
        </a:solidFill>
        <a:ln>
          <a:solidFill>
            <a:schemeClr val="accent5">
              <a:lumMod val="60000"/>
              <a:lumOff val="40000"/>
            </a:schemeClr>
          </a:solidFill>
        </a:ln>
      </dgm:spPr>
      <dgm:t>
        <a:bodyPr/>
        <a:lstStyle/>
        <a:p>
          <a:r>
            <a:rPr lang="en-US" dirty="0" smtClean="0"/>
            <a:t>Price at which the securities are offered and will be allocated is fixed by Company along with Merchant banker </a:t>
          </a:r>
          <a:endParaRPr lang="en-US" dirty="0"/>
        </a:p>
      </dgm:t>
    </dgm:pt>
    <dgm:pt modelId="{2B01C103-9E83-4DA0-8109-8BAE8ACA226A}" type="parTrans" cxnId="{61B31610-805C-4CF4-ADA7-E3C88962E2A5}">
      <dgm:prSet/>
      <dgm:spPr/>
      <dgm:t>
        <a:bodyPr/>
        <a:lstStyle/>
        <a:p>
          <a:endParaRPr lang="en-US"/>
        </a:p>
      </dgm:t>
    </dgm:pt>
    <dgm:pt modelId="{C559A5FE-D053-4CA2-9E40-1866A4A48834}" type="sibTrans" cxnId="{61B31610-805C-4CF4-ADA7-E3C88962E2A5}">
      <dgm:prSet/>
      <dgm:spPr/>
      <dgm:t>
        <a:bodyPr/>
        <a:lstStyle/>
        <a:p>
          <a:endParaRPr lang="en-US" dirty="0"/>
        </a:p>
      </dgm:t>
    </dgm:pt>
    <dgm:pt modelId="{AB8EB05A-DD62-456F-9909-4C3D9FB685F2}">
      <dgm:prSet phldrT="[Text]"/>
      <dgm:spPr>
        <a:solidFill>
          <a:schemeClr val="accent2">
            <a:lumMod val="60000"/>
            <a:lumOff val="40000"/>
          </a:schemeClr>
        </a:solidFill>
        <a:ln>
          <a:solidFill>
            <a:schemeClr val="tx1"/>
          </a:solidFill>
        </a:ln>
      </dgm:spPr>
      <dgm:t>
        <a:bodyPr/>
        <a:lstStyle/>
        <a:p>
          <a:r>
            <a:rPr lang="en-US" dirty="0" smtClean="0">
              <a:solidFill>
                <a:schemeClr val="tx1"/>
              </a:solidFill>
            </a:rPr>
            <a:t>Fixed price is printed in the Offer Document, usually along with reasoning behind the price at which shares are offered. </a:t>
          </a:r>
          <a:endParaRPr lang="en-US" dirty="0">
            <a:solidFill>
              <a:schemeClr val="tx1"/>
            </a:solidFill>
          </a:endParaRPr>
        </a:p>
      </dgm:t>
    </dgm:pt>
    <dgm:pt modelId="{F4FBA046-A736-4235-9ACF-960D17BA05E9}" type="parTrans" cxnId="{68C566F8-035B-47BD-84D2-23DEBD2CDE5C}">
      <dgm:prSet/>
      <dgm:spPr/>
      <dgm:t>
        <a:bodyPr/>
        <a:lstStyle/>
        <a:p>
          <a:endParaRPr lang="en-US"/>
        </a:p>
      </dgm:t>
    </dgm:pt>
    <dgm:pt modelId="{F0C16207-7ADD-416D-B82A-A63FFC636904}" type="sibTrans" cxnId="{68C566F8-035B-47BD-84D2-23DEBD2CDE5C}">
      <dgm:prSet/>
      <dgm:spPr/>
      <dgm:t>
        <a:bodyPr/>
        <a:lstStyle/>
        <a:p>
          <a:endParaRPr lang="en-US" dirty="0"/>
        </a:p>
      </dgm:t>
    </dgm:pt>
    <dgm:pt modelId="{2627F87A-9E91-412F-8D6B-1D1F2BCFBE6A}">
      <dgm:prSet phldrT="[Text]"/>
      <dgm:spPr>
        <a:solidFill>
          <a:schemeClr val="accent2">
            <a:lumMod val="50000"/>
          </a:schemeClr>
        </a:solidFill>
        <a:ln>
          <a:solidFill>
            <a:schemeClr val="accent5">
              <a:lumMod val="60000"/>
              <a:lumOff val="40000"/>
            </a:schemeClr>
          </a:solidFill>
        </a:ln>
      </dgm:spPr>
      <dgm:t>
        <a:bodyPr/>
        <a:lstStyle/>
        <a:p>
          <a:r>
            <a:rPr lang="en-US" dirty="0" smtClean="0"/>
            <a:t>Demand for the securities offered is known only after the closure of the issue.</a:t>
          </a:r>
        </a:p>
      </dgm:t>
    </dgm:pt>
    <dgm:pt modelId="{EFEE9AAC-3469-4722-A4E1-C0116D2ADA7B}" type="parTrans" cxnId="{304063C0-88A7-43E8-8866-AA10E259484D}">
      <dgm:prSet/>
      <dgm:spPr/>
      <dgm:t>
        <a:bodyPr/>
        <a:lstStyle/>
        <a:p>
          <a:endParaRPr lang="en-US"/>
        </a:p>
      </dgm:t>
    </dgm:pt>
    <dgm:pt modelId="{FE1DDFAF-7001-4479-A37D-59FFC368A053}" type="sibTrans" cxnId="{304063C0-88A7-43E8-8866-AA10E259484D}">
      <dgm:prSet/>
      <dgm:spPr/>
      <dgm:t>
        <a:bodyPr/>
        <a:lstStyle/>
        <a:p>
          <a:endParaRPr lang="en-US" dirty="0"/>
        </a:p>
      </dgm:t>
    </dgm:pt>
    <dgm:pt modelId="{A3090864-6671-4561-9480-F808E61FAE9F}">
      <dgm:prSet/>
      <dgm:spPr>
        <a:solidFill>
          <a:schemeClr val="accent2">
            <a:lumMod val="60000"/>
            <a:lumOff val="40000"/>
          </a:schemeClr>
        </a:solidFill>
        <a:ln>
          <a:solidFill>
            <a:schemeClr val="tx1"/>
          </a:solidFill>
        </a:ln>
      </dgm:spPr>
      <dgm:t>
        <a:bodyPr/>
        <a:lstStyle/>
        <a:p>
          <a:r>
            <a:rPr lang="en-US" dirty="0" smtClean="0">
              <a:solidFill>
                <a:schemeClr val="tx1"/>
              </a:solidFill>
            </a:rPr>
            <a:t>50% of the shares offered are reserved for applications below Rs. 2 lakh and the balance for higher amount applications.</a:t>
          </a:r>
          <a:endParaRPr lang="en-IN" dirty="0">
            <a:solidFill>
              <a:schemeClr val="tx1"/>
            </a:solidFill>
          </a:endParaRPr>
        </a:p>
      </dgm:t>
    </dgm:pt>
    <dgm:pt modelId="{62C44F07-AD1B-4D8E-9D32-70B9FD7A1A43}" type="parTrans" cxnId="{D9D3A0F2-0567-42D5-AF1C-A5FB78583E86}">
      <dgm:prSet/>
      <dgm:spPr/>
      <dgm:t>
        <a:bodyPr/>
        <a:lstStyle/>
        <a:p>
          <a:endParaRPr lang="en-US"/>
        </a:p>
      </dgm:t>
    </dgm:pt>
    <dgm:pt modelId="{165CF2A6-8CC4-4EB9-B56B-B4DAE31A7AEE}" type="sibTrans" cxnId="{D9D3A0F2-0567-42D5-AF1C-A5FB78583E86}">
      <dgm:prSet/>
      <dgm:spPr/>
      <dgm:t>
        <a:bodyPr/>
        <a:lstStyle/>
        <a:p>
          <a:endParaRPr lang="en-US"/>
        </a:p>
      </dgm:t>
    </dgm:pt>
    <dgm:pt modelId="{CA3D26D5-DE20-417D-88A8-5F450C0F3985}" type="pres">
      <dgm:prSet presAssocID="{9F53FCB2-9B61-4AAB-9E5D-629D2BC3FBB1}" presName="linearFlow" presStyleCnt="0">
        <dgm:presLayoutVars>
          <dgm:resizeHandles val="exact"/>
        </dgm:presLayoutVars>
      </dgm:prSet>
      <dgm:spPr/>
      <dgm:t>
        <a:bodyPr/>
        <a:lstStyle/>
        <a:p>
          <a:endParaRPr lang="en-US"/>
        </a:p>
      </dgm:t>
    </dgm:pt>
    <dgm:pt modelId="{44C4CC4B-850B-4938-BA1E-029C8884171F}" type="pres">
      <dgm:prSet presAssocID="{C2481877-1252-4621-9D68-E07367C94CDF}" presName="node" presStyleLbl="node1" presStyleIdx="0" presStyleCnt="4" custScaleX="411868" custScaleY="76469">
        <dgm:presLayoutVars>
          <dgm:bulletEnabled val="1"/>
        </dgm:presLayoutVars>
      </dgm:prSet>
      <dgm:spPr/>
      <dgm:t>
        <a:bodyPr/>
        <a:lstStyle/>
        <a:p>
          <a:endParaRPr lang="en-US"/>
        </a:p>
      </dgm:t>
    </dgm:pt>
    <dgm:pt modelId="{21D0F10D-F45D-42AF-BE63-6D64523EC3ED}" type="pres">
      <dgm:prSet presAssocID="{C559A5FE-D053-4CA2-9E40-1866A4A48834}" presName="sibTrans" presStyleLbl="sibTrans2D1" presStyleIdx="0" presStyleCnt="3"/>
      <dgm:spPr/>
      <dgm:t>
        <a:bodyPr/>
        <a:lstStyle/>
        <a:p>
          <a:endParaRPr lang="en-US"/>
        </a:p>
      </dgm:t>
    </dgm:pt>
    <dgm:pt modelId="{38FB7CA0-66ED-4F58-9422-07036F0AE7B5}" type="pres">
      <dgm:prSet presAssocID="{C559A5FE-D053-4CA2-9E40-1866A4A48834}" presName="connectorText" presStyleLbl="sibTrans2D1" presStyleIdx="0" presStyleCnt="3"/>
      <dgm:spPr/>
      <dgm:t>
        <a:bodyPr/>
        <a:lstStyle/>
        <a:p>
          <a:endParaRPr lang="en-US"/>
        </a:p>
      </dgm:t>
    </dgm:pt>
    <dgm:pt modelId="{30F99EF6-B116-4E58-9E16-FB75AA7426E0}" type="pres">
      <dgm:prSet presAssocID="{AB8EB05A-DD62-456F-9909-4C3D9FB685F2}" presName="node" presStyleLbl="node1" presStyleIdx="1" presStyleCnt="4" custScaleX="411868" custScaleY="99447">
        <dgm:presLayoutVars>
          <dgm:bulletEnabled val="1"/>
        </dgm:presLayoutVars>
      </dgm:prSet>
      <dgm:spPr/>
      <dgm:t>
        <a:bodyPr/>
        <a:lstStyle/>
        <a:p>
          <a:endParaRPr lang="en-US"/>
        </a:p>
      </dgm:t>
    </dgm:pt>
    <dgm:pt modelId="{5686F745-006C-4C66-A883-A3DAEA6F3463}" type="pres">
      <dgm:prSet presAssocID="{F0C16207-7ADD-416D-B82A-A63FFC636904}" presName="sibTrans" presStyleLbl="sibTrans2D1" presStyleIdx="1" presStyleCnt="3"/>
      <dgm:spPr/>
      <dgm:t>
        <a:bodyPr/>
        <a:lstStyle/>
        <a:p>
          <a:endParaRPr lang="en-US"/>
        </a:p>
      </dgm:t>
    </dgm:pt>
    <dgm:pt modelId="{980D119C-C4DC-41D9-AC93-757FED21A275}" type="pres">
      <dgm:prSet presAssocID="{F0C16207-7ADD-416D-B82A-A63FFC636904}" presName="connectorText" presStyleLbl="sibTrans2D1" presStyleIdx="1" presStyleCnt="3"/>
      <dgm:spPr/>
      <dgm:t>
        <a:bodyPr/>
        <a:lstStyle/>
        <a:p>
          <a:endParaRPr lang="en-US"/>
        </a:p>
      </dgm:t>
    </dgm:pt>
    <dgm:pt modelId="{C8E7C32C-130D-4678-BFC9-A2373AF9B2C9}" type="pres">
      <dgm:prSet presAssocID="{2627F87A-9E91-412F-8D6B-1D1F2BCFBE6A}" presName="node" presStyleLbl="node1" presStyleIdx="2" presStyleCnt="4" custScaleX="410488">
        <dgm:presLayoutVars>
          <dgm:bulletEnabled val="1"/>
        </dgm:presLayoutVars>
      </dgm:prSet>
      <dgm:spPr/>
      <dgm:t>
        <a:bodyPr/>
        <a:lstStyle/>
        <a:p>
          <a:endParaRPr lang="en-US"/>
        </a:p>
      </dgm:t>
    </dgm:pt>
    <dgm:pt modelId="{76AA7D28-092E-4ECC-A195-81D87C4C3CE9}" type="pres">
      <dgm:prSet presAssocID="{FE1DDFAF-7001-4479-A37D-59FFC368A053}" presName="sibTrans" presStyleLbl="sibTrans2D1" presStyleIdx="2" presStyleCnt="3"/>
      <dgm:spPr/>
      <dgm:t>
        <a:bodyPr/>
        <a:lstStyle/>
        <a:p>
          <a:endParaRPr lang="en-US"/>
        </a:p>
      </dgm:t>
    </dgm:pt>
    <dgm:pt modelId="{13E6EC5A-1D40-4436-BCB3-10B415742895}" type="pres">
      <dgm:prSet presAssocID="{FE1DDFAF-7001-4479-A37D-59FFC368A053}" presName="connectorText" presStyleLbl="sibTrans2D1" presStyleIdx="2" presStyleCnt="3"/>
      <dgm:spPr/>
      <dgm:t>
        <a:bodyPr/>
        <a:lstStyle/>
        <a:p>
          <a:endParaRPr lang="en-US"/>
        </a:p>
      </dgm:t>
    </dgm:pt>
    <dgm:pt modelId="{B1236CA0-C497-4913-A850-6F788A5DBEFD}" type="pres">
      <dgm:prSet presAssocID="{A3090864-6671-4561-9480-F808E61FAE9F}" presName="node" presStyleLbl="node1" presStyleIdx="3" presStyleCnt="4" custScaleX="409186" custScaleY="97688">
        <dgm:presLayoutVars>
          <dgm:bulletEnabled val="1"/>
        </dgm:presLayoutVars>
      </dgm:prSet>
      <dgm:spPr/>
      <dgm:t>
        <a:bodyPr/>
        <a:lstStyle/>
        <a:p>
          <a:endParaRPr lang="en-US"/>
        </a:p>
      </dgm:t>
    </dgm:pt>
  </dgm:ptLst>
  <dgm:cxnLst>
    <dgm:cxn modelId="{D9D3A0F2-0567-42D5-AF1C-A5FB78583E86}" srcId="{9F53FCB2-9B61-4AAB-9E5D-629D2BC3FBB1}" destId="{A3090864-6671-4561-9480-F808E61FAE9F}" srcOrd="3" destOrd="0" parTransId="{62C44F07-AD1B-4D8E-9D32-70B9FD7A1A43}" sibTransId="{165CF2A6-8CC4-4EB9-B56B-B4DAE31A7AEE}"/>
    <dgm:cxn modelId="{1D366A1B-70F4-404A-8583-B654AB0F9964}" type="presOf" srcId="{9F53FCB2-9B61-4AAB-9E5D-629D2BC3FBB1}" destId="{CA3D26D5-DE20-417D-88A8-5F450C0F3985}" srcOrd="0" destOrd="0" presId="urn:microsoft.com/office/officeart/2005/8/layout/process2"/>
    <dgm:cxn modelId="{9276A77E-0E0A-40F2-A6B9-492293022670}" type="presOf" srcId="{F0C16207-7ADD-416D-B82A-A63FFC636904}" destId="{980D119C-C4DC-41D9-AC93-757FED21A275}" srcOrd="1" destOrd="0" presId="urn:microsoft.com/office/officeart/2005/8/layout/process2"/>
    <dgm:cxn modelId="{BE214711-B09C-458B-8DDA-B4B506BB5739}" type="presOf" srcId="{FE1DDFAF-7001-4479-A37D-59FFC368A053}" destId="{76AA7D28-092E-4ECC-A195-81D87C4C3CE9}" srcOrd="0" destOrd="0" presId="urn:microsoft.com/office/officeart/2005/8/layout/process2"/>
    <dgm:cxn modelId="{8BA2AEE2-50C1-4DFD-8D6E-858EC1FDE5F5}" type="presOf" srcId="{2627F87A-9E91-412F-8D6B-1D1F2BCFBE6A}" destId="{C8E7C32C-130D-4678-BFC9-A2373AF9B2C9}" srcOrd="0" destOrd="0" presId="urn:microsoft.com/office/officeart/2005/8/layout/process2"/>
    <dgm:cxn modelId="{304063C0-88A7-43E8-8866-AA10E259484D}" srcId="{9F53FCB2-9B61-4AAB-9E5D-629D2BC3FBB1}" destId="{2627F87A-9E91-412F-8D6B-1D1F2BCFBE6A}" srcOrd="2" destOrd="0" parTransId="{EFEE9AAC-3469-4722-A4E1-C0116D2ADA7B}" sibTransId="{FE1DDFAF-7001-4479-A37D-59FFC368A053}"/>
    <dgm:cxn modelId="{FCF0472F-2883-4673-9E3B-D05A4C4A4C61}" type="presOf" srcId="{C2481877-1252-4621-9D68-E07367C94CDF}" destId="{44C4CC4B-850B-4938-BA1E-029C8884171F}" srcOrd="0" destOrd="0" presId="urn:microsoft.com/office/officeart/2005/8/layout/process2"/>
    <dgm:cxn modelId="{4FDB8B06-3B5C-449E-9485-D98B4CDA1B3E}" type="presOf" srcId="{AB8EB05A-DD62-456F-9909-4C3D9FB685F2}" destId="{30F99EF6-B116-4E58-9E16-FB75AA7426E0}" srcOrd="0" destOrd="0" presId="urn:microsoft.com/office/officeart/2005/8/layout/process2"/>
    <dgm:cxn modelId="{0B265BB0-DD27-44B2-B398-2DB0E4E970D3}" type="presOf" srcId="{C559A5FE-D053-4CA2-9E40-1866A4A48834}" destId="{38FB7CA0-66ED-4F58-9422-07036F0AE7B5}" srcOrd="1" destOrd="0" presId="urn:microsoft.com/office/officeart/2005/8/layout/process2"/>
    <dgm:cxn modelId="{12ECE5BF-4A12-4FBD-B3A6-D2FDA62730EF}" type="presOf" srcId="{C559A5FE-D053-4CA2-9E40-1866A4A48834}" destId="{21D0F10D-F45D-42AF-BE63-6D64523EC3ED}" srcOrd="0" destOrd="0" presId="urn:microsoft.com/office/officeart/2005/8/layout/process2"/>
    <dgm:cxn modelId="{E4105F8C-AD22-4576-8032-CC114DDF7EF6}" type="presOf" srcId="{F0C16207-7ADD-416D-B82A-A63FFC636904}" destId="{5686F745-006C-4C66-A883-A3DAEA6F3463}" srcOrd="0" destOrd="0" presId="urn:microsoft.com/office/officeart/2005/8/layout/process2"/>
    <dgm:cxn modelId="{8947BE03-D7E6-47B9-98A4-8F257BE3CD44}" type="presOf" srcId="{FE1DDFAF-7001-4479-A37D-59FFC368A053}" destId="{13E6EC5A-1D40-4436-BCB3-10B415742895}" srcOrd="1" destOrd="0" presId="urn:microsoft.com/office/officeart/2005/8/layout/process2"/>
    <dgm:cxn modelId="{61B31610-805C-4CF4-ADA7-E3C88962E2A5}" srcId="{9F53FCB2-9B61-4AAB-9E5D-629D2BC3FBB1}" destId="{C2481877-1252-4621-9D68-E07367C94CDF}" srcOrd="0" destOrd="0" parTransId="{2B01C103-9E83-4DA0-8109-8BAE8ACA226A}" sibTransId="{C559A5FE-D053-4CA2-9E40-1866A4A48834}"/>
    <dgm:cxn modelId="{266A7909-F947-42CE-BD53-6FE2915EE6E2}" type="presOf" srcId="{A3090864-6671-4561-9480-F808E61FAE9F}" destId="{B1236CA0-C497-4913-A850-6F788A5DBEFD}" srcOrd="0" destOrd="0" presId="urn:microsoft.com/office/officeart/2005/8/layout/process2"/>
    <dgm:cxn modelId="{68C566F8-035B-47BD-84D2-23DEBD2CDE5C}" srcId="{9F53FCB2-9B61-4AAB-9E5D-629D2BC3FBB1}" destId="{AB8EB05A-DD62-456F-9909-4C3D9FB685F2}" srcOrd="1" destOrd="0" parTransId="{F4FBA046-A736-4235-9ACF-960D17BA05E9}" sibTransId="{F0C16207-7ADD-416D-B82A-A63FFC636904}"/>
    <dgm:cxn modelId="{943D7987-76AD-4E40-8D54-0A48B86832FE}" type="presParOf" srcId="{CA3D26D5-DE20-417D-88A8-5F450C0F3985}" destId="{44C4CC4B-850B-4938-BA1E-029C8884171F}" srcOrd="0" destOrd="0" presId="urn:microsoft.com/office/officeart/2005/8/layout/process2"/>
    <dgm:cxn modelId="{9C24E6CC-BE66-4FB9-8000-57E5F830B428}" type="presParOf" srcId="{CA3D26D5-DE20-417D-88A8-5F450C0F3985}" destId="{21D0F10D-F45D-42AF-BE63-6D64523EC3ED}" srcOrd="1" destOrd="0" presId="urn:microsoft.com/office/officeart/2005/8/layout/process2"/>
    <dgm:cxn modelId="{B19E534C-DFBC-46E7-AD5B-7B2BFD4D4767}" type="presParOf" srcId="{21D0F10D-F45D-42AF-BE63-6D64523EC3ED}" destId="{38FB7CA0-66ED-4F58-9422-07036F0AE7B5}" srcOrd="0" destOrd="0" presId="urn:microsoft.com/office/officeart/2005/8/layout/process2"/>
    <dgm:cxn modelId="{ECDB7D6C-0CED-448C-8E66-22079BCDE245}" type="presParOf" srcId="{CA3D26D5-DE20-417D-88A8-5F450C0F3985}" destId="{30F99EF6-B116-4E58-9E16-FB75AA7426E0}" srcOrd="2" destOrd="0" presId="urn:microsoft.com/office/officeart/2005/8/layout/process2"/>
    <dgm:cxn modelId="{03BF1AFC-D895-472D-8348-C8DC223ED1E3}" type="presParOf" srcId="{CA3D26D5-DE20-417D-88A8-5F450C0F3985}" destId="{5686F745-006C-4C66-A883-A3DAEA6F3463}" srcOrd="3" destOrd="0" presId="urn:microsoft.com/office/officeart/2005/8/layout/process2"/>
    <dgm:cxn modelId="{41612A88-0C24-4D75-AEBD-5A53B166095B}" type="presParOf" srcId="{5686F745-006C-4C66-A883-A3DAEA6F3463}" destId="{980D119C-C4DC-41D9-AC93-757FED21A275}" srcOrd="0" destOrd="0" presId="urn:microsoft.com/office/officeart/2005/8/layout/process2"/>
    <dgm:cxn modelId="{F0CFDE0D-B59E-495C-927D-12FA97D47C51}" type="presParOf" srcId="{CA3D26D5-DE20-417D-88A8-5F450C0F3985}" destId="{C8E7C32C-130D-4678-BFC9-A2373AF9B2C9}" srcOrd="4" destOrd="0" presId="urn:microsoft.com/office/officeart/2005/8/layout/process2"/>
    <dgm:cxn modelId="{C2F7D719-8725-425D-AAB0-C00BAFF05BD8}" type="presParOf" srcId="{CA3D26D5-DE20-417D-88A8-5F450C0F3985}" destId="{76AA7D28-092E-4ECC-A195-81D87C4C3CE9}" srcOrd="5" destOrd="0" presId="urn:microsoft.com/office/officeart/2005/8/layout/process2"/>
    <dgm:cxn modelId="{F1085C56-6FAB-4B10-A72D-04DA58D3F2AC}" type="presParOf" srcId="{76AA7D28-092E-4ECC-A195-81D87C4C3CE9}" destId="{13E6EC5A-1D40-4436-BCB3-10B415742895}" srcOrd="0" destOrd="0" presId="urn:microsoft.com/office/officeart/2005/8/layout/process2"/>
    <dgm:cxn modelId="{35C113B7-8DE3-4BB6-8BFC-651EEB5A0B48}" type="presParOf" srcId="{CA3D26D5-DE20-417D-88A8-5F450C0F3985}" destId="{B1236CA0-C497-4913-A850-6F788A5DBEFD}"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C1477F-C966-410F-BB1F-E5438ACE3B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297495-DC7E-4C9F-AF10-4BA3138088BC}">
      <dgm:prSet phldrT="[Text]" custT="1"/>
      <dgm:spPr>
        <a:solidFill>
          <a:schemeClr val="accent4">
            <a:lumMod val="75000"/>
          </a:schemeClr>
        </a:solidFill>
        <a:ln>
          <a:solidFill>
            <a:schemeClr val="tx1"/>
          </a:solidFill>
        </a:ln>
      </dgm:spPr>
      <dgm:t>
        <a:bodyPr/>
        <a:lstStyle/>
        <a:p>
          <a:r>
            <a:rPr lang="en-US" sz="1600" dirty="0" smtClean="0"/>
            <a:t>Company may offer a maximum of 20% price band in which one can bid for shares.</a:t>
          </a:r>
          <a:endParaRPr lang="en-US" sz="1600" dirty="0"/>
        </a:p>
      </dgm:t>
    </dgm:pt>
    <dgm:pt modelId="{89800AF7-B87B-495A-BE9A-4F8CCC2528EE}" type="parTrans" cxnId="{C0CC3EA2-12F2-48FC-8D6D-B2F6E2249DED}">
      <dgm:prSet/>
      <dgm:spPr/>
      <dgm:t>
        <a:bodyPr/>
        <a:lstStyle/>
        <a:p>
          <a:endParaRPr lang="en-US" sz="2000"/>
        </a:p>
      </dgm:t>
    </dgm:pt>
    <dgm:pt modelId="{E5900034-3C7A-4D2F-9397-C84835E3A7C0}" type="sibTrans" cxnId="{C0CC3EA2-12F2-48FC-8D6D-B2F6E2249DED}">
      <dgm:prSet/>
      <dgm:spPr/>
      <dgm:t>
        <a:bodyPr/>
        <a:lstStyle/>
        <a:p>
          <a:endParaRPr lang="en-US" sz="2000"/>
        </a:p>
      </dgm:t>
    </dgm:pt>
    <dgm:pt modelId="{307DCCE9-1C3F-4207-82BB-097CFB144267}">
      <dgm:prSet phldrT="[Text]" custT="1"/>
      <dgm:spPr>
        <a:solidFill>
          <a:schemeClr val="accent4">
            <a:lumMod val="75000"/>
          </a:schemeClr>
        </a:solidFill>
        <a:ln>
          <a:solidFill>
            <a:schemeClr val="tx1"/>
          </a:solidFill>
        </a:ln>
      </dgm:spPr>
      <dgm:t>
        <a:bodyPr/>
        <a:lstStyle/>
        <a:p>
          <a:r>
            <a:rPr lang="en-US" sz="1600" dirty="0" smtClean="0"/>
            <a:t>Floor Price: Lower end of Price Band </a:t>
          </a:r>
        </a:p>
        <a:p>
          <a:r>
            <a:rPr lang="en-US" sz="1600" dirty="0" smtClean="0"/>
            <a:t>Cap Price: Higher end of Price Band</a:t>
          </a:r>
        </a:p>
        <a:p>
          <a:r>
            <a:rPr lang="en-US" sz="1600" dirty="0" smtClean="0"/>
            <a:t>Eg: Rs.100/- to Rs.120/-</a:t>
          </a:r>
          <a:endParaRPr lang="en-US" sz="1600" dirty="0"/>
        </a:p>
      </dgm:t>
    </dgm:pt>
    <dgm:pt modelId="{B2E56F91-22E5-437A-813F-0CAD763F8AEF}" type="parTrans" cxnId="{345F4E0D-ACDD-4C46-B6E6-EAA2D63E32DF}">
      <dgm:prSet/>
      <dgm:spPr/>
      <dgm:t>
        <a:bodyPr/>
        <a:lstStyle/>
        <a:p>
          <a:endParaRPr lang="en-US" sz="2000"/>
        </a:p>
      </dgm:t>
    </dgm:pt>
    <dgm:pt modelId="{38BE844A-DC85-444F-A3B8-F80C292775CB}" type="sibTrans" cxnId="{345F4E0D-ACDD-4C46-B6E6-EAA2D63E32DF}">
      <dgm:prSet/>
      <dgm:spPr/>
      <dgm:t>
        <a:bodyPr/>
        <a:lstStyle/>
        <a:p>
          <a:endParaRPr lang="en-US" sz="2000"/>
        </a:p>
      </dgm:t>
    </dgm:pt>
    <dgm:pt modelId="{F8B3F3F6-781C-43AE-A408-B81654647ACF}">
      <dgm:prSet phldrT="[Text]" custT="1"/>
      <dgm:spPr>
        <a:solidFill>
          <a:schemeClr val="accent4">
            <a:lumMod val="40000"/>
            <a:lumOff val="60000"/>
          </a:schemeClr>
        </a:solidFill>
        <a:ln>
          <a:solidFill>
            <a:schemeClr val="tx1"/>
          </a:solidFill>
        </a:ln>
      </dgm:spPr>
      <dgm:t>
        <a:bodyPr/>
        <a:lstStyle/>
        <a:p>
          <a:r>
            <a:rPr lang="en-US" sz="1600" dirty="0" smtClean="0">
              <a:solidFill>
                <a:schemeClr val="tx1"/>
              </a:solidFill>
            </a:rPr>
            <a:t>Issuance Price discovered on the basis of demand at various price levels (within Price band) </a:t>
          </a:r>
          <a:endParaRPr lang="en-US" sz="1600" dirty="0">
            <a:solidFill>
              <a:schemeClr val="tx1"/>
            </a:solidFill>
          </a:endParaRPr>
        </a:p>
      </dgm:t>
    </dgm:pt>
    <dgm:pt modelId="{8AA918D8-730E-42F1-BEC0-6952F01ED8C0}" type="parTrans" cxnId="{27A1F04A-CD24-4ED9-A73D-A511E76110A1}">
      <dgm:prSet/>
      <dgm:spPr/>
      <dgm:t>
        <a:bodyPr/>
        <a:lstStyle/>
        <a:p>
          <a:endParaRPr lang="en-US" sz="2000"/>
        </a:p>
      </dgm:t>
    </dgm:pt>
    <dgm:pt modelId="{5B115291-3032-4C13-BA40-3B12D712FAC8}" type="sibTrans" cxnId="{27A1F04A-CD24-4ED9-A73D-A511E76110A1}">
      <dgm:prSet/>
      <dgm:spPr/>
      <dgm:t>
        <a:bodyPr/>
        <a:lstStyle/>
        <a:p>
          <a:endParaRPr lang="en-US" sz="2000"/>
        </a:p>
      </dgm:t>
    </dgm:pt>
    <dgm:pt modelId="{92B13264-3945-44D3-B49C-9EAEBB93887E}">
      <dgm:prSet phldrT="[Text]" custT="1"/>
      <dgm:spPr>
        <a:solidFill>
          <a:schemeClr val="accent4">
            <a:lumMod val="75000"/>
          </a:schemeClr>
        </a:solidFill>
        <a:ln>
          <a:solidFill>
            <a:schemeClr val="tx1"/>
          </a:solidFill>
        </a:ln>
      </dgm:spPr>
      <dgm:t>
        <a:bodyPr/>
        <a:lstStyle/>
        <a:p>
          <a:r>
            <a:rPr lang="en-US" sz="1600" dirty="0" smtClean="0"/>
            <a:t>Investors must specify:</a:t>
          </a:r>
        </a:p>
        <a:p>
          <a:r>
            <a:rPr lang="en-US" sz="1600" dirty="0" smtClean="0"/>
            <a:t>- Number of shares they want to buy.</a:t>
          </a:r>
        </a:p>
        <a:p>
          <a:r>
            <a:rPr lang="en-US" sz="1600" dirty="0" smtClean="0"/>
            <a:t>- Price they are willing to pay per share (within the price band). </a:t>
          </a:r>
          <a:endParaRPr lang="en-US" sz="1600" dirty="0"/>
        </a:p>
      </dgm:t>
    </dgm:pt>
    <dgm:pt modelId="{A89B8493-1DEA-476F-A8E7-14DB7DE3BE31}" type="parTrans" cxnId="{2E37331B-BBB1-49F8-9706-6D09CA06B27B}">
      <dgm:prSet/>
      <dgm:spPr/>
      <dgm:t>
        <a:bodyPr/>
        <a:lstStyle/>
        <a:p>
          <a:endParaRPr lang="en-US" sz="2000"/>
        </a:p>
      </dgm:t>
    </dgm:pt>
    <dgm:pt modelId="{3D064190-1EAF-4814-B619-C588B4106A8E}" type="sibTrans" cxnId="{2E37331B-BBB1-49F8-9706-6D09CA06B27B}">
      <dgm:prSet/>
      <dgm:spPr/>
      <dgm:t>
        <a:bodyPr/>
        <a:lstStyle/>
        <a:p>
          <a:endParaRPr lang="en-US" sz="2000"/>
        </a:p>
      </dgm:t>
    </dgm:pt>
    <dgm:pt modelId="{E4E1EE00-2409-4F93-B956-5DDA7970FCF9}">
      <dgm:prSet phldrT="[Text]" custT="1"/>
      <dgm:spPr>
        <a:solidFill>
          <a:schemeClr val="accent4">
            <a:lumMod val="40000"/>
            <a:lumOff val="60000"/>
          </a:schemeClr>
        </a:solidFill>
        <a:ln>
          <a:solidFill>
            <a:schemeClr val="tx1"/>
          </a:solidFill>
        </a:ln>
      </dgm:spPr>
      <dgm:t>
        <a:bodyPr/>
        <a:lstStyle/>
        <a:p>
          <a:r>
            <a:rPr lang="en-US" sz="1600" dirty="0" smtClean="0">
              <a:solidFill>
                <a:schemeClr val="tx1"/>
              </a:solidFill>
            </a:rPr>
            <a:t>Price Band is independent of Face Value (FV) of shares.</a:t>
          </a:r>
          <a:endParaRPr lang="en-US" sz="1600" dirty="0">
            <a:solidFill>
              <a:schemeClr val="tx1"/>
            </a:solidFill>
          </a:endParaRPr>
        </a:p>
      </dgm:t>
    </dgm:pt>
    <dgm:pt modelId="{5070A8D7-B5EB-4786-A8B0-00B720022D1A}" type="parTrans" cxnId="{BA200B24-4A2A-4EF5-BFD1-FD66340548E1}">
      <dgm:prSet/>
      <dgm:spPr/>
      <dgm:t>
        <a:bodyPr/>
        <a:lstStyle/>
        <a:p>
          <a:endParaRPr lang="en-US" sz="2000"/>
        </a:p>
      </dgm:t>
    </dgm:pt>
    <dgm:pt modelId="{8D987F38-61ED-4447-B4FF-A72DAF312C30}" type="sibTrans" cxnId="{BA200B24-4A2A-4EF5-BFD1-FD66340548E1}">
      <dgm:prSet/>
      <dgm:spPr/>
      <dgm:t>
        <a:bodyPr/>
        <a:lstStyle/>
        <a:p>
          <a:endParaRPr lang="en-US" sz="2000"/>
        </a:p>
      </dgm:t>
    </dgm:pt>
    <dgm:pt modelId="{2F316DB9-BF3F-42F9-B589-9EA368F20988}" type="pres">
      <dgm:prSet presAssocID="{87C1477F-C966-410F-BB1F-E5438ACE3BE7}" presName="diagram" presStyleCnt="0">
        <dgm:presLayoutVars>
          <dgm:dir/>
          <dgm:resizeHandles val="exact"/>
        </dgm:presLayoutVars>
      </dgm:prSet>
      <dgm:spPr/>
      <dgm:t>
        <a:bodyPr/>
        <a:lstStyle/>
        <a:p>
          <a:endParaRPr lang="en-US"/>
        </a:p>
      </dgm:t>
    </dgm:pt>
    <dgm:pt modelId="{919D5FF3-FFE8-401C-825B-88979CEF621A}" type="pres">
      <dgm:prSet presAssocID="{21297495-DC7E-4C9F-AF10-4BA3138088BC}" presName="node" presStyleLbl="node1" presStyleIdx="0" presStyleCnt="5" custScaleY="107537" custLinFactNeighborX="-10008" custLinFactNeighborY="2481">
        <dgm:presLayoutVars>
          <dgm:bulletEnabled val="1"/>
        </dgm:presLayoutVars>
      </dgm:prSet>
      <dgm:spPr>
        <a:prstGeom prst="hexagon">
          <a:avLst/>
        </a:prstGeom>
      </dgm:spPr>
      <dgm:t>
        <a:bodyPr/>
        <a:lstStyle/>
        <a:p>
          <a:endParaRPr lang="en-US"/>
        </a:p>
      </dgm:t>
    </dgm:pt>
    <dgm:pt modelId="{FE1AD29B-0897-4349-A50B-262DFF0153AD}" type="pres">
      <dgm:prSet presAssocID="{E5900034-3C7A-4D2F-9397-C84835E3A7C0}" presName="sibTrans" presStyleCnt="0"/>
      <dgm:spPr/>
    </dgm:pt>
    <dgm:pt modelId="{55A7398F-9E75-4508-A7D9-FE7A43531B86}" type="pres">
      <dgm:prSet presAssocID="{E4E1EE00-2409-4F93-B956-5DDA7970FCF9}" presName="node" presStyleLbl="node1" presStyleIdx="1" presStyleCnt="5" custScaleY="106227" custLinFactNeighborX="-2234" custLinFactNeighborY="2481">
        <dgm:presLayoutVars>
          <dgm:bulletEnabled val="1"/>
        </dgm:presLayoutVars>
      </dgm:prSet>
      <dgm:spPr>
        <a:prstGeom prst="hexagon">
          <a:avLst/>
        </a:prstGeom>
      </dgm:spPr>
      <dgm:t>
        <a:bodyPr/>
        <a:lstStyle/>
        <a:p>
          <a:endParaRPr lang="en-US"/>
        </a:p>
      </dgm:t>
    </dgm:pt>
    <dgm:pt modelId="{E8F216BD-9634-4AB4-A04E-3BFBA35F72CA}" type="pres">
      <dgm:prSet presAssocID="{8D987F38-61ED-4447-B4FF-A72DAF312C30}" presName="sibTrans" presStyleCnt="0"/>
      <dgm:spPr/>
    </dgm:pt>
    <dgm:pt modelId="{A971EAB1-2452-4336-99E3-026BCA48814C}" type="pres">
      <dgm:prSet presAssocID="{307DCCE9-1C3F-4207-82BB-097CFB144267}" presName="node" presStyleLbl="node1" presStyleIdx="2" presStyleCnt="5" custScaleY="110137" custLinFactNeighborX="-2630" custLinFactNeighborY="2481">
        <dgm:presLayoutVars>
          <dgm:bulletEnabled val="1"/>
        </dgm:presLayoutVars>
      </dgm:prSet>
      <dgm:spPr>
        <a:prstGeom prst="hexagon">
          <a:avLst/>
        </a:prstGeom>
      </dgm:spPr>
      <dgm:t>
        <a:bodyPr/>
        <a:lstStyle/>
        <a:p>
          <a:endParaRPr lang="en-US"/>
        </a:p>
      </dgm:t>
    </dgm:pt>
    <dgm:pt modelId="{12B7A726-5BC6-4FD7-A954-37E0188C6568}" type="pres">
      <dgm:prSet presAssocID="{38BE844A-DC85-444F-A3B8-F80C292775CB}" presName="sibTrans" presStyleCnt="0"/>
      <dgm:spPr/>
    </dgm:pt>
    <dgm:pt modelId="{66F089B6-E7CB-46E4-A87D-06F819BC1D25}" type="pres">
      <dgm:prSet presAssocID="{F8B3F3F6-781C-43AE-A408-B81654647ACF}" presName="node" presStyleLbl="node1" presStyleIdx="3" presStyleCnt="5" custScaleY="121140" custLinFactNeighborX="-10236" custLinFactNeighborY="-1264">
        <dgm:presLayoutVars>
          <dgm:bulletEnabled val="1"/>
        </dgm:presLayoutVars>
      </dgm:prSet>
      <dgm:spPr>
        <a:prstGeom prst="hexagon">
          <a:avLst/>
        </a:prstGeom>
      </dgm:spPr>
      <dgm:t>
        <a:bodyPr/>
        <a:lstStyle/>
        <a:p>
          <a:endParaRPr lang="en-US"/>
        </a:p>
      </dgm:t>
    </dgm:pt>
    <dgm:pt modelId="{412069BA-25BE-4E0F-85D9-A7916F933422}" type="pres">
      <dgm:prSet presAssocID="{5B115291-3032-4C13-BA40-3B12D712FAC8}" presName="sibTrans" presStyleCnt="0"/>
      <dgm:spPr/>
    </dgm:pt>
    <dgm:pt modelId="{0CCC874A-FF35-4744-A9B4-E8AE00F8BBA0}" type="pres">
      <dgm:prSet presAssocID="{92B13264-3945-44D3-B49C-9EAEBB93887E}" presName="node" presStyleLbl="node1" presStyleIdx="4" presStyleCnt="5" custScaleY="125086" custLinFactNeighborX="-2630">
        <dgm:presLayoutVars>
          <dgm:bulletEnabled val="1"/>
        </dgm:presLayoutVars>
      </dgm:prSet>
      <dgm:spPr>
        <a:prstGeom prst="hexagon">
          <a:avLst/>
        </a:prstGeom>
      </dgm:spPr>
      <dgm:t>
        <a:bodyPr/>
        <a:lstStyle/>
        <a:p>
          <a:endParaRPr lang="en-US"/>
        </a:p>
      </dgm:t>
    </dgm:pt>
  </dgm:ptLst>
  <dgm:cxnLst>
    <dgm:cxn modelId="{C0CC3EA2-12F2-48FC-8D6D-B2F6E2249DED}" srcId="{87C1477F-C966-410F-BB1F-E5438ACE3BE7}" destId="{21297495-DC7E-4C9F-AF10-4BA3138088BC}" srcOrd="0" destOrd="0" parTransId="{89800AF7-B87B-495A-BE9A-4F8CCC2528EE}" sibTransId="{E5900034-3C7A-4D2F-9397-C84835E3A7C0}"/>
    <dgm:cxn modelId="{1EBA6992-3700-4E19-AC75-3663518AEF6A}" type="presOf" srcId="{E4E1EE00-2409-4F93-B956-5DDA7970FCF9}" destId="{55A7398F-9E75-4508-A7D9-FE7A43531B86}" srcOrd="0" destOrd="0" presId="urn:microsoft.com/office/officeart/2005/8/layout/default"/>
    <dgm:cxn modelId="{74ECE313-7336-46AE-9E96-03BD9770F747}" type="presOf" srcId="{21297495-DC7E-4C9F-AF10-4BA3138088BC}" destId="{919D5FF3-FFE8-401C-825B-88979CEF621A}" srcOrd="0" destOrd="0" presId="urn:microsoft.com/office/officeart/2005/8/layout/default"/>
    <dgm:cxn modelId="{27A1F04A-CD24-4ED9-A73D-A511E76110A1}" srcId="{87C1477F-C966-410F-BB1F-E5438ACE3BE7}" destId="{F8B3F3F6-781C-43AE-A408-B81654647ACF}" srcOrd="3" destOrd="0" parTransId="{8AA918D8-730E-42F1-BEC0-6952F01ED8C0}" sibTransId="{5B115291-3032-4C13-BA40-3B12D712FAC8}"/>
    <dgm:cxn modelId="{CE8E9F28-9DF5-4474-822E-236C6FB7C91B}" type="presOf" srcId="{307DCCE9-1C3F-4207-82BB-097CFB144267}" destId="{A971EAB1-2452-4336-99E3-026BCA48814C}" srcOrd="0" destOrd="0" presId="urn:microsoft.com/office/officeart/2005/8/layout/default"/>
    <dgm:cxn modelId="{69965DBB-7319-4454-A84B-34E959D6F606}" type="presOf" srcId="{F8B3F3F6-781C-43AE-A408-B81654647ACF}" destId="{66F089B6-E7CB-46E4-A87D-06F819BC1D25}" srcOrd="0" destOrd="0" presId="urn:microsoft.com/office/officeart/2005/8/layout/default"/>
    <dgm:cxn modelId="{BA200B24-4A2A-4EF5-BFD1-FD66340548E1}" srcId="{87C1477F-C966-410F-BB1F-E5438ACE3BE7}" destId="{E4E1EE00-2409-4F93-B956-5DDA7970FCF9}" srcOrd="1" destOrd="0" parTransId="{5070A8D7-B5EB-4786-A8B0-00B720022D1A}" sibTransId="{8D987F38-61ED-4447-B4FF-A72DAF312C30}"/>
    <dgm:cxn modelId="{2BFBEC0E-AB3C-4CE3-B743-35D533D1F94A}" type="presOf" srcId="{92B13264-3945-44D3-B49C-9EAEBB93887E}" destId="{0CCC874A-FF35-4744-A9B4-E8AE00F8BBA0}" srcOrd="0" destOrd="0" presId="urn:microsoft.com/office/officeart/2005/8/layout/default"/>
    <dgm:cxn modelId="{B2EA7064-EC31-4194-A5DE-496BD317EAC1}" type="presOf" srcId="{87C1477F-C966-410F-BB1F-E5438ACE3BE7}" destId="{2F316DB9-BF3F-42F9-B589-9EA368F20988}" srcOrd="0" destOrd="0" presId="urn:microsoft.com/office/officeart/2005/8/layout/default"/>
    <dgm:cxn modelId="{2E37331B-BBB1-49F8-9706-6D09CA06B27B}" srcId="{87C1477F-C966-410F-BB1F-E5438ACE3BE7}" destId="{92B13264-3945-44D3-B49C-9EAEBB93887E}" srcOrd="4" destOrd="0" parTransId="{A89B8493-1DEA-476F-A8E7-14DB7DE3BE31}" sibTransId="{3D064190-1EAF-4814-B619-C588B4106A8E}"/>
    <dgm:cxn modelId="{345F4E0D-ACDD-4C46-B6E6-EAA2D63E32DF}" srcId="{87C1477F-C966-410F-BB1F-E5438ACE3BE7}" destId="{307DCCE9-1C3F-4207-82BB-097CFB144267}" srcOrd="2" destOrd="0" parTransId="{B2E56F91-22E5-437A-813F-0CAD763F8AEF}" sibTransId="{38BE844A-DC85-444F-A3B8-F80C292775CB}"/>
    <dgm:cxn modelId="{11ACDC6D-09DB-47C6-BEBD-E898AD775FAC}" type="presParOf" srcId="{2F316DB9-BF3F-42F9-B589-9EA368F20988}" destId="{919D5FF3-FFE8-401C-825B-88979CEF621A}" srcOrd="0" destOrd="0" presId="urn:microsoft.com/office/officeart/2005/8/layout/default"/>
    <dgm:cxn modelId="{5BD18842-E45F-435C-B680-BD1D621BF1D5}" type="presParOf" srcId="{2F316DB9-BF3F-42F9-B589-9EA368F20988}" destId="{FE1AD29B-0897-4349-A50B-262DFF0153AD}" srcOrd="1" destOrd="0" presId="urn:microsoft.com/office/officeart/2005/8/layout/default"/>
    <dgm:cxn modelId="{3FC1BD44-2F5F-403E-A70E-C159630167F7}" type="presParOf" srcId="{2F316DB9-BF3F-42F9-B589-9EA368F20988}" destId="{55A7398F-9E75-4508-A7D9-FE7A43531B86}" srcOrd="2" destOrd="0" presId="urn:microsoft.com/office/officeart/2005/8/layout/default"/>
    <dgm:cxn modelId="{E3E54F8E-E405-4E7D-B1BF-14D62A6B9A4A}" type="presParOf" srcId="{2F316DB9-BF3F-42F9-B589-9EA368F20988}" destId="{E8F216BD-9634-4AB4-A04E-3BFBA35F72CA}" srcOrd="3" destOrd="0" presId="urn:microsoft.com/office/officeart/2005/8/layout/default"/>
    <dgm:cxn modelId="{3826BDDD-CE28-48F2-B7E1-DAEB04D9B00E}" type="presParOf" srcId="{2F316DB9-BF3F-42F9-B589-9EA368F20988}" destId="{A971EAB1-2452-4336-99E3-026BCA48814C}" srcOrd="4" destOrd="0" presId="urn:microsoft.com/office/officeart/2005/8/layout/default"/>
    <dgm:cxn modelId="{A92124EC-26D5-4604-8880-381EB59D36C8}" type="presParOf" srcId="{2F316DB9-BF3F-42F9-B589-9EA368F20988}" destId="{12B7A726-5BC6-4FD7-A954-37E0188C6568}" srcOrd="5" destOrd="0" presId="urn:microsoft.com/office/officeart/2005/8/layout/default"/>
    <dgm:cxn modelId="{C383717F-949E-419D-BE3F-66A24074FB13}" type="presParOf" srcId="{2F316DB9-BF3F-42F9-B589-9EA368F20988}" destId="{66F089B6-E7CB-46E4-A87D-06F819BC1D25}" srcOrd="6" destOrd="0" presId="urn:microsoft.com/office/officeart/2005/8/layout/default"/>
    <dgm:cxn modelId="{270AE851-A734-408B-B593-B6E8A91DFEBE}" type="presParOf" srcId="{2F316DB9-BF3F-42F9-B589-9EA368F20988}" destId="{412069BA-25BE-4E0F-85D9-A7916F933422}" srcOrd="7" destOrd="0" presId="urn:microsoft.com/office/officeart/2005/8/layout/default"/>
    <dgm:cxn modelId="{E29D6EC1-A319-4191-B913-CEEEEC581453}" type="presParOf" srcId="{2F316DB9-BF3F-42F9-B589-9EA368F20988}" destId="{0CCC874A-FF35-4744-A9B4-E8AE00F8BBA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E174A-D002-42CB-AB21-96B56163F2BE}">
      <dsp:nvSpPr>
        <dsp:cNvPr id="0" name=""/>
        <dsp:cNvSpPr/>
      </dsp:nvSpPr>
      <dsp:spPr>
        <a:xfrm>
          <a:off x="1427290" y="352641"/>
          <a:ext cx="4833241" cy="3256440"/>
        </a:xfrm>
        <a:prstGeom prst="blockArc">
          <a:avLst>
            <a:gd name="adj1" fmla="val 10620100"/>
            <a:gd name="adj2" fmla="val 1762901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362056-390A-4800-BB1C-FD39D8CB989B}">
      <dsp:nvSpPr>
        <dsp:cNvPr id="0" name=""/>
        <dsp:cNvSpPr/>
      </dsp:nvSpPr>
      <dsp:spPr>
        <a:xfrm>
          <a:off x="1391715" y="627729"/>
          <a:ext cx="4885507" cy="3256440"/>
        </a:xfrm>
        <a:prstGeom prst="blockArc">
          <a:avLst>
            <a:gd name="adj1" fmla="val 3948649"/>
            <a:gd name="adj2" fmla="val 11215793"/>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A4D010-5F01-4C6F-A778-E59179B9AC5D}">
      <dsp:nvSpPr>
        <dsp:cNvPr id="0" name=""/>
        <dsp:cNvSpPr/>
      </dsp:nvSpPr>
      <dsp:spPr>
        <a:xfrm>
          <a:off x="2744807" y="657589"/>
          <a:ext cx="4911624" cy="3256440"/>
        </a:xfrm>
        <a:prstGeom prst="blockArc">
          <a:avLst>
            <a:gd name="adj1" fmla="val 21232920"/>
            <a:gd name="adj2" fmla="val 700160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CCCDEF-5F82-40B5-BF38-F9EB845F4DA2}">
      <dsp:nvSpPr>
        <dsp:cNvPr id="0" name=""/>
        <dsp:cNvSpPr/>
      </dsp:nvSpPr>
      <dsp:spPr>
        <a:xfrm>
          <a:off x="2770923" y="318578"/>
          <a:ext cx="4859390" cy="3256440"/>
        </a:xfrm>
        <a:prstGeom prst="blockArc">
          <a:avLst>
            <a:gd name="adj1" fmla="val 14598398"/>
            <a:gd name="adj2" fmla="val 36708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30FFE-816D-4C02-92FD-3F8332732B9B}">
      <dsp:nvSpPr>
        <dsp:cNvPr id="0" name=""/>
        <dsp:cNvSpPr/>
      </dsp:nvSpPr>
      <dsp:spPr>
        <a:xfrm>
          <a:off x="3663204" y="1367058"/>
          <a:ext cx="1645912" cy="1498490"/>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Objects of Issue</a:t>
          </a:r>
          <a:endParaRPr lang="en-US" sz="2500" kern="1200" dirty="0"/>
        </a:p>
      </dsp:txBody>
      <dsp:txXfrm>
        <a:off x="3904242" y="1586507"/>
        <a:ext cx="1163836" cy="1059592"/>
      </dsp:txXfrm>
    </dsp:sp>
    <dsp:sp modelId="{F960AEA2-8A63-4668-BE92-CF1E03F5FB1A}">
      <dsp:nvSpPr>
        <dsp:cNvPr id="0" name=""/>
        <dsp:cNvSpPr/>
      </dsp:nvSpPr>
      <dsp:spPr>
        <a:xfrm>
          <a:off x="3646927" y="-75167"/>
          <a:ext cx="1678466" cy="1202026"/>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New Projects</a:t>
          </a:r>
          <a:endParaRPr lang="en-US" sz="1600" kern="1200" dirty="0"/>
        </a:p>
      </dsp:txBody>
      <dsp:txXfrm>
        <a:off x="3892733" y="100866"/>
        <a:ext cx="1186854" cy="849960"/>
      </dsp:txXfrm>
    </dsp:sp>
    <dsp:sp modelId="{61731EC5-2DD8-4630-94E3-6ACD269DCA5E}">
      <dsp:nvSpPr>
        <dsp:cNvPr id="0" name=""/>
        <dsp:cNvSpPr/>
      </dsp:nvSpPr>
      <dsp:spPr>
        <a:xfrm>
          <a:off x="5740229" y="1515290"/>
          <a:ext cx="2083579" cy="1202026"/>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Expansion of existing projects/ modernization</a:t>
          </a:r>
          <a:endParaRPr lang="en-US" sz="1600" kern="1200" dirty="0"/>
        </a:p>
      </dsp:txBody>
      <dsp:txXfrm>
        <a:off x="6045362" y="1691323"/>
        <a:ext cx="1473313" cy="849960"/>
      </dsp:txXfrm>
    </dsp:sp>
    <dsp:sp modelId="{F534317C-CB46-4E41-B189-DE7123339282}">
      <dsp:nvSpPr>
        <dsp:cNvPr id="0" name=""/>
        <dsp:cNvSpPr/>
      </dsp:nvSpPr>
      <dsp:spPr>
        <a:xfrm>
          <a:off x="3519506" y="3105749"/>
          <a:ext cx="1933307" cy="1202026"/>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Diversification</a:t>
          </a:r>
          <a:endParaRPr lang="en-US" sz="1600" kern="1200" dirty="0"/>
        </a:p>
      </dsp:txBody>
      <dsp:txXfrm>
        <a:off x="3802632" y="3281782"/>
        <a:ext cx="1367055" cy="849960"/>
      </dsp:txXfrm>
    </dsp:sp>
    <dsp:sp modelId="{A7DE4D08-DADD-4E85-9C58-8C55D4804341}">
      <dsp:nvSpPr>
        <dsp:cNvPr id="0" name=""/>
        <dsp:cNvSpPr/>
      </dsp:nvSpPr>
      <dsp:spPr>
        <a:xfrm>
          <a:off x="1281014" y="1463040"/>
          <a:ext cx="1949230" cy="1202026"/>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Up-gradation</a:t>
          </a:r>
          <a:endParaRPr lang="en-US" sz="1600" kern="1200" dirty="0"/>
        </a:p>
      </dsp:txBody>
      <dsp:txXfrm>
        <a:off x="1566472" y="1639073"/>
        <a:ext cx="1378314" cy="8499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603A0-FB33-40C6-A539-E523CE495079}">
      <dsp:nvSpPr>
        <dsp:cNvPr id="0" name=""/>
        <dsp:cNvSpPr/>
      </dsp:nvSpPr>
      <dsp:spPr>
        <a:xfrm>
          <a:off x="0" y="2951"/>
          <a:ext cx="9209315" cy="483126"/>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Company who is planning an IPO appoints the Lead Merchant banker(s) as </a:t>
          </a:r>
          <a:r>
            <a:rPr lang="en-US" sz="1400" b="1" u="sng" kern="1200" dirty="0" smtClean="0"/>
            <a:t> “Book Runner</a:t>
          </a:r>
          <a:r>
            <a:rPr lang="en-US" sz="1400" b="1" kern="1200" dirty="0" smtClean="0"/>
            <a:t>”.</a:t>
          </a:r>
          <a:endParaRPr lang="en-US" sz="1400" kern="1200" dirty="0"/>
        </a:p>
      </dsp:txBody>
      <dsp:txXfrm>
        <a:off x="14150" y="17101"/>
        <a:ext cx="9181015" cy="454826"/>
      </dsp:txXfrm>
    </dsp:sp>
    <dsp:sp modelId="{7D8BADF8-142E-4896-8B07-898AA1CB20F4}">
      <dsp:nvSpPr>
        <dsp:cNvPr id="0" name=""/>
        <dsp:cNvSpPr/>
      </dsp:nvSpPr>
      <dsp:spPr>
        <a:xfrm rot="5400000">
          <a:off x="4514071" y="498156"/>
          <a:ext cx="181172" cy="217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39435" y="516273"/>
        <a:ext cx="130445" cy="126820"/>
      </dsp:txXfrm>
    </dsp:sp>
    <dsp:sp modelId="{D9864D4A-CA6E-4F9F-B878-2E712D56D174}">
      <dsp:nvSpPr>
        <dsp:cNvPr id="0" name=""/>
        <dsp:cNvSpPr/>
      </dsp:nvSpPr>
      <dsp:spPr>
        <a:xfrm>
          <a:off x="0" y="727642"/>
          <a:ext cx="9209315" cy="483126"/>
        </a:xfrm>
        <a:prstGeom prst="roundRect">
          <a:avLst>
            <a:gd name="adj" fmla="val 10000"/>
          </a:avLst>
        </a:prstGeom>
        <a:solidFill>
          <a:schemeClr val="accent5">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Investors give their bids for these shares to </a:t>
          </a:r>
          <a:r>
            <a:rPr lang="en-US" sz="1400" b="1" u="sng" kern="1200" dirty="0" smtClean="0">
              <a:solidFill>
                <a:schemeClr val="tx1"/>
              </a:solidFill>
            </a:rPr>
            <a:t>“Syndicate Members”. </a:t>
          </a:r>
          <a:r>
            <a:rPr lang="en-US" sz="1400" kern="1200" dirty="0" smtClean="0">
              <a:solidFill>
                <a:schemeClr val="tx1"/>
              </a:solidFill>
            </a:rPr>
            <a:t>Bids have to be entered within the </a:t>
          </a:r>
          <a:r>
            <a:rPr lang="en-US" sz="1400" b="1" u="sng" kern="1200" dirty="0" smtClean="0">
              <a:solidFill>
                <a:schemeClr val="tx1"/>
              </a:solidFill>
            </a:rPr>
            <a:t>specified price band</a:t>
          </a:r>
          <a:r>
            <a:rPr lang="en-US" sz="1400" kern="1200" dirty="0" smtClean="0">
              <a:solidFill>
                <a:schemeClr val="tx1"/>
              </a:solidFill>
            </a:rPr>
            <a:t>. Investor can </a:t>
          </a:r>
          <a:r>
            <a:rPr lang="en-US" sz="1400" b="1" u="sng" kern="1200" dirty="0" smtClean="0">
              <a:solidFill>
                <a:schemeClr val="tx1"/>
              </a:solidFill>
            </a:rPr>
            <a:t>revise a bid </a:t>
          </a:r>
          <a:r>
            <a:rPr lang="en-US" sz="1400" kern="1200" dirty="0" smtClean="0">
              <a:solidFill>
                <a:schemeClr val="tx1"/>
              </a:solidFill>
            </a:rPr>
            <a:t>before the book closes. </a:t>
          </a:r>
          <a:endParaRPr lang="en-US" sz="1400" kern="1200" dirty="0">
            <a:solidFill>
              <a:schemeClr val="tx1"/>
            </a:solidFill>
          </a:endParaRPr>
        </a:p>
      </dsp:txBody>
      <dsp:txXfrm>
        <a:off x="14150" y="741792"/>
        <a:ext cx="9181015" cy="454826"/>
      </dsp:txXfrm>
    </dsp:sp>
    <dsp:sp modelId="{A70A3FAD-46A0-40C3-AC64-31BFD221E559}">
      <dsp:nvSpPr>
        <dsp:cNvPr id="0" name=""/>
        <dsp:cNvSpPr/>
      </dsp:nvSpPr>
      <dsp:spPr>
        <a:xfrm rot="5400000">
          <a:off x="4514071" y="1222847"/>
          <a:ext cx="181172" cy="217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39435" y="1240964"/>
        <a:ext cx="130445" cy="126820"/>
      </dsp:txXfrm>
    </dsp:sp>
    <dsp:sp modelId="{7A1A4A2A-73F3-4F99-BEDF-5F1C26F6F7A1}">
      <dsp:nvSpPr>
        <dsp:cNvPr id="0" name=""/>
        <dsp:cNvSpPr/>
      </dsp:nvSpPr>
      <dsp:spPr>
        <a:xfrm>
          <a:off x="0" y="1452332"/>
          <a:ext cx="9209315" cy="483126"/>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Syndicate members input the orders into an </a:t>
          </a:r>
          <a:r>
            <a:rPr lang="en-US" sz="1400" b="1" u="sng" kern="1200" dirty="0" smtClean="0"/>
            <a:t>“Electronic Book” </a:t>
          </a:r>
          <a:r>
            <a:rPr lang="en-US" sz="1400" b="0" u="none" kern="1200" dirty="0" smtClean="0"/>
            <a:t>through process </a:t>
          </a:r>
          <a:r>
            <a:rPr lang="en-US" sz="1400" kern="1200" dirty="0" smtClean="0"/>
            <a:t>called </a:t>
          </a:r>
          <a:r>
            <a:rPr lang="en-US" sz="1400" b="1" kern="1200" dirty="0" smtClean="0"/>
            <a:t>“Bidding”</a:t>
          </a:r>
          <a:r>
            <a:rPr lang="en-US" sz="1400" kern="1200" dirty="0" smtClean="0"/>
            <a:t>.</a:t>
          </a:r>
          <a:endParaRPr lang="en-US" sz="1400" kern="1200" dirty="0"/>
        </a:p>
      </dsp:txBody>
      <dsp:txXfrm>
        <a:off x="14150" y="1466482"/>
        <a:ext cx="9181015" cy="454826"/>
      </dsp:txXfrm>
    </dsp:sp>
    <dsp:sp modelId="{9FAEE494-154F-47DF-9896-4110E0993373}">
      <dsp:nvSpPr>
        <dsp:cNvPr id="0" name=""/>
        <dsp:cNvSpPr/>
      </dsp:nvSpPr>
      <dsp:spPr>
        <a:xfrm rot="5400000">
          <a:off x="4514071" y="1947537"/>
          <a:ext cx="181172" cy="217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39435" y="1965654"/>
        <a:ext cx="130445" cy="126820"/>
      </dsp:txXfrm>
    </dsp:sp>
    <dsp:sp modelId="{80541E97-7341-4F0D-BE11-BBAA3E102009}">
      <dsp:nvSpPr>
        <dsp:cNvPr id="0" name=""/>
        <dsp:cNvSpPr/>
      </dsp:nvSpPr>
      <dsp:spPr>
        <a:xfrm>
          <a:off x="0" y="2177023"/>
          <a:ext cx="9209315" cy="483126"/>
        </a:xfrm>
        <a:prstGeom prst="roundRect">
          <a:avLst>
            <a:gd name="adj" fmla="val 10000"/>
          </a:avLst>
        </a:prstGeom>
        <a:solidFill>
          <a:schemeClr val="accent5">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Book normally remains open for a period of </a:t>
          </a:r>
          <a:r>
            <a:rPr lang="en-US" sz="1400" b="1" u="sng" kern="1200" dirty="0" smtClean="0">
              <a:solidFill>
                <a:schemeClr val="tx1"/>
              </a:solidFill>
            </a:rPr>
            <a:t>5 days</a:t>
          </a:r>
          <a:r>
            <a:rPr lang="en-US" sz="1400" kern="1200" dirty="0" smtClean="0">
              <a:solidFill>
                <a:schemeClr val="tx1"/>
              </a:solidFill>
            </a:rPr>
            <a:t>.</a:t>
          </a:r>
          <a:endParaRPr lang="en-US" sz="1400" kern="1200" dirty="0">
            <a:solidFill>
              <a:schemeClr val="tx1"/>
            </a:solidFill>
          </a:endParaRPr>
        </a:p>
      </dsp:txBody>
      <dsp:txXfrm>
        <a:off x="14150" y="2191173"/>
        <a:ext cx="9181015" cy="454826"/>
      </dsp:txXfrm>
    </dsp:sp>
    <dsp:sp modelId="{32965D89-2DD2-414E-BB34-E0B48C325D90}">
      <dsp:nvSpPr>
        <dsp:cNvPr id="0" name=""/>
        <dsp:cNvSpPr/>
      </dsp:nvSpPr>
      <dsp:spPr>
        <a:xfrm rot="5400000">
          <a:off x="4514071" y="2672228"/>
          <a:ext cx="181172" cy="217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39435" y="2690345"/>
        <a:ext cx="130445" cy="126820"/>
      </dsp:txXfrm>
    </dsp:sp>
    <dsp:sp modelId="{6B8005C1-4782-42EC-9B25-D2E696BC3152}">
      <dsp:nvSpPr>
        <dsp:cNvPr id="0" name=""/>
        <dsp:cNvSpPr/>
      </dsp:nvSpPr>
      <dsp:spPr>
        <a:xfrm>
          <a:off x="0" y="2901713"/>
          <a:ext cx="9209315" cy="483126"/>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On closure of the book building period, the Book Runner evaluates the bids on the basis of the </a:t>
          </a:r>
          <a:r>
            <a:rPr lang="en-US" sz="1400" b="1" u="sng" kern="1200" dirty="0" smtClean="0"/>
            <a:t>demand at various price levels</a:t>
          </a:r>
          <a:r>
            <a:rPr lang="en-US" sz="1400" kern="1200" dirty="0" smtClean="0"/>
            <a:t>.</a:t>
          </a:r>
          <a:endParaRPr lang="en-US" sz="1400" kern="1200" dirty="0"/>
        </a:p>
      </dsp:txBody>
      <dsp:txXfrm>
        <a:off x="14150" y="2915863"/>
        <a:ext cx="9181015" cy="454826"/>
      </dsp:txXfrm>
    </dsp:sp>
    <dsp:sp modelId="{9F0600F2-32DC-4736-B385-A34BAE4221A5}">
      <dsp:nvSpPr>
        <dsp:cNvPr id="0" name=""/>
        <dsp:cNvSpPr/>
      </dsp:nvSpPr>
      <dsp:spPr>
        <a:xfrm rot="5400000">
          <a:off x="4514071" y="3396918"/>
          <a:ext cx="181172" cy="217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39435" y="3415035"/>
        <a:ext cx="130445" cy="126820"/>
      </dsp:txXfrm>
    </dsp:sp>
    <dsp:sp modelId="{E7E312BF-AA6E-4CA7-B6FC-31F3C37F3A9D}">
      <dsp:nvSpPr>
        <dsp:cNvPr id="0" name=""/>
        <dsp:cNvSpPr/>
      </dsp:nvSpPr>
      <dsp:spPr>
        <a:xfrm>
          <a:off x="0" y="3626403"/>
          <a:ext cx="9209315" cy="483126"/>
        </a:xfrm>
        <a:prstGeom prst="roundRect">
          <a:avLst>
            <a:gd name="adj" fmla="val 10000"/>
          </a:avLst>
        </a:prstGeom>
        <a:solidFill>
          <a:schemeClr val="accent5">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Book runners and the issuing Company decide the final price at which the securities shall be issued.</a:t>
          </a:r>
          <a:endParaRPr lang="en-US" sz="1400" kern="1200" dirty="0">
            <a:solidFill>
              <a:schemeClr val="tx1"/>
            </a:solidFill>
          </a:endParaRPr>
        </a:p>
      </dsp:txBody>
      <dsp:txXfrm>
        <a:off x="14150" y="3640553"/>
        <a:ext cx="9181015" cy="454826"/>
      </dsp:txXfrm>
    </dsp:sp>
    <dsp:sp modelId="{A6AA2906-0165-4F41-B80D-949F0FDEC3CE}">
      <dsp:nvSpPr>
        <dsp:cNvPr id="0" name=""/>
        <dsp:cNvSpPr/>
      </dsp:nvSpPr>
      <dsp:spPr>
        <a:xfrm rot="5400000">
          <a:off x="4514071" y="4121608"/>
          <a:ext cx="181172" cy="217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39435" y="4139725"/>
        <a:ext cx="130445" cy="126820"/>
      </dsp:txXfrm>
    </dsp:sp>
    <dsp:sp modelId="{1613BB69-3DA1-4E6B-B079-5EC2262735DD}">
      <dsp:nvSpPr>
        <dsp:cNvPr id="0" name=""/>
        <dsp:cNvSpPr/>
      </dsp:nvSpPr>
      <dsp:spPr>
        <a:xfrm>
          <a:off x="0" y="4351094"/>
          <a:ext cx="9209315" cy="483126"/>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Finally allocation of securities is made to the successful bidders. Money gets unblocked in bank accounts of rest of the bidders.</a:t>
          </a:r>
          <a:endParaRPr lang="en-IN" sz="1400" kern="1200" dirty="0"/>
        </a:p>
      </dsp:txBody>
      <dsp:txXfrm>
        <a:off x="14150" y="4365244"/>
        <a:ext cx="9181015" cy="4548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CE67-D0BD-4DF2-A948-2D4ADB2F560B}">
      <dsp:nvSpPr>
        <dsp:cNvPr id="0" name=""/>
        <dsp:cNvSpPr/>
      </dsp:nvSpPr>
      <dsp:spPr>
        <a:xfrm>
          <a:off x="1867960" y="810936"/>
          <a:ext cx="398061" cy="91440"/>
        </a:xfrm>
        <a:custGeom>
          <a:avLst/>
          <a:gdLst/>
          <a:ahLst/>
          <a:cxnLst/>
          <a:rect l="0" t="0" r="0" b="0"/>
          <a:pathLst>
            <a:path>
              <a:moveTo>
                <a:pt x="0" y="45720"/>
              </a:moveTo>
              <a:lnTo>
                <a:pt x="39806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2056274" y="854510"/>
        <a:ext cx="21433" cy="4290"/>
      </dsp:txXfrm>
    </dsp:sp>
    <dsp:sp modelId="{84B90E1F-0855-4065-B58D-55E916716EA4}">
      <dsp:nvSpPr>
        <dsp:cNvPr id="0" name=""/>
        <dsp:cNvSpPr/>
      </dsp:nvSpPr>
      <dsp:spPr>
        <a:xfrm>
          <a:off x="6013" y="297532"/>
          <a:ext cx="1863746" cy="11182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Issuer Appoints SEBI Registered Intermediary except Syndicate Member</a:t>
          </a:r>
          <a:endParaRPr lang="en-US" sz="1400" b="0" kern="1200" spc="-53" dirty="0">
            <a:solidFill>
              <a:schemeClr val="tx1"/>
            </a:solidFill>
            <a:latin typeface="Arial" panose="020B0604020202020204" pitchFamily="34" charset="0"/>
            <a:cs typeface="Arial" panose="020B0604020202020204" pitchFamily="34" charset="0"/>
          </a:endParaRPr>
        </a:p>
      </dsp:txBody>
      <dsp:txXfrm>
        <a:off x="6013" y="297532"/>
        <a:ext cx="1863746" cy="1118247"/>
      </dsp:txXfrm>
    </dsp:sp>
    <dsp:sp modelId="{83BB2C49-DAF6-4DF3-9133-F1E9E86872CD}">
      <dsp:nvSpPr>
        <dsp:cNvPr id="0" name=""/>
        <dsp:cNvSpPr/>
      </dsp:nvSpPr>
      <dsp:spPr>
        <a:xfrm>
          <a:off x="4160368" y="810936"/>
          <a:ext cx="398061" cy="91440"/>
        </a:xfrm>
        <a:custGeom>
          <a:avLst/>
          <a:gdLst/>
          <a:ahLst/>
          <a:cxnLst/>
          <a:rect l="0" t="0" r="0" b="0"/>
          <a:pathLst>
            <a:path>
              <a:moveTo>
                <a:pt x="0" y="45720"/>
              </a:moveTo>
              <a:lnTo>
                <a:pt x="39806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Arial" panose="020B0604020202020204" pitchFamily="34" charset="0"/>
            <a:cs typeface="Arial" panose="020B0604020202020204" pitchFamily="34" charset="0"/>
          </a:endParaRPr>
        </a:p>
      </dsp:txBody>
      <dsp:txXfrm>
        <a:off x="4348682" y="854510"/>
        <a:ext cx="21433" cy="4290"/>
      </dsp:txXfrm>
    </dsp:sp>
    <dsp:sp modelId="{74CDA237-499A-45BD-9774-2E2D239CF5C7}">
      <dsp:nvSpPr>
        <dsp:cNvPr id="0" name=""/>
        <dsp:cNvSpPr/>
      </dsp:nvSpPr>
      <dsp:spPr>
        <a:xfrm>
          <a:off x="2298422" y="297532"/>
          <a:ext cx="1863746" cy="11182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Due Diligence</a:t>
          </a:r>
        </a:p>
      </dsp:txBody>
      <dsp:txXfrm>
        <a:off x="2298422" y="297532"/>
        <a:ext cx="1863746" cy="1118247"/>
      </dsp:txXfrm>
    </dsp:sp>
    <dsp:sp modelId="{1CBF714D-1BBE-4DE5-A71F-BB44ED4291E9}">
      <dsp:nvSpPr>
        <dsp:cNvPr id="0" name=""/>
        <dsp:cNvSpPr/>
      </dsp:nvSpPr>
      <dsp:spPr>
        <a:xfrm>
          <a:off x="6452776" y="810936"/>
          <a:ext cx="398061" cy="91440"/>
        </a:xfrm>
        <a:custGeom>
          <a:avLst/>
          <a:gdLst/>
          <a:ahLst/>
          <a:cxnLst/>
          <a:rect l="0" t="0" r="0" b="0"/>
          <a:pathLst>
            <a:path>
              <a:moveTo>
                <a:pt x="0" y="45720"/>
              </a:moveTo>
              <a:lnTo>
                <a:pt x="39806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Arial" panose="020B0604020202020204" pitchFamily="34" charset="0"/>
            <a:cs typeface="Arial" panose="020B0604020202020204" pitchFamily="34" charset="0"/>
          </a:endParaRPr>
        </a:p>
      </dsp:txBody>
      <dsp:txXfrm>
        <a:off x="6641091" y="854510"/>
        <a:ext cx="21433" cy="4290"/>
      </dsp:txXfrm>
    </dsp:sp>
    <dsp:sp modelId="{5F307CC7-2D9F-4222-93F0-95CFB279BD67}">
      <dsp:nvSpPr>
        <dsp:cNvPr id="0" name=""/>
        <dsp:cNvSpPr/>
      </dsp:nvSpPr>
      <dsp:spPr>
        <a:xfrm>
          <a:off x="4590830" y="297532"/>
          <a:ext cx="1863746" cy="1118247"/>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Lead Manager files Draft Prospectus with SEBI/Stock Exchange</a:t>
          </a:r>
          <a:endParaRPr lang="en-US" sz="1400" kern="1200" dirty="0">
            <a:solidFill>
              <a:schemeClr val="tx1"/>
            </a:solidFill>
            <a:latin typeface="Arial" panose="020B0604020202020204" pitchFamily="34" charset="0"/>
            <a:cs typeface="Arial" panose="020B0604020202020204" pitchFamily="34" charset="0"/>
          </a:endParaRPr>
        </a:p>
      </dsp:txBody>
      <dsp:txXfrm>
        <a:off x="4590830" y="297532"/>
        <a:ext cx="1863746" cy="1118247"/>
      </dsp:txXfrm>
    </dsp:sp>
    <dsp:sp modelId="{4040C8FD-EEC0-4CD8-84DD-96E5A633C4B9}">
      <dsp:nvSpPr>
        <dsp:cNvPr id="0" name=""/>
        <dsp:cNvSpPr/>
      </dsp:nvSpPr>
      <dsp:spPr>
        <a:xfrm>
          <a:off x="937887" y="1413980"/>
          <a:ext cx="6877224" cy="398061"/>
        </a:xfrm>
        <a:custGeom>
          <a:avLst/>
          <a:gdLst/>
          <a:ahLst/>
          <a:cxnLst/>
          <a:rect l="0" t="0" r="0" b="0"/>
          <a:pathLst>
            <a:path>
              <a:moveTo>
                <a:pt x="6877224" y="0"/>
              </a:moveTo>
              <a:lnTo>
                <a:pt x="6877224" y="216130"/>
              </a:lnTo>
              <a:lnTo>
                <a:pt x="0" y="216130"/>
              </a:lnTo>
              <a:lnTo>
                <a:pt x="0" y="398061"/>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4204235" y="1610865"/>
        <a:ext cx="344528" cy="4290"/>
      </dsp:txXfrm>
    </dsp:sp>
    <dsp:sp modelId="{D96C2377-CCA7-4771-B114-70FE2E19C91E}">
      <dsp:nvSpPr>
        <dsp:cNvPr id="0" name=""/>
        <dsp:cNvSpPr/>
      </dsp:nvSpPr>
      <dsp:spPr>
        <a:xfrm>
          <a:off x="6883238" y="297532"/>
          <a:ext cx="1863746" cy="11182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Receipt of In-Principle Approval from Stock Exchange and observations from SEBI</a:t>
          </a:r>
        </a:p>
      </dsp:txBody>
      <dsp:txXfrm>
        <a:off x="6883238" y="297532"/>
        <a:ext cx="1863746" cy="1118247"/>
      </dsp:txXfrm>
    </dsp:sp>
    <dsp:sp modelId="{9C8ED679-2805-4EDF-AA0D-2AA3DF5B16DE}">
      <dsp:nvSpPr>
        <dsp:cNvPr id="0" name=""/>
        <dsp:cNvSpPr/>
      </dsp:nvSpPr>
      <dsp:spPr>
        <a:xfrm>
          <a:off x="1867960" y="2357846"/>
          <a:ext cx="398061" cy="91440"/>
        </a:xfrm>
        <a:custGeom>
          <a:avLst/>
          <a:gdLst/>
          <a:ahLst/>
          <a:cxnLst/>
          <a:rect l="0" t="0" r="0" b="0"/>
          <a:pathLst>
            <a:path>
              <a:moveTo>
                <a:pt x="0" y="45720"/>
              </a:moveTo>
              <a:lnTo>
                <a:pt x="39806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2056274" y="2401420"/>
        <a:ext cx="21433" cy="4290"/>
      </dsp:txXfrm>
    </dsp:sp>
    <dsp:sp modelId="{92DF43D3-65DA-40F6-A285-BD6DA244C07A}">
      <dsp:nvSpPr>
        <dsp:cNvPr id="0" name=""/>
        <dsp:cNvSpPr/>
      </dsp:nvSpPr>
      <dsp:spPr>
        <a:xfrm>
          <a:off x="6013" y="1844442"/>
          <a:ext cx="1863746" cy="1118247"/>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Determination of Issue period &amp; Issue Price</a:t>
          </a:r>
          <a:endParaRPr lang="en-US" sz="1400" b="0" kern="1200" dirty="0">
            <a:solidFill>
              <a:schemeClr val="tx1"/>
            </a:solidFill>
            <a:latin typeface="Arial" panose="020B0604020202020204" pitchFamily="34" charset="0"/>
            <a:cs typeface="Arial" panose="020B0604020202020204" pitchFamily="34" charset="0"/>
          </a:endParaRPr>
        </a:p>
      </dsp:txBody>
      <dsp:txXfrm>
        <a:off x="6013" y="1844442"/>
        <a:ext cx="1863746" cy="1118247"/>
      </dsp:txXfrm>
    </dsp:sp>
    <dsp:sp modelId="{5C94EFE4-D2F1-4A82-92B3-1DCABB6E29BE}">
      <dsp:nvSpPr>
        <dsp:cNvPr id="0" name=""/>
        <dsp:cNvSpPr/>
      </dsp:nvSpPr>
      <dsp:spPr>
        <a:xfrm>
          <a:off x="4160368" y="2357846"/>
          <a:ext cx="398061" cy="91440"/>
        </a:xfrm>
        <a:custGeom>
          <a:avLst/>
          <a:gdLst/>
          <a:ahLst/>
          <a:cxnLst/>
          <a:rect l="0" t="0" r="0" b="0"/>
          <a:pathLst>
            <a:path>
              <a:moveTo>
                <a:pt x="0" y="45720"/>
              </a:moveTo>
              <a:lnTo>
                <a:pt x="39806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4348682" y="2401420"/>
        <a:ext cx="21433" cy="4290"/>
      </dsp:txXfrm>
    </dsp:sp>
    <dsp:sp modelId="{05B60FDB-63EC-4CB5-A1CD-B0CB1FC11B0B}">
      <dsp:nvSpPr>
        <dsp:cNvPr id="0" name=""/>
        <dsp:cNvSpPr/>
      </dsp:nvSpPr>
      <dsp:spPr>
        <a:xfrm>
          <a:off x="2298422" y="1844442"/>
          <a:ext cx="1863746" cy="1118247"/>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Filing of Prospectus with ROC</a:t>
          </a:r>
        </a:p>
      </dsp:txBody>
      <dsp:txXfrm>
        <a:off x="2298422" y="1844442"/>
        <a:ext cx="1863746" cy="1118247"/>
      </dsp:txXfrm>
    </dsp:sp>
    <dsp:sp modelId="{74ED1A18-E8B4-47D9-985B-F6F24BB1030C}">
      <dsp:nvSpPr>
        <dsp:cNvPr id="0" name=""/>
        <dsp:cNvSpPr/>
      </dsp:nvSpPr>
      <dsp:spPr>
        <a:xfrm>
          <a:off x="6452776" y="2357846"/>
          <a:ext cx="398061" cy="91440"/>
        </a:xfrm>
        <a:custGeom>
          <a:avLst/>
          <a:gdLst/>
          <a:ahLst/>
          <a:cxnLst/>
          <a:rect l="0" t="0" r="0" b="0"/>
          <a:pathLst>
            <a:path>
              <a:moveTo>
                <a:pt x="0" y="45720"/>
              </a:moveTo>
              <a:lnTo>
                <a:pt x="39806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6641091" y="2401420"/>
        <a:ext cx="21433" cy="4290"/>
      </dsp:txXfrm>
    </dsp:sp>
    <dsp:sp modelId="{B7C5C7FC-8F75-4936-97F5-5B8816EE881F}">
      <dsp:nvSpPr>
        <dsp:cNvPr id="0" name=""/>
        <dsp:cNvSpPr/>
      </dsp:nvSpPr>
      <dsp:spPr>
        <a:xfrm>
          <a:off x="4590830" y="1844442"/>
          <a:ext cx="1863746" cy="11182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Issue Opens</a:t>
          </a:r>
        </a:p>
      </dsp:txBody>
      <dsp:txXfrm>
        <a:off x="4590830" y="1844442"/>
        <a:ext cx="1863746" cy="1118247"/>
      </dsp:txXfrm>
    </dsp:sp>
    <dsp:sp modelId="{411E8C91-30E3-4DD8-A66B-E667892E94E1}">
      <dsp:nvSpPr>
        <dsp:cNvPr id="0" name=""/>
        <dsp:cNvSpPr/>
      </dsp:nvSpPr>
      <dsp:spPr>
        <a:xfrm>
          <a:off x="937887" y="2960889"/>
          <a:ext cx="6877224" cy="398061"/>
        </a:xfrm>
        <a:custGeom>
          <a:avLst/>
          <a:gdLst/>
          <a:ahLst/>
          <a:cxnLst/>
          <a:rect l="0" t="0" r="0" b="0"/>
          <a:pathLst>
            <a:path>
              <a:moveTo>
                <a:pt x="6877224" y="0"/>
              </a:moveTo>
              <a:lnTo>
                <a:pt x="6877224" y="216130"/>
              </a:lnTo>
              <a:lnTo>
                <a:pt x="0" y="216130"/>
              </a:lnTo>
              <a:lnTo>
                <a:pt x="0" y="398061"/>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4204235" y="3157775"/>
        <a:ext cx="344528" cy="4290"/>
      </dsp:txXfrm>
    </dsp:sp>
    <dsp:sp modelId="{537C41AC-647D-4B95-A6DA-4D0D070D7B89}">
      <dsp:nvSpPr>
        <dsp:cNvPr id="0" name=""/>
        <dsp:cNvSpPr/>
      </dsp:nvSpPr>
      <dsp:spPr>
        <a:xfrm>
          <a:off x="6883238" y="1844442"/>
          <a:ext cx="1863746" cy="11182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Applicant submits application form to Intermediary for uploading on Stock Exchanges platform</a:t>
          </a:r>
          <a:endParaRPr lang="en-US" sz="1400" b="0" kern="1200" dirty="0">
            <a:solidFill>
              <a:schemeClr val="tx1"/>
            </a:solidFill>
            <a:latin typeface="Arial" panose="020B0604020202020204" pitchFamily="34" charset="0"/>
            <a:cs typeface="Arial" panose="020B0604020202020204" pitchFamily="34" charset="0"/>
          </a:endParaRPr>
        </a:p>
      </dsp:txBody>
      <dsp:txXfrm>
        <a:off x="6883238" y="1844442"/>
        <a:ext cx="1863746" cy="1118247"/>
      </dsp:txXfrm>
    </dsp:sp>
    <dsp:sp modelId="{96FA0A13-84E2-4886-BFC7-B83F939CCC0F}">
      <dsp:nvSpPr>
        <dsp:cNvPr id="0" name=""/>
        <dsp:cNvSpPr/>
      </dsp:nvSpPr>
      <dsp:spPr>
        <a:xfrm>
          <a:off x="1867960" y="3904755"/>
          <a:ext cx="398061" cy="91440"/>
        </a:xfrm>
        <a:custGeom>
          <a:avLst/>
          <a:gdLst/>
          <a:ahLst/>
          <a:cxnLst/>
          <a:rect l="0" t="0" r="0" b="0"/>
          <a:pathLst>
            <a:path>
              <a:moveTo>
                <a:pt x="0" y="45720"/>
              </a:moveTo>
              <a:lnTo>
                <a:pt x="39806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Arial" panose="020B0604020202020204" pitchFamily="34" charset="0"/>
            <a:cs typeface="Arial" panose="020B0604020202020204" pitchFamily="34" charset="0"/>
          </a:endParaRPr>
        </a:p>
      </dsp:txBody>
      <dsp:txXfrm>
        <a:off x="2056274" y="3948330"/>
        <a:ext cx="21433" cy="4290"/>
      </dsp:txXfrm>
    </dsp:sp>
    <dsp:sp modelId="{86800109-7C52-4DF1-80A3-F72B561B8C1A}">
      <dsp:nvSpPr>
        <dsp:cNvPr id="0" name=""/>
        <dsp:cNvSpPr/>
      </dsp:nvSpPr>
      <dsp:spPr>
        <a:xfrm>
          <a:off x="6013" y="3391351"/>
          <a:ext cx="1863746" cy="11182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Issue Closes</a:t>
          </a:r>
        </a:p>
      </dsp:txBody>
      <dsp:txXfrm>
        <a:off x="6013" y="3391351"/>
        <a:ext cx="1863746" cy="1118247"/>
      </dsp:txXfrm>
    </dsp:sp>
    <dsp:sp modelId="{EBED802A-2833-4CFC-B6AB-97C3886E002E}">
      <dsp:nvSpPr>
        <dsp:cNvPr id="0" name=""/>
        <dsp:cNvSpPr/>
      </dsp:nvSpPr>
      <dsp:spPr>
        <a:xfrm>
          <a:off x="2298422" y="3391351"/>
          <a:ext cx="1863746" cy="11182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Completion of Post Issue Compliances</a:t>
          </a:r>
        </a:p>
      </dsp:txBody>
      <dsp:txXfrm>
        <a:off x="2298422" y="3391351"/>
        <a:ext cx="1863746" cy="11182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CE67-D0BD-4DF2-A948-2D4ADB2F560B}">
      <dsp:nvSpPr>
        <dsp:cNvPr id="0" name=""/>
        <dsp:cNvSpPr/>
      </dsp:nvSpPr>
      <dsp:spPr>
        <a:xfrm>
          <a:off x="1822987" y="867738"/>
          <a:ext cx="387751" cy="91440"/>
        </a:xfrm>
        <a:custGeom>
          <a:avLst/>
          <a:gdLst/>
          <a:ahLst/>
          <a:cxnLst/>
          <a:rect l="0" t="0" r="0" b="0"/>
          <a:pathLst>
            <a:path>
              <a:moveTo>
                <a:pt x="0" y="60736"/>
              </a:moveTo>
              <a:lnTo>
                <a:pt x="210975" y="60736"/>
              </a:lnTo>
              <a:lnTo>
                <a:pt x="210975" y="45720"/>
              </a:lnTo>
              <a:lnTo>
                <a:pt x="38775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2006397" y="911364"/>
        <a:ext cx="20931" cy="4187"/>
      </dsp:txXfrm>
    </dsp:sp>
    <dsp:sp modelId="{84B90E1F-0855-4065-B58D-55E916716EA4}">
      <dsp:nvSpPr>
        <dsp:cNvPr id="0" name=""/>
        <dsp:cNvSpPr/>
      </dsp:nvSpPr>
      <dsp:spPr>
        <a:xfrm>
          <a:off x="5869" y="382799"/>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Issuer Appoints Merchant Banker, Legal Advisor, </a:t>
          </a:r>
          <a:r>
            <a:rPr lang="en-US" sz="1400" kern="1200" dirty="0" smtClean="0">
              <a:solidFill>
                <a:schemeClr val="tx1"/>
              </a:solidFill>
              <a:latin typeface="Arial" panose="020B0604020202020204" pitchFamily="34" charset="0"/>
              <a:cs typeface="Arial" panose="020B0604020202020204" pitchFamily="34" charset="0"/>
            </a:rPr>
            <a:t>RTA, </a:t>
          </a:r>
          <a:r>
            <a:rPr lang="en-US" sz="1400" kern="1200" dirty="0">
              <a:solidFill>
                <a:schemeClr val="tx1"/>
              </a:solidFill>
              <a:latin typeface="Arial" panose="020B0604020202020204" pitchFamily="34" charset="0"/>
              <a:cs typeface="Arial" panose="020B0604020202020204" pitchFamily="34" charset="0"/>
            </a:rPr>
            <a:t>Syndicate Member, Underwriter etc.</a:t>
          </a:r>
          <a:endParaRPr lang="en-US" sz="1400" b="0" kern="1200" spc="-53" dirty="0">
            <a:solidFill>
              <a:schemeClr val="tx1"/>
            </a:solidFill>
            <a:latin typeface="Arial" panose="020B0604020202020204" pitchFamily="34" charset="0"/>
            <a:cs typeface="Arial" panose="020B0604020202020204" pitchFamily="34" charset="0"/>
          </a:endParaRPr>
        </a:p>
      </dsp:txBody>
      <dsp:txXfrm>
        <a:off x="5869" y="382799"/>
        <a:ext cx="1818917" cy="1091350"/>
      </dsp:txXfrm>
    </dsp:sp>
    <dsp:sp modelId="{83BB2C49-DAF6-4DF3-9133-F1E9E86872CD}">
      <dsp:nvSpPr>
        <dsp:cNvPr id="0" name=""/>
        <dsp:cNvSpPr/>
      </dsp:nvSpPr>
      <dsp:spPr>
        <a:xfrm>
          <a:off x="4060255" y="867738"/>
          <a:ext cx="387751" cy="91440"/>
        </a:xfrm>
        <a:custGeom>
          <a:avLst/>
          <a:gdLst/>
          <a:ahLst/>
          <a:cxnLst/>
          <a:rect l="0" t="0" r="0" b="0"/>
          <a:pathLst>
            <a:path>
              <a:moveTo>
                <a:pt x="0" y="45720"/>
              </a:moveTo>
              <a:lnTo>
                <a:pt x="38775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Arial" panose="020B0604020202020204" pitchFamily="34" charset="0"/>
            <a:cs typeface="Arial" panose="020B0604020202020204" pitchFamily="34" charset="0"/>
          </a:endParaRPr>
        </a:p>
      </dsp:txBody>
      <dsp:txXfrm>
        <a:off x="4243672" y="911364"/>
        <a:ext cx="20917" cy="4187"/>
      </dsp:txXfrm>
    </dsp:sp>
    <dsp:sp modelId="{74CDA237-499A-45BD-9774-2E2D239CF5C7}">
      <dsp:nvSpPr>
        <dsp:cNvPr id="0" name=""/>
        <dsp:cNvSpPr/>
      </dsp:nvSpPr>
      <dsp:spPr>
        <a:xfrm>
          <a:off x="2243138" y="367782"/>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Due Diligence</a:t>
          </a:r>
        </a:p>
      </dsp:txBody>
      <dsp:txXfrm>
        <a:off x="2243138" y="367782"/>
        <a:ext cx="1818917" cy="1091350"/>
      </dsp:txXfrm>
    </dsp:sp>
    <dsp:sp modelId="{1CBF714D-1BBE-4DE5-A71F-BB44ED4291E9}">
      <dsp:nvSpPr>
        <dsp:cNvPr id="0" name=""/>
        <dsp:cNvSpPr/>
      </dsp:nvSpPr>
      <dsp:spPr>
        <a:xfrm>
          <a:off x="6297524" y="867738"/>
          <a:ext cx="387751" cy="91440"/>
        </a:xfrm>
        <a:custGeom>
          <a:avLst/>
          <a:gdLst/>
          <a:ahLst/>
          <a:cxnLst/>
          <a:rect l="0" t="0" r="0" b="0"/>
          <a:pathLst>
            <a:path>
              <a:moveTo>
                <a:pt x="0" y="45720"/>
              </a:moveTo>
              <a:lnTo>
                <a:pt x="38775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Arial" panose="020B0604020202020204" pitchFamily="34" charset="0"/>
            <a:cs typeface="Arial" panose="020B0604020202020204" pitchFamily="34" charset="0"/>
          </a:endParaRPr>
        </a:p>
      </dsp:txBody>
      <dsp:txXfrm>
        <a:off x="6480941" y="911364"/>
        <a:ext cx="20917" cy="4187"/>
      </dsp:txXfrm>
    </dsp:sp>
    <dsp:sp modelId="{5F307CC7-2D9F-4222-93F0-95CFB279BD67}">
      <dsp:nvSpPr>
        <dsp:cNvPr id="0" name=""/>
        <dsp:cNvSpPr/>
      </dsp:nvSpPr>
      <dsp:spPr>
        <a:xfrm>
          <a:off x="4480407" y="367782"/>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Book Running Lead Manager files Draft Red Herring Prospectus with SEBI/Stock Exchange</a:t>
          </a:r>
          <a:endParaRPr lang="en-US" sz="1400" kern="1200" dirty="0">
            <a:solidFill>
              <a:schemeClr val="tx1"/>
            </a:solidFill>
            <a:latin typeface="Arial" panose="020B0604020202020204" pitchFamily="34" charset="0"/>
            <a:cs typeface="Arial" panose="020B0604020202020204" pitchFamily="34" charset="0"/>
          </a:endParaRPr>
        </a:p>
      </dsp:txBody>
      <dsp:txXfrm>
        <a:off x="4480407" y="367782"/>
        <a:ext cx="1818917" cy="1091350"/>
      </dsp:txXfrm>
    </dsp:sp>
    <dsp:sp modelId="{4040C8FD-EEC0-4CD8-84DD-96E5A633C4B9}">
      <dsp:nvSpPr>
        <dsp:cNvPr id="0" name=""/>
        <dsp:cNvSpPr/>
      </dsp:nvSpPr>
      <dsp:spPr>
        <a:xfrm>
          <a:off x="915328" y="1457333"/>
          <a:ext cx="6711806" cy="387751"/>
        </a:xfrm>
        <a:custGeom>
          <a:avLst/>
          <a:gdLst/>
          <a:ahLst/>
          <a:cxnLst/>
          <a:rect l="0" t="0" r="0" b="0"/>
          <a:pathLst>
            <a:path>
              <a:moveTo>
                <a:pt x="6711806" y="0"/>
              </a:moveTo>
              <a:lnTo>
                <a:pt x="6711806" y="210975"/>
              </a:lnTo>
              <a:lnTo>
                <a:pt x="0" y="210975"/>
              </a:lnTo>
              <a:lnTo>
                <a:pt x="0" y="387751"/>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4103110" y="1649115"/>
        <a:ext cx="336241" cy="4187"/>
      </dsp:txXfrm>
    </dsp:sp>
    <dsp:sp modelId="{D96C2377-CCA7-4771-B114-70FE2E19C91E}">
      <dsp:nvSpPr>
        <dsp:cNvPr id="0" name=""/>
        <dsp:cNvSpPr/>
      </dsp:nvSpPr>
      <dsp:spPr>
        <a:xfrm>
          <a:off x="6717675" y="367782"/>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Receipt of In-Principle Approval from Stock Exchange and observations from SEBI</a:t>
          </a:r>
        </a:p>
      </dsp:txBody>
      <dsp:txXfrm>
        <a:off x="6717675" y="367782"/>
        <a:ext cx="1818917" cy="1091350"/>
      </dsp:txXfrm>
    </dsp:sp>
    <dsp:sp modelId="{9C8ED679-2805-4EDF-AA0D-2AA3DF5B16DE}">
      <dsp:nvSpPr>
        <dsp:cNvPr id="0" name=""/>
        <dsp:cNvSpPr/>
      </dsp:nvSpPr>
      <dsp:spPr>
        <a:xfrm>
          <a:off x="1822987" y="2377440"/>
          <a:ext cx="387751" cy="91440"/>
        </a:xfrm>
        <a:custGeom>
          <a:avLst/>
          <a:gdLst/>
          <a:ahLst/>
          <a:cxnLst/>
          <a:rect l="0" t="0" r="0" b="0"/>
          <a:pathLst>
            <a:path>
              <a:moveTo>
                <a:pt x="0" y="45720"/>
              </a:moveTo>
              <a:lnTo>
                <a:pt x="38775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2006403" y="2421066"/>
        <a:ext cx="20917" cy="4187"/>
      </dsp:txXfrm>
    </dsp:sp>
    <dsp:sp modelId="{92DF43D3-65DA-40F6-A285-BD6DA244C07A}">
      <dsp:nvSpPr>
        <dsp:cNvPr id="0" name=""/>
        <dsp:cNvSpPr/>
      </dsp:nvSpPr>
      <dsp:spPr>
        <a:xfrm>
          <a:off x="5869" y="1877484"/>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Determination of Issue period &amp; price band</a:t>
          </a:r>
          <a:endParaRPr lang="en-US" sz="1400" b="0" kern="1200" dirty="0">
            <a:solidFill>
              <a:schemeClr val="tx1"/>
            </a:solidFill>
            <a:latin typeface="Arial" panose="020B0604020202020204" pitchFamily="34" charset="0"/>
            <a:cs typeface="Arial" panose="020B0604020202020204" pitchFamily="34" charset="0"/>
          </a:endParaRPr>
        </a:p>
      </dsp:txBody>
      <dsp:txXfrm>
        <a:off x="5869" y="1877484"/>
        <a:ext cx="1818917" cy="1091350"/>
      </dsp:txXfrm>
    </dsp:sp>
    <dsp:sp modelId="{5C94EFE4-D2F1-4A82-92B3-1DCABB6E29BE}">
      <dsp:nvSpPr>
        <dsp:cNvPr id="0" name=""/>
        <dsp:cNvSpPr/>
      </dsp:nvSpPr>
      <dsp:spPr>
        <a:xfrm>
          <a:off x="4060255" y="2377440"/>
          <a:ext cx="387751" cy="91440"/>
        </a:xfrm>
        <a:custGeom>
          <a:avLst/>
          <a:gdLst/>
          <a:ahLst/>
          <a:cxnLst/>
          <a:rect l="0" t="0" r="0" b="0"/>
          <a:pathLst>
            <a:path>
              <a:moveTo>
                <a:pt x="0" y="45720"/>
              </a:moveTo>
              <a:lnTo>
                <a:pt x="38775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4243672" y="2421066"/>
        <a:ext cx="20917" cy="4187"/>
      </dsp:txXfrm>
    </dsp:sp>
    <dsp:sp modelId="{05B60FDB-63EC-4CB5-A1CD-B0CB1FC11B0B}">
      <dsp:nvSpPr>
        <dsp:cNvPr id="0" name=""/>
        <dsp:cNvSpPr/>
      </dsp:nvSpPr>
      <dsp:spPr>
        <a:xfrm>
          <a:off x="2243138" y="1877484"/>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Filing of Red Herring Prospectus with ROC</a:t>
          </a:r>
        </a:p>
      </dsp:txBody>
      <dsp:txXfrm>
        <a:off x="2243138" y="1877484"/>
        <a:ext cx="1818917" cy="1091350"/>
      </dsp:txXfrm>
    </dsp:sp>
    <dsp:sp modelId="{74ED1A18-E8B4-47D9-985B-F6F24BB1030C}">
      <dsp:nvSpPr>
        <dsp:cNvPr id="0" name=""/>
        <dsp:cNvSpPr/>
      </dsp:nvSpPr>
      <dsp:spPr>
        <a:xfrm>
          <a:off x="6297524" y="2377440"/>
          <a:ext cx="387751" cy="91440"/>
        </a:xfrm>
        <a:custGeom>
          <a:avLst/>
          <a:gdLst/>
          <a:ahLst/>
          <a:cxnLst/>
          <a:rect l="0" t="0" r="0" b="0"/>
          <a:pathLst>
            <a:path>
              <a:moveTo>
                <a:pt x="0" y="45720"/>
              </a:moveTo>
              <a:lnTo>
                <a:pt x="38775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6480941" y="2421066"/>
        <a:ext cx="20917" cy="4187"/>
      </dsp:txXfrm>
    </dsp:sp>
    <dsp:sp modelId="{B7C5C7FC-8F75-4936-97F5-5B8816EE881F}">
      <dsp:nvSpPr>
        <dsp:cNvPr id="0" name=""/>
        <dsp:cNvSpPr/>
      </dsp:nvSpPr>
      <dsp:spPr>
        <a:xfrm>
          <a:off x="4480407" y="1877484"/>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Issue Opens</a:t>
          </a:r>
        </a:p>
      </dsp:txBody>
      <dsp:txXfrm>
        <a:off x="4480407" y="1877484"/>
        <a:ext cx="1818917" cy="1091350"/>
      </dsp:txXfrm>
    </dsp:sp>
    <dsp:sp modelId="{411E8C91-30E3-4DD8-A66B-E667892E94E1}">
      <dsp:nvSpPr>
        <dsp:cNvPr id="0" name=""/>
        <dsp:cNvSpPr/>
      </dsp:nvSpPr>
      <dsp:spPr>
        <a:xfrm>
          <a:off x="915328" y="2967035"/>
          <a:ext cx="6711806" cy="387751"/>
        </a:xfrm>
        <a:custGeom>
          <a:avLst/>
          <a:gdLst/>
          <a:ahLst/>
          <a:cxnLst/>
          <a:rect l="0" t="0" r="0" b="0"/>
          <a:pathLst>
            <a:path>
              <a:moveTo>
                <a:pt x="6711806" y="0"/>
              </a:moveTo>
              <a:lnTo>
                <a:pt x="6711806" y="210975"/>
              </a:lnTo>
              <a:lnTo>
                <a:pt x="0" y="210975"/>
              </a:lnTo>
              <a:lnTo>
                <a:pt x="0" y="387751"/>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latin typeface="Arial" panose="020B0604020202020204" pitchFamily="34" charset="0"/>
            <a:cs typeface="Arial" panose="020B0604020202020204" pitchFamily="34" charset="0"/>
          </a:endParaRPr>
        </a:p>
      </dsp:txBody>
      <dsp:txXfrm>
        <a:off x="4103110" y="3158817"/>
        <a:ext cx="336241" cy="4187"/>
      </dsp:txXfrm>
    </dsp:sp>
    <dsp:sp modelId="{537C41AC-647D-4B95-A6DA-4D0D070D7B89}">
      <dsp:nvSpPr>
        <dsp:cNvPr id="0" name=""/>
        <dsp:cNvSpPr/>
      </dsp:nvSpPr>
      <dsp:spPr>
        <a:xfrm>
          <a:off x="6717675" y="1877484"/>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Applicant/Bidder submits application form to Intermediary for uploading on Stock Exchanges platform</a:t>
          </a:r>
          <a:endParaRPr lang="en-US" sz="1400" b="0" kern="1200" dirty="0">
            <a:solidFill>
              <a:schemeClr val="tx1"/>
            </a:solidFill>
            <a:latin typeface="Arial" panose="020B0604020202020204" pitchFamily="34" charset="0"/>
            <a:cs typeface="Arial" panose="020B0604020202020204" pitchFamily="34" charset="0"/>
          </a:endParaRPr>
        </a:p>
      </dsp:txBody>
      <dsp:txXfrm>
        <a:off x="6717675" y="1877484"/>
        <a:ext cx="1818917" cy="1091350"/>
      </dsp:txXfrm>
    </dsp:sp>
    <dsp:sp modelId="{96FA0A13-84E2-4886-BFC7-B83F939CCC0F}">
      <dsp:nvSpPr>
        <dsp:cNvPr id="0" name=""/>
        <dsp:cNvSpPr/>
      </dsp:nvSpPr>
      <dsp:spPr>
        <a:xfrm>
          <a:off x="1822987" y="3887141"/>
          <a:ext cx="387751" cy="91440"/>
        </a:xfrm>
        <a:custGeom>
          <a:avLst/>
          <a:gdLst/>
          <a:ahLst/>
          <a:cxnLst/>
          <a:rect l="0" t="0" r="0" b="0"/>
          <a:pathLst>
            <a:path>
              <a:moveTo>
                <a:pt x="0" y="45720"/>
              </a:moveTo>
              <a:lnTo>
                <a:pt x="38775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Arial" panose="020B0604020202020204" pitchFamily="34" charset="0"/>
            <a:cs typeface="Arial" panose="020B0604020202020204" pitchFamily="34" charset="0"/>
          </a:endParaRPr>
        </a:p>
      </dsp:txBody>
      <dsp:txXfrm>
        <a:off x="2006403" y="3930767"/>
        <a:ext cx="20917" cy="4187"/>
      </dsp:txXfrm>
    </dsp:sp>
    <dsp:sp modelId="{86800109-7C52-4DF1-80A3-F72B561B8C1A}">
      <dsp:nvSpPr>
        <dsp:cNvPr id="0" name=""/>
        <dsp:cNvSpPr/>
      </dsp:nvSpPr>
      <dsp:spPr>
        <a:xfrm>
          <a:off x="5869" y="3387186"/>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Issue Closes</a:t>
          </a:r>
        </a:p>
      </dsp:txBody>
      <dsp:txXfrm>
        <a:off x="5869" y="3387186"/>
        <a:ext cx="1818917" cy="1091350"/>
      </dsp:txXfrm>
    </dsp:sp>
    <dsp:sp modelId="{EBED802A-2833-4CFC-B6AB-97C3886E002E}">
      <dsp:nvSpPr>
        <dsp:cNvPr id="0" name=""/>
        <dsp:cNvSpPr/>
      </dsp:nvSpPr>
      <dsp:spPr>
        <a:xfrm>
          <a:off x="2243138" y="3387186"/>
          <a:ext cx="1818917" cy="10913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Completion of Post Issue Compliances</a:t>
          </a:r>
        </a:p>
      </dsp:txBody>
      <dsp:txXfrm>
        <a:off x="2243138" y="3387186"/>
        <a:ext cx="1818917" cy="10913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4DC7A-F609-4B4C-8B85-6D269BDF6BC2}">
      <dsp:nvSpPr>
        <dsp:cNvPr id="0" name=""/>
        <dsp:cNvSpPr/>
      </dsp:nvSpPr>
      <dsp:spPr>
        <a:xfrm>
          <a:off x="0" y="61764"/>
          <a:ext cx="8382000" cy="264485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0E2D2-3F32-40E0-8BFC-8D9E05BDA491}">
      <dsp:nvSpPr>
        <dsp:cNvPr id="0" name=""/>
        <dsp:cNvSpPr/>
      </dsp:nvSpPr>
      <dsp:spPr>
        <a:xfrm>
          <a:off x="252421" y="620466"/>
          <a:ext cx="1211870" cy="20922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F0B84-B332-472E-AB72-813F11638263}">
      <dsp:nvSpPr>
        <dsp:cNvPr id="0" name=""/>
        <dsp:cNvSpPr/>
      </dsp:nvSpPr>
      <dsp:spPr>
        <a:xfrm rot="10800000">
          <a:off x="252421" y="2971950"/>
          <a:ext cx="1211870" cy="6300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IN" sz="900" b="0" kern="1200" dirty="0">
              <a:solidFill>
                <a:schemeClr val="bg1"/>
              </a:solidFill>
              <a:latin typeface="Arial" panose="020B0604020202020204" pitchFamily="34" charset="0"/>
              <a:cs typeface="Arial" panose="020B0604020202020204" pitchFamily="34" charset="0"/>
            </a:rPr>
            <a:t>Create UPI ID with any of IPO enabled BHIM UPI apps</a:t>
          </a:r>
        </a:p>
      </dsp:txBody>
      <dsp:txXfrm rot="10800000">
        <a:off x="271798" y="2971950"/>
        <a:ext cx="1173116" cy="610705"/>
      </dsp:txXfrm>
    </dsp:sp>
    <dsp:sp modelId="{054C3CB2-0DCA-4F7D-8B23-1C81BE4D05CD}">
      <dsp:nvSpPr>
        <dsp:cNvPr id="0" name=""/>
        <dsp:cNvSpPr/>
      </dsp:nvSpPr>
      <dsp:spPr>
        <a:xfrm>
          <a:off x="1585479" y="620466"/>
          <a:ext cx="1211870" cy="20922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F755A-4695-44F8-A30B-22FEE8F168F1}">
      <dsp:nvSpPr>
        <dsp:cNvPr id="0" name=""/>
        <dsp:cNvSpPr/>
      </dsp:nvSpPr>
      <dsp:spPr>
        <a:xfrm rot="10800000">
          <a:off x="1585479" y="2971950"/>
          <a:ext cx="1211870" cy="6300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IN" sz="900" b="0" kern="1200" dirty="0">
              <a:solidFill>
                <a:schemeClr val="bg1"/>
              </a:solidFill>
              <a:latin typeface="Arial" panose="020B0604020202020204" pitchFamily="34" charset="0"/>
              <a:cs typeface="Arial" panose="020B0604020202020204" pitchFamily="34" charset="0"/>
            </a:rPr>
            <a:t>Enter UPI ID on IPO Application</a:t>
          </a:r>
        </a:p>
      </dsp:txBody>
      <dsp:txXfrm rot="10800000">
        <a:off x="1604856" y="2971950"/>
        <a:ext cx="1173116" cy="610705"/>
      </dsp:txXfrm>
    </dsp:sp>
    <dsp:sp modelId="{1B17B08B-1018-4AB2-8B53-59E0735AE9D8}">
      <dsp:nvSpPr>
        <dsp:cNvPr id="0" name=""/>
        <dsp:cNvSpPr/>
      </dsp:nvSpPr>
      <dsp:spPr>
        <a:xfrm>
          <a:off x="2918536" y="620466"/>
          <a:ext cx="1211870" cy="20922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58BA1E-5A5B-4F89-9A1B-B473D886E498}">
      <dsp:nvSpPr>
        <dsp:cNvPr id="0" name=""/>
        <dsp:cNvSpPr/>
      </dsp:nvSpPr>
      <dsp:spPr>
        <a:xfrm rot="10800000">
          <a:off x="2918536" y="2971950"/>
          <a:ext cx="1211870" cy="6300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IN" sz="900" b="0" kern="1200" dirty="0">
              <a:solidFill>
                <a:schemeClr val="bg1"/>
              </a:solidFill>
              <a:latin typeface="Arial" panose="020B0604020202020204" pitchFamily="34" charset="0"/>
              <a:cs typeface="Arial" panose="020B0604020202020204" pitchFamily="34" charset="0"/>
            </a:rPr>
            <a:t>Check notification on your BHIM UPI app and approve</a:t>
          </a:r>
        </a:p>
      </dsp:txBody>
      <dsp:txXfrm rot="10800000">
        <a:off x="2937913" y="2971950"/>
        <a:ext cx="1173116" cy="610705"/>
      </dsp:txXfrm>
    </dsp:sp>
    <dsp:sp modelId="{0984487D-2E2D-4B24-9C9C-AB6F6AF71DAD}">
      <dsp:nvSpPr>
        <dsp:cNvPr id="0" name=""/>
        <dsp:cNvSpPr/>
      </dsp:nvSpPr>
      <dsp:spPr>
        <a:xfrm>
          <a:off x="4251593" y="620466"/>
          <a:ext cx="1211870" cy="209223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010A6-0A99-4DE4-AB8D-ED77D6BC9600}">
      <dsp:nvSpPr>
        <dsp:cNvPr id="0" name=""/>
        <dsp:cNvSpPr/>
      </dsp:nvSpPr>
      <dsp:spPr>
        <a:xfrm rot="10800000">
          <a:off x="4251593" y="2971950"/>
          <a:ext cx="1211870" cy="6300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IN" sz="900" b="0" kern="1200" dirty="0">
              <a:solidFill>
                <a:schemeClr val="bg1"/>
              </a:solidFill>
              <a:latin typeface="Arial" panose="020B0604020202020204" pitchFamily="34" charset="0"/>
              <a:cs typeface="Arial" panose="020B0604020202020204" pitchFamily="34" charset="0"/>
            </a:rPr>
            <a:t>Check application details and proceed</a:t>
          </a:r>
        </a:p>
      </dsp:txBody>
      <dsp:txXfrm rot="10800000">
        <a:off x="4270970" y="2971950"/>
        <a:ext cx="1173116" cy="610705"/>
      </dsp:txXfrm>
    </dsp:sp>
    <dsp:sp modelId="{A4911C2D-9327-4B2C-982C-5B6A81665247}">
      <dsp:nvSpPr>
        <dsp:cNvPr id="0" name=""/>
        <dsp:cNvSpPr/>
      </dsp:nvSpPr>
      <dsp:spPr>
        <a:xfrm>
          <a:off x="5584650" y="620466"/>
          <a:ext cx="1211870" cy="209223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46D1E-CA8B-43E3-AF3D-AF28E9E1734F}">
      <dsp:nvSpPr>
        <dsp:cNvPr id="0" name=""/>
        <dsp:cNvSpPr/>
      </dsp:nvSpPr>
      <dsp:spPr>
        <a:xfrm rot="10800000">
          <a:off x="5584650" y="2971950"/>
          <a:ext cx="1211870" cy="6300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IN" sz="900" b="0" i="0" kern="1200" dirty="0">
              <a:solidFill>
                <a:schemeClr val="bg1"/>
              </a:solidFill>
              <a:latin typeface="Arial" panose="020B0604020202020204" pitchFamily="34" charset="0"/>
              <a:cs typeface="Arial" panose="020B0604020202020204" pitchFamily="34" charset="0"/>
            </a:rPr>
            <a:t>Enter UPI PIN to approve the mandate block</a:t>
          </a:r>
          <a:endParaRPr lang="en-IN" sz="900" b="0" kern="1200" dirty="0">
            <a:solidFill>
              <a:schemeClr val="bg1"/>
            </a:solidFill>
            <a:latin typeface="Arial" panose="020B0604020202020204" pitchFamily="34" charset="0"/>
            <a:cs typeface="Arial" panose="020B0604020202020204" pitchFamily="34" charset="0"/>
          </a:endParaRPr>
        </a:p>
      </dsp:txBody>
      <dsp:txXfrm rot="10800000">
        <a:off x="5604027" y="2971950"/>
        <a:ext cx="1173116" cy="610705"/>
      </dsp:txXfrm>
    </dsp:sp>
    <dsp:sp modelId="{E6EE9F7F-43DD-4F77-AEA2-2FE701CC585B}">
      <dsp:nvSpPr>
        <dsp:cNvPr id="0" name=""/>
        <dsp:cNvSpPr/>
      </dsp:nvSpPr>
      <dsp:spPr>
        <a:xfrm>
          <a:off x="6917707" y="620466"/>
          <a:ext cx="1211870" cy="2092234"/>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00B63-90E2-4095-B94F-C9B9BE71EC8D}">
      <dsp:nvSpPr>
        <dsp:cNvPr id="0" name=""/>
        <dsp:cNvSpPr/>
      </dsp:nvSpPr>
      <dsp:spPr>
        <a:xfrm rot="10800000">
          <a:off x="6917707" y="2971950"/>
          <a:ext cx="1211870" cy="6300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IN" sz="900" b="0" i="0" kern="1200" dirty="0">
              <a:solidFill>
                <a:schemeClr val="bg1"/>
              </a:solidFill>
              <a:latin typeface="Arial" panose="020B0604020202020204" pitchFamily="34" charset="0"/>
              <a:cs typeface="Arial" panose="020B0604020202020204" pitchFamily="34" charset="0"/>
            </a:rPr>
            <a:t>Confirmation of transaction</a:t>
          </a:r>
          <a:endParaRPr lang="en-IN" sz="900" b="0" kern="1200" dirty="0">
            <a:solidFill>
              <a:schemeClr val="bg1"/>
            </a:solidFill>
            <a:latin typeface="Arial" panose="020B0604020202020204" pitchFamily="34" charset="0"/>
            <a:cs typeface="Arial" panose="020B0604020202020204" pitchFamily="34" charset="0"/>
          </a:endParaRPr>
        </a:p>
      </dsp:txBody>
      <dsp:txXfrm rot="10800000">
        <a:off x="6937084" y="2971950"/>
        <a:ext cx="1173116" cy="6107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521F2-0524-430E-8C4A-08C6CC411181}">
      <dsp:nvSpPr>
        <dsp:cNvPr id="0" name=""/>
        <dsp:cNvSpPr/>
      </dsp:nvSpPr>
      <dsp:spPr>
        <a:xfrm>
          <a:off x="0" y="537943"/>
          <a:ext cx="2779939" cy="1667963"/>
        </a:xfrm>
        <a:prstGeom prst="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 not deal in shares in Black market / Grey Market</a:t>
          </a:r>
          <a:endParaRPr lang="en-US" sz="1900" kern="1200" dirty="0"/>
        </a:p>
      </dsp:txBody>
      <dsp:txXfrm>
        <a:off x="0" y="537943"/>
        <a:ext cx="2779939" cy="1667963"/>
      </dsp:txXfrm>
    </dsp:sp>
    <dsp:sp modelId="{BE003CF9-D309-4976-9813-56A57B1D3C9A}">
      <dsp:nvSpPr>
        <dsp:cNvPr id="0" name=""/>
        <dsp:cNvSpPr/>
      </dsp:nvSpPr>
      <dsp:spPr>
        <a:xfrm>
          <a:off x="3057932" y="537943"/>
          <a:ext cx="2779939" cy="1667963"/>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Invest in IPOs for the long term.</a:t>
          </a:r>
        </a:p>
      </dsp:txBody>
      <dsp:txXfrm>
        <a:off x="3057932" y="537943"/>
        <a:ext cx="2779939" cy="1667963"/>
      </dsp:txXfrm>
    </dsp:sp>
    <dsp:sp modelId="{FE1489F8-80E5-415C-8CE6-12C2B3A2E470}">
      <dsp:nvSpPr>
        <dsp:cNvPr id="0" name=""/>
        <dsp:cNvSpPr/>
      </dsp:nvSpPr>
      <dsp:spPr>
        <a:xfrm>
          <a:off x="6115865" y="537943"/>
          <a:ext cx="2779939" cy="1667963"/>
        </a:xfrm>
        <a:prstGeom prst="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Don’t invest with anticipation of making quick profits on listing of shares.</a:t>
          </a:r>
          <a:endParaRPr lang="en-US" sz="1900" kern="1200" dirty="0"/>
        </a:p>
      </dsp:txBody>
      <dsp:txXfrm>
        <a:off x="6115865" y="537943"/>
        <a:ext cx="2779939" cy="1667963"/>
      </dsp:txXfrm>
    </dsp:sp>
    <dsp:sp modelId="{CC979F50-8BB5-409C-8412-ABA9A407DE32}">
      <dsp:nvSpPr>
        <dsp:cNvPr id="0" name=""/>
        <dsp:cNvSpPr/>
      </dsp:nvSpPr>
      <dsp:spPr>
        <a:xfrm>
          <a:off x="1528966" y="2483900"/>
          <a:ext cx="2779939" cy="1667963"/>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One person (identified by PAN number) is permitted to make only one application in an IPO.</a:t>
          </a:r>
          <a:endParaRPr lang="en-US" sz="1900" kern="1200" dirty="0">
            <a:solidFill>
              <a:schemeClr val="tx1"/>
            </a:solidFill>
          </a:endParaRPr>
        </a:p>
      </dsp:txBody>
      <dsp:txXfrm>
        <a:off x="1528966" y="2483900"/>
        <a:ext cx="2779939" cy="1667963"/>
      </dsp:txXfrm>
    </dsp:sp>
    <dsp:sp modelId="{E0C81F72-7CA8-4EF6-8878-2007AEC6911F}">
      <dsp:nvSpPr>
        <dsp:cNvPr id="0" name=""/>
        <dsp:cNvSpPr/>
      </dsp:nvSpPr>
      <dsp:spPr>
        <a:xfrm>
          <a:off x="4553873" y="2525349"/>
          <a:ext cx="2779939" cy="1667963"/>
        </a:xfrm>
        <a:prstGeom prst="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Use your own funds to apply for an IPO. Funds routed through any Third-party is not allowed as valid payment.</a:t>
          </a:r>
          <a:endParaRPr lang="en-US" sz="1900" kern="1200" dirty="0"/>
        </a:p>
      </dsp:txBody>
      <dsp:txXfrm>
        <a:off x="4553873" y="2525349"/>
        <a:ext cx="2779939" cy="1667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4F4E0-CBD2-4766-AA0F-9706928035AA}">
      <dsp:nvSpPr>
        <dsp:cNvPr id="0" name=""/>
        <dsp:cNvSpPr/>
      </dsp:nvSpPr>
      <dsp:spPr>
        <a:xfrm>
          <a:off x="7234627" y="2275169"/>
          <a:ext cx="737815" cy="443228"/>
        </a:xfrm>
        <a:custGeom>
          <a:avLst/>
          <a:gdLst/>
          <a:ahLst/>
          <a:cxnLst/>
          <a:rect l="0" t="0" r="0" b="0"/>
          <a:pathLst>
            <a:path>
              <a:moveTo>
                <a:pt x="0" y="0"/>
              </a:moveTo>
              <a:lnTo>
                <a:pt x="0" y="331543"/>
              </a:lnTo>
              <a:lnTo>
                <a:pt x="737815" y="331543"/>
              </a:lnTo>
              <a:lnTo>
                <a:pt x="737815" y="443228"/>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420E14A-9580-417A-8361-548808C2C3B9}">
      <dsp:nvSpPr>
        <dsp:cNvPr id="0" name=""/>
        <dsp:cNvSpPr/>
      </dsp:nvSpPr>
      <dsp:spPr>
        <a:xfrm>
          <a:off x="6218454" y="2275169"/>
          <a:ext cx="1016172" cy="427595"/>
        </a:xfrm>
        <a:custGeom>
          <a:avLst/>
          <a:gdLst/>
          <a:ahLst/>
          <a:cxnLst/>
          <a:rect l="0" t="0" r="0" b="0"/>
          <a:pathLst>
            <a:path>
              <a:moveTo>
                <a:pt x="1016172" y="0"/>
              </a:moveTo>
              <a:lnTo>
                <a:pt x="1016172" y="315910"/>
              </a:lnTo>
              <a:lnTo>
                <a:pt x="0" y="315910"/>
              </a:lnTo>
              <a:lnTo>
                <a:pt x="0" y="427595"/>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D72278-E757-45C4-84D4-6E66347F5F9E}">
      <dsp:nvSpPr>
        <dsp:cNvPr id="0" name=""/>
        <dsp:cNvSpPr/>
      </dsp:nvSpPr>
      <dsp:spPr>
        <a:xfrm>
          <a:off x="5024371" y="1158990"/>
          <a:ext cx="2210255" cy="350626"/>
        </a:xfrm>
        <a:custGeom>
          <a:avLst/>
          <a:gdLst/>
          <a:ahLst/>
          <a:cxnLst/>
          <a:rect l="0" t="0" r="0" b="0"/>
          <a:pathLst>
            <a:path>
              <a:moveTo>
                <a:pt x="0" y="0"/>
              </a:moveTo>
              <a:lnTo>
                <a:pt x="0" y="238942"/>
              </a:lnTo>
              <a:lnTo>
                <a:pt x="2210255" y="238942"/>
              </a:lnTo>
              <a:lnTo>
                <a:pt x="2210255" y="350626"/>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EDAB88-518C-4642-A19A-ED0BEC4B8C7F}">
      <dsp:nvSpPr>
        <dsp:cNvPr id="0" name=""/>
        <dsp:cNvSpPr/>
      </dsp:nvSpPr>
      <dsp:spPr>
        <a:xfrm>
          <a:off x="5024371" y="1158990"/>
          <a:ext cx="736751" cy="350626"/>
        </a:xfrm>
        <a:custGeom>
          <a:avLst/>
          <a:gdLst/>
          <a:ahLst/>
          <a:cxnLst/>
          <a:rect l="0" t="0" r="0" b="0"/>
          <a:pathLst>
            <a:path>
              <a:moveTo>
                <a:pt x="0" y="0"/>
              </a:moveTo>
              <a:lnTo>
                <a:pt x="0" y="238942"/>
              </a:lnTo>
              <a:lnTo>
                <a:pt x="736751" y="238942"/>
              </a:lnTo>
              <a:lnTo>
                <a:pt x="736751" y="350626"/>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2437D3-3E74-4C99-9848-E961202ED4B4}">
      <dsp:nvSpPr>
        <dsp:cNvPr id="0" name=""/>
        <dsp:cNvSpPr/>
      </dsp:nvSpPr>
      <dsp:spPr>
        <a:xfrm>
          <a:off x="4287619" y="1158990"/>
          <a:ext cx="736751" cy="350626"/>
        </a:xfrm>
        <a:custGeom>
          <a:avLst/>
          <a:gdLst/>
          <a:ahLst/>
          <a:cxnLst/>
          <a:rect l="0" t="0" r="0" b="0"/>
          <a:pathLst>
            <a:path>
              <a:moveTo>
                <a:pt x="736751" y="0"/>
              </a:moveTo>
              <a:lnTo>
                <a:pt x="736751" y="238942"/>
              </a:lnTo>
              <a:lnTo>
                <a:pt x="0" y="238942"/>
              </a:lnTo>
              <a:lnTo>
                <a:pt x="0" y="350626"/>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B20965-4AE1-4B1C-B45A-51225B044450}">
      <dsp:nvSpPr>
        <dsp:cNvPr id="0" name=""/>
        <dsp:cNvSpPr/>
      </dsp:nvSpPr>
      <dsp:spPr>
        <a:xfrm>
          <a:off x="4272453" y="3558109"/>
          <a:ext cx="797393" cy="456747"/>
        </a:xfrm>
        <a:custGeom>
          <a:avLst/>
          <a:gdLst/>
          <a:ahLst/>
          <a:cxnLst/>
          <a:rect l="0" t="0" r="0" b="0"/>
          <a:pathLst>
            <a:path>
              <a:moveTo>
                <a:pt x="0" y="0"/>
              </a:moveTo>
              <a:lnTo>
                <a:pt x="0" y="345062"/>
              </a:lnTo>
              <a:lnTo>
                <a:pt x="797393" y="345062"/>
              </a:lnTo>
              <a:lnTo>
                <a:pt x="797393" y="456747"/>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C08A9B-313A-4D42-AD49-A3B96332F187}">
      <dsp:nvSpPr>
        <dsp:cNvPr id="0" name=""/>
        <dsp:cNvSpPr/>
      </dsp:nvSpPr>
      <dsp:spPr>
        <a:xfrm>
          <a:off x="3596342" y="3558109"/>
          <a:ext cx="676110" cy="456747"/>
        </a:xfrm>
        <a:custGeom>
          <a:avLst/>
          <a:gdLst/>
          <a:ahLst/>
          <a:cxnLst/>
          <a:rect l="0" t="0" r="0" b="0"/>
          <a:pathLst>
            <a:path>
              <a:moveTo>
                <a:pt x="676110" y="0"/>
              </a:moveTo>
              <a:lnTo>
                <a:pt x="676110" y="345062"/>
              </a:lnTo>
              <a:lnTo>
                <a:pt x="0" y="345062"/>
              </a:lnTo>
              <a:lnTo>
                <a:pt x="0" y="456747"/>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A99342-19BF-4241-92DA-D1C12EBC781B}">
      <dsp:nvSpPr>
        <dsp:cNvPr id="0" name=""/>
        <dsp:cNvSpPr/>
      </dsp:nvSpPr>
      <dsp:spPr>
        <a:xfrm>
          <a:off x="2814115" y="2275169"/>
          <a:ext cx="1458337" cy="517387"/>
        </a:xfrm>
        <a:custGeom>
          <a:avLst/>
          <a:gdLst/>
          <a:ahLst/>
          <a:cxnLst/>
          <a:rect l="0" t="0" r="0" b="0"/>
          <a:pathLst>
            <a:path>
              <a:moveTo>
                <a:pt x="0" y="0"/>
              </a:moveTo>
              <a:lnTo>
                <a:pt x="0" y="405702"/>
              </a:lnTo>
              <a:lnTo>
                <a:pt x="1458337" y="405702"/>
              </a:lnTo>
              <a:lnTo>
                <a:pt x="1458337" y="517387"/>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1525E8-AEAE-4FBA-9F99-C745E22BB216}">
      <dsp:nvSpPr>
        <dsp:cNvPr id="0" name=""/>
        <dsp:cNvSpPr/>
      </dsp:nvSpPr>
      <dsp:spPr>
        <a:xfrm>
          <a:off x="1325445" y="3558109"/>
          <a:ext cx="797393" cy="456747"/>
        </a:xfrm>
        <a:custGeom>
          <a:avLst/>
          <a:gdLst/>
          <a:ahLst/>
          <a:cxnLst/>
          <a:rect l="0" t="0" r="0" b="0"/>
          <a:pathLst>
            <a:path>
              <a:moveTo>
                <a:pt x="0" y="0"/>
              </a:moveTo>
              <a:lnTo>
                <a:pt x="0" y="345062"/>
              </a:lnTo>
              <a:lnTo>
                <a:pt x="797393" y="345062"/>
              </a:lnTo>
              <a:lnTo>
                <a:pt x="797393" y="456747"/>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55B2B6-1CCD-489C-8E2B-1A682383FE23}">
      <dsp:nvSpPr>
        <dsp:cNvPr id="0" name=""/>
        <dsp:cNvSpPr/>
      </dsp:nvSpPr>
      <dsp:spPr>
        <a:xfrm>
          <a:off x="649335" y="3558109"/>
          <a:ext cx="676110" cy="456747"/>
        </a:xfrm>
        <a:custGeom>
          <a:avLst/>
          <a:gdLst/>
          <a:ahLst/>
          <a:cxnLst/>
          <a:rect l="0" t="0" r="0" b="0"/>
          <a:pathLst>
            <a:path>
              <a:moveTo>
                <a:pt x="676110" y="0"/>
              </a:moveTo>
              <a:lnTo>
                <a:pt x="676110" y="345062"/>
              </a:lnTo>
              <a:lnTo>
                <a:pt x="0" y="345062"/>
              </a:lnTo>
              <a:lnTo>
                <a:pt x="0" y="456747"/>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8F2202-ED6C-4FAE-A74F-F5CC51581577}">
      <dsp:nvSpPr>
        <dsp:cNvPr id="0" name=""/>
        <dsp:cNvSpPr/>
      </dsp:nvSpPr>
      <dsp:spPr>
        <a:xfrm>
          <a:off x="1325445" y="2275169"/>
          <a:ext cx="1488670" cy="517387"/>
        </a:xfrm>
        <a:custGeom>
          <a:avLst/>
          <a:gdLst/>
          <a:ahLst/>
          <a:cxnLst/>
          <a:rect l="0" t="0" r="0" b="0"/>
          <a:pathLst>
            <a:path>
              <a:moveTo>
                <a:pt x="1488670" y="0"/>
              </a:moveTo>
              <a:lnTo>
                <a:pt x="1488670" y="405702"/>
              </a:lnTo>
              <a:lnTo>
                <a:pt x="0" y="405702"/>
              </a:lnTo>
              <a:lnTo>
                <a:pt x="0" y="517387"/>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047449-EA03-4A24-A1CD-51C817DEEEF5}">
      <dsp:nvSpPr>
        <dsp:cNvPr id="0" name=""/>
        <dsp:cNvSpPr/>
      </dsp:nvSpPr>
      <dsp:spPr>
        <a:xfrm>
          <a:off x="2814115" y="1158990"/>
          <a:ext cx="2210255" cy="350626"/>
        </a:xfrm>
        <a:custGeom>
          <a:avLst/>
          <a:gdLst/>
          <a:ahLst/>
          <a:cxnLst/>
          <a:rect l="0" t="0" r="0" b="0"/>
          <a:pathLst>
            <a:path>
              <a:moveTo>
                <a:pt x="2210255" y="0"/>
              </a:moveTo>
              <a:lnTo>
                <a:pt x="2210255" y="238942"/>
              </a:lnTo>
              <a:lnTo>
                <a:pt x="0" y="238942"/>
              </a:lnTo>
              <a:lnTo>
                <a:pt x="0" y="350626"/>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02EC31-59A5-4E63-B66A-08D1C02EC863}">
      <dsp:nvSpPr>
        <dsp:cNvPr id="0" name=""/>
        <dsp:cNvSpPr/>
      </dsp:nvSpPr>
      <dsp:spPr>
        <a:xfrm>
          <a:off x="4421574" y="393438"/>
          <a:ext cx="1205593" cy="765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25FC8AE9-28AB-4FEA-9245-54D82DCBC06A}">
      <dsp:nvSpPr>
        <dsp:cNvPr id="0" name=""/>
        <dsp:cNvSpPr/>
      </dsp:nvSpPr>
      <dsp:spPr>
        <a:xfrm>
          <a:off x="4555529" y="520695"/>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Issues</a:t>
          </a:r>
        </a:p>
      </dsp:txBody>
      <dsp:txXfrm>
        <a:off x="4577951" y="543117"/>
        <a:ext cx="1160749" cy="720708"/>
      </dsp:txXfrm>
    </dsp:sp>
    <dsp:sp modelId="{0F10F465-7810-44C2-B3F6-B462BF513F16}">
      <dsp:nvSpPr>
        <dsp:cNvPr id="0" name=""/>
        <dsp:cNvSpPr/>
      </dsp:nvSpPr>
      <dsp:spPr>
        <a:xfrm>
          <a:off x="2211318" y="1509617"/>
          <a:ext cx="1205593" cy="765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FCA04208-F272-48A4-A61F-74B19D2E36B9}">
      <dsp:nvSpPr>
        <dsp:cNvPr id="0" name=""/>
        <dsp:cNvSpPr/>
      </dsp:nvSpPr>
      <dsp:spPr>
        <a:xfrm>
          <a:off x="2345273" y="163687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Public Issues</a:t>
          </a:r>
        </a:p>
      </dsp:txBody>
      <dsp:txXfrm>
        <a:off x="2367695" y="1659296"/>
        <a:ext cx="1160749" cy="720708"/>
      </dsp:txXfrm>
    </dsp:sp>
    <dsp:sp modelId="{1AB620E1-FAA3-4052-A3FC-F7FDBFDF1EA5}">
      <dsp:nvSpPr>
        <dsp:cNvPr id="0" name=""/>
        <dsp:cNvSpPr/>
      </dsp:nvSpPr>
      <dsp:spPr>
        <a:xfrm>
          <a:off x="722648" y="2792557"/>
          <a:ext cx="1205593" cy="7655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2DBA8D6F-9046-4BAA-9E14-B3D8A24C3329}">
      <dsp:nvSpPr>
        <dsp:cNvPr id="0" name=""/>
        <dsp:cNvSpPr/>
      </dsp:nvSpPr>
      <dsp:spPr>
        <a:xfrm>
          <a:off x="856603" y="291981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IPO</a:t>
          </a:r>
        </a:p>
      </dsp:txBody>
      <dsp:txXfrm>
        <a:off x="879025" y="2942236"/>
        <a:ext cx="1160749" cy="720708"/>
      </dsp:txXfrm>
    </dsp:sp>
    <dsp:sp modelId="{DEECC85A-C3A8-4284-B0B4-248580E3FDD2}">
      <dsp:nvSpPr>
        <dsp:cNvPr id="0" name=""/>
        <dsp:cNvSpPr/>
      </dsp:nvSpPr>
      <dsp:spPr>
        <a:xfrm>
          <a:off x="46538" y="4014857"/>
          <a:ext cx="1205593" cy="7655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0B878249-E1C3-40C6-B3F4-3586CF46F455}">
      <dsp:nvSpPr>
        <dsp:cNvPr id="0" name=""/>
        <dsp:cNvSpPr/>
      </dsp:nvSpPr>
      <dsp:spPr>
        <a:xfrm>
          <a:off x="180493" y="414211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Fresh Issues</a:t>
          </a:r>
        </a:p>
      </dsp:txBody>
      <dsp:txXfrm>
        <a:off x="202915" y="4164536"/>
        <a:ext cx="1160749" cy="720708"/>
      </dsp:txXfrm>
    </dsp:sp>
    <dsp:sp modelId="{40724CFD-70A3-43E7-A3A2-CD2AAB3F40C1}">
      <dsp:nvSpPr>
        <dsp:cNvPr id="0" name=""/>
        <dsp:cNvSpPr/>
      </dsp:nvSpPr>
      <dsp:spPr>
        <a:xfrm>
          <a:off x="1520041" y="4014857"/>
          <a:ext cx="1205593" cy="7655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3D2A209E-B13E-487A-AE34-A388E4BF9DB8}">
      <dsp:nvSpPr>
        <dsp:cNvPr id="0" name=""/>
        <dsp:cNvSpPr/>
      </dsp:nvSpPr>
      <dsp:spPr>
        <a:xfrm>
          <a:off x="1653996" y="414211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Offer for sale</a:t>
          </a:r>
        </a:p>
      </dsp:txBody>
      <dsp:txXfrm>
        <a:off x="1676418" y="4164536"/>
        <a:ext cx="1160749" cy="720708"/>
      </dsp:txXfrm>
    </dsp:sp>
    <dsp:sp modelId="{6589EA21-F2F0-4F66-A783-D66E4A77B226}">
      <dsp:nvSpPr>
        <dsp:cNvPr id="0" name=""/>
        <dsp:cNvSpPr/>
      </dsp:nvSpPr>
      <dsp:spPr>
        <a:xfrm>
          <a:off x="3669656" y="2792557"/>
          <a:ext cx="1205593" cy="7655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B0986097-CCBD-4BFA-9D05-2979BA683E2E}">
      <dsp:nvSpPr>
        <dsp:cNvPr id="0" name=""/>
        <dsp:cNvSpPr/>
      </dsp:nvSpPr>
      <dsp:spPr>
        <a:xfrm>
          <a:off x="3803611" y="291981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FPO</a:t>
          </a:r>
        </a:p>
      </dsp:txBody>
      <dsp:txXfrm>
        <a:off x="3826033" y="2942236"/>
        <a:ext cx="1160749" cy="720708"/>
      </dsp:txXfrm>
    </dsp:sp>
    <dsp:sp modelId="{47ACB62F-D630-491C-8B8A-AB4A0FF51662}">
      <dsp:nvSpPr>
        <dsp:cNvPr id="0" name=""/>
        <dsp:cNvSpPr/>
      </dsp:nvSpPr>
      <dsp:spPr>
        <a:xfrm>
          <a:off x="2993545" y="4014857"/>
          <a:ext cx="1205593" cy="7655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3EAFE104-C005-4806-B050-1140043D5B75}">
      <dsp:nvSpPr>
        <dsp:cNvPr id="0" name=""/>
        <dsp:cNvSpPr/>
      </dsp:nvSpPr>
      <dsp:spPr>
        <a:xfrm>
          <a:off x="3127500" y="414211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Fresh Issues</a:t>
          </a:r>
        </a:p>
      </dsp:txBody>
      <dsp:txXfrm>
        <a:off x="3149922" y="4164536"/>
        <a:ext cx="1160749" cy="720708"/>
      </dsp:txXfrm>
    </dsp:sp>
    <dsp:sp modelId="{B502E60B-3EB9-482E-A7C7-BBA441C8718D}">
      <dsp:nvSpPr>
        <dsp:cNvPr id="0" name=""/>
        <dsp:cNvSpPr/>
      </dsp:nvSpPr>
      <dsp:spPr>
        <a:xfrm>
          <a:off x="4467049" y="4014857"/>
          <a:ext cx="1205593" cy="7655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A01EA1A0-40B0-4B97-8758-9DE8D1853E90}">
      <dsp:nvSpPr>
        <dsp:cNvPr id="0" name=""/>
        <dsp:cNvSpPr/>
      </dsp:nvSpPr>
      <dsp:spPr>
        <a:xfrm>
          <a:off x="4601004" y="414211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Offer for sale</a:t>
          </a:r>
        </a:p>
      </dsp:txBody>
      <dsp:txXfrm>
        <a:off x="4623426" y="4164536"/>
        <a:ext cx="1160749" cy="720708"/>
      </dsp:txXfrm>
    </dsp:sp>
    <dsp:sp modelId="{5F0CE058-F478-4A10-9442-1C86152ED8FF}">
      <dsp:nvSpPr>
        <dsp:cNvPr id="0" name=""/>
        <dsp:cNvSpPr/>
      </dsp:nvSpPr>
      <dsp:spPr>
        <a:xfrm>
          <a:off x="3684822" y="1509617"/>
          <a:ext cx="1205593" cy="765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BECE379A-EAB7-4D45-ACCB-8FCEDFF3C240}">
      <dsp:nvSpPr>
        <dsp:cNvPr id="0" name=""/>
        <dsp:cNvSpPr/>
      </dsp:nvSpPr>
      <dsp:spPr>
        <a:xfrm>
          <a:off x="3818777" y="163687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Rights Issues</a:t>
          </a:r>
        </a:p>
      </dsp:txBody>
      <dsp:txXfrm>
        <a:off x="3841199" y="1659296"/>
        <a:ext cx="1160749" cy="720708"/>
      </dsp:txXfrm>
    </dsp:sp>
    <dsp:sp modelId="{220F69A3-6C4E-4A2F-879D-DBEA1C6775A2}">
      <dsp:nvSpPr>
        <dsp:cNvPr id="0" name=""/>
        <dsp:cNvSpPr/>
      </dsp:nvSpPr>
      <dsp:spPr>
        <a:xfrm>
          <a:off x="5158326" y="1509617"/>
          <a:ext cx="1205593" cy="765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C77A9A05-8D0B-4122-A440-F668291EFFDE}">
      <dsp:nvSpPr>
        <dsp:cNvPr id="0" name=""/>
        <dsp:cNvSpPr/>
      </dsp:nvSpPr>
      <dsp:spPr>
        <a:xfrm>
          <a:off x="5292281" y="163687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Bonus Issues</a:t>
          </a:r>
        </a:p>
      </dsp:txBody>
      <dsp:txXfrm>
        <a:off x="5314703" y="1659296"/>
        <a:ext cx="1160749" cy="720708"/>
      </dsp:txXfrm>
    </dsp:sp>
    <dsp:sp modelId="{847DCA5A-421B-493B-9508-93EE84BAC879}">
      <dsp:nvSpPr>
        <dsp:cNvPr id="0" name=""/>
        <dsp:cNvSpPr/>
      </dsp:nvSpPr>
      <dsp:spPr>
        <a:xfrm>
          <a:off x="6631830" y="1509617"/>
          <a:ext cx="1205593" cy="765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AA18DE0B-2503-4B34-A66F-B4378D1B15DB}">
      <dsp:nvSpPr>
        <dsp:cNvPr id="0" name=""/>
        <dsp:cNvSpPr/>
      </dsp:nvSpPr>
      <dsp:spPr>
        <a:xfrm>
          <a:off x="6765784" y="1636874"/>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Private Placements</a:t>
          </a:r>
        </a:p>
      </dsp:txBody>
      <dsp:txXfrm>
        <a:off x="6788206" y="1659296"/>
        <a:ext cx="1160749" cy="720708"/>
      </dsp:txXfrm>
    </dsp:sp>
    <dsp:sp modelId="{5B49A90C-F88A-4EB9-9E50-72038E2A809B}">
      <dsp:nvSpPr>
        <dsp:cNvPr id="0" name=""/>
        <dsp:cNvSpPr/>
      </dsp:nvSpPr>
      <dsp:spPr>
        <a:xfrm>
          <a:off x="5615657" y="2702765"/>
          <a:ext cx="1205593" cy="7655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5F018735-1DAF-4C36-BB53-0BE74191A799}">
      <dsp:nvSpPr>
        <dsp:cNvPr id="0" name=""/>
        <dsp:cNvSpPr/>
      </dsp:nvSpPr>
      <dsp:spPr>
        <a:xfrm>
          <a:off x="5749612" y="2830022"/>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Preferential Issue</a:t>
          </a:r>
        </a:p>
      </dsp:txBody>
      <dsp:txXfrm>
        <a:off x="5772034" y="2852444"/>
        <a:ext cx="1160749" cy="720708"/>
      </dsp:txXfrm>
    </dsp:sp>
    <dsp:sp modelId="{6E566BDD-93AD-4D5D-9F9F-97F43295706F}">
      <dsp:nvSpPr>
        <dsp:cNvPr id="0" name=""/>
        <dsp:cNvSpPr/>
      </dsp:nvSpPr>
      <dsp:spPr>
        <a:xfrm>
          <a:off x="7369645" y="2718398"/>
          <a:ext cx="1205593" cy="7655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C9B427CF-1227-4EDB-89BD-5CA8BE4450DC}">
      <dsp:nvSpPr>
        <dsp:cNvPr id="0" name=""/>
        <dsp:cNvSpPr/>
      </dsp:nvSpPr>
      <dsp:spPr>
        <a:xfrm>
          <a:off x="7503600" y="2845655"/>
          <a:ext cx="1205593" cy="7655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Qualified Institutional Placement</a:t>
          </a:r>
        </a:p>
      </dsp:txBody>
      <dsp:txXfrm>
        <a:off x="7526022" y="2868077"/>
        <a:ext cx="1160749" cy="720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41ED3-1B8F-4E98-8D24-97900340EF97}">
      <dsp:nvSpPr>
        <dsp:cNvPr id="0" name=""/>
        <dsp:cNvSpPr/>
      </dsp:nvSpPr>
      <dsp:spPr>
        <a:xfrm>
          <a:off x="59624" y="3608"/>
          <a:ext cx="8750431" cy="670831"/>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Issuer files an Offer Document  in prescribed format with </a:t>
          </a:r>
          <a:r>
            <a:rPr lang="en-US" sz="1600" kern="1200" dirty="0" smtClean="0">
              <a:latin typeface="Arial" panose="020B0604020202020204" pitchFamily="34" charset="0"/>
              <a:cs typeface="Arial" panose="020B0604020202020204" pitchFamily="34" charset="0"/>
            </a:rPr>
            <a:t>Securities and Exchange Board of India (SEBI), Stock Exchanges and the Registrar of Companies (ROC) for listing on the stock exchanges</a:t>
          </a:r>
          <a:endParaRPr lang="en-US" sz="1600" kern="1200" dirty="0"/>
        </a:p>
      </dsp:txBody>
      <dsp:txXfrm>
        <a:off x="79272" y="23256"/>
        <a:ext cx="8711135" cy="631535"/>
      </dsp:txXfrm>
    </dsp:sp>
    <dsp:sp modelId="{37EAA0B0-3598-4CA3-9D33-30DD03336FD6}">
      <dsp:nvSpPr>
        <dsp:cNvPr id="0" name=""/>
        <dsp:cNvSpPr/>
      </dsp:nvSpPr>
      <dsp:spPr>
        <a:xfrm rot="5400000">
          <a:off x="4309059" y="691210"/>
          <a:ext cx="251561" cy="301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344278" y="716366"/>
        <a:ext cx="181124" cy="176093"/>
      </dsp:txXfrm>
    </dsp:sp>
    <dsp:sp modelId="{6A041BB6-65F4-447D-BB9F-57D965B56CEF}">
      <dsp:nvSpPr>
        <dsp:cNvPr id="0" name=""/>
        <dsp:cNvSpPr/>
      </dsp:nvSpPr>
      <dsp:spPr>
        <a:xfrm>
          <a:off x="59624" y="1009855"/>
          <a:ext cx="8750431" cy="670831"/>
        </a:xfrm>
        <a:prstGeom prst="roundRect">
          <a:avLst>
            <a:gd name="adj" fmla="val 10000"/>
          </a:avLst>
        </a:prstGeom>
        <a:solidFill>
          <a:schemeClr val="accent1">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Issuer receives observations from regulatory authorities</a:t>
          </a:r>
          <a:endParaRPr lang="en-US" sz="1600" kern="1200" dirty="0">
            <a:solidFill>
              <a:schemeClr val="tx1"/>
            </a:solidFill>
          </a:endParaRPr>
        </a:p>
      </dsp:txBody>
      <dsp:txXfrm>
        <a:off x="79272" y="1029503"/>
        <a:ext cx="8711135" cy="631535"/>
      </dsp:txXfrm>
    </dsp:sp>
    <dsp:sp modelId="{328E3F43-1623-40DA-8792-D33860E0E6D7}">
      <dsp:nvSpPr>
        <dsp:cNvPr id="0" name=""/>
        <dsp:cNvSpPr/>
      </dsp:nvSpPr>
      <dsp:spPr>
        <a:xfrm rot="5400000">
          <a:off x="4309059" y="1697457"/>
          <a:ext cx="251561" cy="301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344278" y="1722613"/>
        <a:ext cx="181124" cy="176093"/>
      </dsp:txXfrm>
    </dsp:sp>
    <dsp:sp modelId="{75D7C14E-3A04-4420-9414-EF3E2ADC8AE4}">
      <dsp:nvSpPr>
        <dsp:cNvPr id="0" name=""/>
        <dsp:cNvSpPr/>
      </dsp:nvSpPr>
      <dsp:spPr>
        <a:xfrm>
          <a:off x="59624" y="2016102"/>
          <a:ext cx="8750431" cy="670831"/>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After complying with all observations, issuer can open the offer inviting general public to invest in the IPO subject to stipulated timelines</a:t>
          </a:r>
          <a:endParaRPr lang="en-US" sz="1600" kern="1200" dirty="0"/>
        </a:p>
      </dsp:txBody>
      <dsp:txXfrm>
        <a:off x="79272" y="2035750"/>
        <a:ext cx="8711135" cy="631535"/>
      </dsp:txXfrm>
    </dsp:sp>
    <dsp:sp modelId="{9ABA877F-9A03-41C2-B0FE-70D7FCFB573B}">
      <dsp:nvSpPr>
        <dsp:cNvPr id="0" name=""/>
        <dsp:cNvSpPr/>
      </dsp:nvSpPr>
      <dsp:spPr>
        <a:xfrm rot="5400000">
          <a:off x="4309059" y="2703704"/>
          <a:ext cx="251561" cy="301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344278" y="2728860"/>
        <a:ext cx="181124" cy="176093"/>
      </dsp:txXfrm>
    </dsp:sp>
    <dsp:sp modelId="{6D695781-21BE-4C70-94DA-92C75DB56B54}">
      <dsp:nvSpPr>
        <dsp:cNvPr id="0" name=""/>
        <dsp:cNvSpPr/>
      </dsp:nvSpPr>
      <dsp:spPr>
        <a:xfrm>
          <a:off x="59624" y="3022349"/>
          <a:ext cx="8750431" cy="670831"/>
        </a:xfrm>
        <a:prstGeom prst="roundRect">
          <a:avLst>
            <a:gd name="adj" fmla="val 10000"/>
          </a:avLst>
        </a:prstGeom>
        <a:solidFill>
          <a:schemeClr val="accent1">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Post successful completion of the Offer the shares of the company are traded on the stock exchange(s) where the shares are listed.</a:t>
          </a:r>
          <a:endParaRPr lang="en-US" sz="1600" kern="1200" dirty="0">
            <a:solidFill>
              <a:schemeClr val="tx1"/>
            </a:solidFill>
            <a:latin typeface="Arial" panose="020B0604020202020204" pitchFamily="34" charset="0"/>
            <a:cs typeface="Arial" panose="020B0604020202020204" pitchFamily="34" charset="0"/>
          </a:endParaRPr>
        </a:p>
      </dsp:txBody>
      <dsp:txXfrm>
        <a:off x="79272" y="3041997"/>
        <a:ext cx="8711135" cy="631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DD48C-E31D-4EFA-B977-5EEF512C8719}">
      <dsp:nvSpPr>
        <dsp:cNvPr id="0" name=""/>
        <dsp:cNvSpPr/>
      </dsp:nvSpPr>
      <dsp:spPr>
        <a:xfrm>
          <a:off x="0" y="0"/>
          <a:ext cx="2865664" cy="2383155"/>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u="sng" kern="1200" dirty="0" smtClean="0"/>
            <a:t>About the Company</a:t>
          </a:r>
          <a:r>
            <a:rPr lang="en-US" sz="1500" kern="1200" dirty="0" smtClean="0"/>
            <a:t>:</a:t>
          </a:r>
        </a:p>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r>
            <a:rPr lang="en-US" sz="1500" kern="1200" dirty="0" smtClean="0"/>
            <a:t>- </a:t>
          </a:r>
          <a:r>
            <a:rPr lang="en-US" sz="1500" u="sng" kern="1200" dirty="0" smtClean="0">
              <a:cs typeface="Arial" panose="020B0604020202020204" pitchFamily="34" charset="0"/>
            </a:rPr>
            <a:t>Business:</a:t>
          </a:r>
          <a:r>
            <a:rPr lang="en-US" sz="1500" kern="1200" dirty="0" smtClean="0">
              <a:cs typeface="Arial" panose="020B0604020202020204" pitchFamily="34" charset="0"/>
            </a:rPr>
            <a:t> Company’s business model, strategies and manufactured products/ process/ services.</a:t>
          </a:r>
        </a:p>
        <a:p>
          <a:pPr lvl="0" algn="ctr" defTabSz="666750">
            <a:lnSpc>
              <a:spcPct val="90000"/>
            </a:lnSpc>
            <a:spcBef>
              <a:spcPct val="0"/>
            </a:spcBef>
            <a:spcAft>
              <a:spcPct val="35000"/>
            </a:spcAft>
          </a:pPr>
          <a:r>
            <a:rPr lang="en-US" sz="1500" u="none" kern="1200" dirty="0" smtClean="0">
              <a:cs typeface="Arial" panose="020B0604020202020204" pitchFamily="34" charset="0"/>
            </a:rPr>
            <a:t>- </a:t>
          </a:r>
          <a:r>
            <a:rPr lang="en-US" sz="1500" u="sng" kern="1200" dirty="0" smtClean="0">
              <a:cs typeface="Arial" panose="020B0604020202020204" pitchFamily="34" charset="0"/>
            </a:rPr>
            <a:t>History and Corporate Matters:</a:t>
          </a:r>
          <a:r>
            <a:rPr lang="en-US" sz="1500" kern="1200" dirty="0" smtClean="0">
              <a:cs typeface="Arial" panose="020B0604020202020204" pitchFamily="34" charset="0"/>
            </a:rPr>
            <a:t> Material events taken place in company’s history and other corporate matters</a:t>
          </a:r>
          <a:endParaRPr lang="en-US" sz="1500" kern="1200" dirty="0"/>
        </a:p>
      </dsp:txBody>
      <dsp:txXfrm>
        <a:off x="0" y="0"/>
        <a:ext cx="2865664" cy="2383155"/>
      </dsp:txXfrm>
    </dsp:sp>
    <dsp:sp modelId="{B6C1F5B4-6EFD-4D3F-94D3-945E13D0E90E}">
      <dsp:nvSpPr>
        <dsp:cNvPr id="0" name=""/>
        <dsp:cNvSpPr/>
      </dsp:nvSpPr>
      <dsp:spPr>
        <a:xfrm>
          <a:off x="3139163" y="0"/>
          <a:ext cx="2865664" cy="2383155"/>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u="sng" kern="1200" dirty="0" smtClean="0">
              <a:cs typeface="Arial" panose="020B0604020202020204" pitchFamily="34" charset="0"/>
            </a:rPr>
            <a:t>Management and Promoter Section</a:t>
          </a:r>
        </a:p>
        <a:p>
          <a:pPr lvl="0" algn="ctr" defTabSz="666750">
            <a:lnSpc>
              <a:spcPct val="90000"/>
            </a:lnSpc>
            <a:spcBef>
              <a:spcPct val="0"/>
            </a:spcBef>
            <a:spcAft>
              <a:spcPct val="35000"/>
            </a:spcAft>
          </a:pPr>
          <a:endParaRPr lang="en-US" sz="1500" b="1" u="none" kern="1200" dirty="0" smtClean="0">
            <a:cs typeface="Arial" panose="020B0604020202020204" pitchFamily="34" charset="0"/>
          </a:endParaRPr>
        </a:p>
        <a:p>
          <a:pPr lvl="0" algn="ctr" defTabSz="666750">
            <a:lnSpc>
              <a:spcPct val="90000"/>
            </a:lnSpc>
            <a:spcBef>
              <a:spcPct val="0"/>
            </a:spcBef>
            <a:spcAft>
              <a:spcPct val="35000"/>
            </a:spcAft>
          </a:pPr>
          <a:r>
            <a:rPr lang="en-US" sz="1500" b="1" u="none" kern="1200" dirty="0" smtClean="0">
              <a:cs typeface="Arial" panose="020B0604020202020204" pitchFamily="34" charset="0"/>
            </a:rPr>
            <a:t>- </a:t>
          </a:r>
          <a:r>
            <a:rPr lang="en-US" sz="1500" kern="1200" dirty="0" smtClean="0"/>
            <a:t>Background and the experience of the company’s management team.</a:t>
          </a:r>
          <a:endParaRPr lang="en-US" sz="1500" kern="1200" dirty="0"/>
        </a:p>
      </dsp:txBody>
      <dsp:txXfrm>
        <a:off x="3139163" y="0"/>
        <a:ext cx="2865664" cy="2383155"/>
      </dsp:txXfrm>
    </dsp:sp>
    <dsp:sp modelId="{05927BF2-0C8B-40BD-B6CC-69746ACFBCEF}">
      <dsp:nvSpPr>
        <dsp:cNvPr id="0" name=""/>
        <dsp:cNvSpPr/>
      </dsp:nvSpPr>
      <dsp:spPr>
        <a:xfrm>
          <a:off x="6304460" y="0"/>
          <a:ext cx="2865664" cy="2383155"/>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u="sng" kern="1200" dirty="0" smtClean="0">
              <a:cs typeface="Arial" panose="020B0604020202020204" pitchFamily="34" charset="0"/>
            </a:rPr>
            <a:t>Financials</a:t>
          </a:r>
        </a:p>
        <a:p>
          <a:pPr lvl="0" algn="ctr" defTabSz="666750">
            <a:lnSpc>
              <a:spcPct val="90000"/>
            </a:lnSpc>
            <a:spcBef>
              <a:spcPct val="0"/>
            </a:spcBef>
            <a:spcAft>
              <a:spcPct val="35000"/>
            </a:spcAft>
          </a:pPr>
          <a:endParaRPr lang="en-US" sz="1500" b="1" u="sng" kern="1200" dirty="0" smtClean="0">
            <a:cs typeface="Arial" panose="020B0604020202020204" pitchFamily="34" charset="0"/>
          </a:endParaRPr>
        </a:p>
        <a:p>
          <a:pPr lvl="0" algn="ctr" defTabSz="666750">
            <a:lnSpc>
              <a:spcPct val="90000"/>
            </a:lnSpc>
            <a:spcBef>
              <a:spcPct val="0"/>
            </a:spcBef>
            <a:spcAft>
              <a:spcPct val="35000"/>
            </a:spcAft>
          </a:pPr>
          <a:r>
            <a:rPr lang="en-US" sz="1500" kern="1200" dirty="0" smtClean="0">
              <a:cs typeface="Arial" panose="020B0604020202020204" pitchFamily="34" charset="0"/>
            </a:rPr>
            <a:t>- Company's income statement and balance sheet.</a:t>
          </a:r>
        </a:p>
        <a:p>
          <a:pPr lvl="0" algn="ctr" defTabSz="666750">
            <a:lnSpc>
              <a:spcPct val="90000"/>
            </a:lnSpc>
            <a:spcBef>
              <a:spcPct val="0"/>
            </a:spcBef>
            <a:spcAft>
              <a:spcPct val="35000"/>
            </a:spcAft>
          </a:pPr>
          <a:r>
            <a:rPr lang="en-US" sz="1500" kern="1200" dirty="0" smtClean="0">
              <a:cs typeface="Arial" panose="020B0604020202020204" pitchFamily="34" charset="0"/>
            </a:rPr>
            <a:t>- Understand company’s past performance and growth potential.</a:t>
          </a:r>
          <a:endParaRPr lang="en-US" sz="1500" kern="1200" dirty="0"/>
        </a:p>
      </dsp:txBody>
      <dsp:txXfrm>
        <a:off x="6304460" y="0"/>
        <a:ext cx="2865664" cy="2383155"/>
      </dsp:txXfrm>
    </dsp:sp>
    <dsp:sp modelId="{575A35F0-26BC-4465-9D33-32A32B45F802}">
      <dsp:nvSpPr>
        <dsp:cNvPr id="0" name=""/>
        <dsp:cNvSpPr/>
      </dsp:nvSpPr>
      <dsp:spPr>
        <a:xfrm>
          <a:off x="1576115" y="2768917"/>
          <a:ext cx="2865664" cy="2383155"/>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u="sng" kern="1200" dirty="0" smtClean="0">
              <a:cs typeface="Arial" panose="020B0604020202020204" pitchFamily="34" charset="0"/>
            </a:rPr>
            <a:t>Risk Factors</a:t>
          </a:r>
        </a:p>
        <a:p>
          <a:pPr lvl="0" algn="ctr" defTabSz="666750">
            <a:lnSpc>
              <a:spcPct val="90000"/>
            </a:lnSpc>
            <a:spcBef>
              <a:spcPct val="0"/>
            </a:spcBef>
            <a:spcAft>
              <a:spcPct val="35000"/>
            </a:spcAft>
          </a:pPr>
          <a:endParaRPr lang="en-US" sz="1500" b="1" u="sng" kern="1200" dirty="0" smtClean="0">
            <a:cs typeface="Arial" panose="020B0604020202020204" pitchFamily="34" charset="0"/>
          </a:endParaRPr>
        </a:p>
        <a:p>
          <a:pPr lvl="0" algn="ctr" defTabSz="666750">
            <a:lnSpc>
              <a:spcPct val="90000"/>
            </a:lnSpc>
            <a:spcBef>
              <a:spcPct val="0"/>
            </a:spcBef>
            <a:spcAft>
              <a:spcPct val="35000"/>
            </a:spcAft>
          </a:pPr>
          <a:r>
            <a:rPr lang="en-US" sz="1500" kern="1200" dirty="0" smtClean="0">
              <a:cs typeface="Arial" panose="020B0604020202020204" pitchFamily="34" charset="0"/>
            </a:rPr>
            <a:t>- Risks associated with the business, industry etc.</a:t>
          </a:r>
          <a:endParaRPr lang="en-US" sz="1500" kern="1200" dirty="0"/>
        </a:p>
      </dsp:txBody>
      <dsp:txXfrm>
        <a:off x="1576115" y="2768917"/>
        <a:ext cx="2865664" cy="2383155"/>
      </dsp:txXfrm>
    </dsp:sp>
    <dsp:sp modelId="{8EC5B8EA-2109-4FD1-9265-0D4F70CB3F34}">
      <dsp:nvSpPr>
        <dsp:cNvPr id="0" name=""/>
        <dsp:cNvSpPr/>
      </dsp:nvSpPr>
      <dsp:spPr>
        <a:xfrm>
          <a:off x="4728345" y="2768917"/>
          <a:ext cx="2865664" cy="2383155"/>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u="sng" kern="1200" dirty="0" smtClean="0">
              <a:cs typeface="Arial" panose="020B0604020202020204" pitchFamily="34" charset="0"/>
            </a:rPr>
            <a:t>Litigation and Dispute matters</a:t>
          </a:r>
        </a:p>
        <a:p>
          <a:pPr lvl="0" algn="ctr" defTabSz="666750">
            <a:lnSpc>
              <a:spcPct val="90000"/>
            </a:lnSpc>
            <a:spcBef>
              <a:spcPct val="0"/>
            </a:spcBef>
            <a:spcAft>
              <a:spcPct val="35000"/>
            </a:spcAft>
          </a:pPr>
          <a:endParaRPr lang="en-IN" sz="1500" b="1" u="sng" kern="1200" dirty="0" smtClean="0">
            <a:cs typeface="Arial" panose="020B0604020202020204" pitchFamily="34" charset="0"/>
          </a:endParaRPr>
        </a:p>
        <a:p>
          <a:pPr lvl="0" algn="ctr" defTabSz="666750">
            <a:lnSpc>
              <a:spcPct val="90000"/>
            </a:lnSpc>
            <a:spcBef>
              <a:spcPct val="0"/>
            </a:spcBef>
            <a:spcAft>
              <a:spcPct val="35000"/>
            </a:spcAft>
          </a:pPr>
          <a:r>
            <a:rPr lang="en-IN" sz="1500" kern="1200" dirty="0" smtClean="0">
              <a:cs typeface="Arial" panose="020B0604020202020204" pitchFamily="34" charset="0"/>
            </a:rPr>
            <a:t>- Litigations in which the issuer company, subsidiary(ies), group company(ies), promoter(s) are involved.</a:t>
          </a:r>
          <a:endParaRPr lang="en-US" sz="1500" kern="1200" dirty="0"/>
        </a:p>
      </dsp:txBody>
      <dsp:txXfrm>
        <a:off x="4728345" y="2768917"/>
        <a:ext cx="2865664" cy="2383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DD48C-E31D-4EFA-B977-5EEF512C8719}">
      <dsp:nvSpPr>
        <dsp:cNvPr id="0" name=""/>
        <dsp:cNvSpPr/>
      </dsp:nvSpPr>
      <dsp:spPr>
        <a:xfrm>
          <a:off x="575274" y="435"/>
          <a:ext cx="3787744" cy="2272646"/>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u="sng" kern="1200" dirty="0" smtClean="0">
              <a:cs typeface="Arial" panose="020B0604020202020204" pitchFamily="34" charset="0"/>
            </a:rPr>
            <a:t>Capital Structure</a:t>
          </a:r>
        </a:p>
        <a:p>
          <a:pPr lvl="0" algn="ctr" defTabSz="755650">
            <a:lnSpc>
              <a:spcPct val="90000"/>
            </a:lnSpc>
            <a:spcBef>
              <a:spcPct val="0"/>
            </a:spcBef>
            <a:spcAft>
              <a:spcPct val="35000"/>
            </a:spcAft>
          </a:pPr>
          <a:endParaRPr lang="en-US" sz="1700" b="1" u="sng" kern="1200" dirty="0" smtClean="0">
            <a:cs typeface="Arial" panose="020B0604020202020204" pitchFamily="34" charset="0"/>
          </a:endParaRPr>
        </a:p>
        <a:p>
          <a:pPr lvl="0" algn="ctr" defTabSz="755650">
            <a:lnSpc>
              <a:spcPct val="90000"/>
            </a:lnSpc>
            <a:spcBef>
              <a:spcPct val="0"/>
            </a:spcBef>
            <a:spcAft>
              <a:spcPct val="35000"/>
            </a:spcAft>
          </a:pPr>
          <a:r>
            <a:rPr lang="en-US" sz="1700" kern="1200" dirty="0" smtClean="0">
              <a:cs typeface="Arial" panose="020B0604020202020204" pitchFamily="34" charset="0"/>
            </a:rPr>
            <a:t>- Capital formation of the company, </a:t>
          </a:r>
        </a:p>
        <a:p>
          <a:pPr lvl="0" algn="ctr" defTabSz="755650">
            <a:lnSpc>
              <a:spcPct val="90000"/>
            </a:lnSpc>
            <a:spcBef>
              <a:spcPct val="0"/>
            </a:spcBef>
            <a:spcAft>
              <a:spcPct val="35000"/>
            </a:spcAft>
          </a:pPr>
          <a:r>
            <a:rPr lang="en-US" sz="1700" kern="1200" dirty="0" smtClean="0">
              <a:cs typeface="Arial" panose="020B0604020202020204" pitchFamily="34" charset="0"/>
            </a:rPr>
            <a:t>- Existing shareholders and their percentage shareholdings etc.</a:t>
          </a:r>
          <a:endParaRPr lang="en-US" sz="1700" kern="1200" dirty="0"/>
        </a:p>
      </dsp:txBody>
      <dsp:txXfrm>
        <a:off x="575274" y="435"/>
        <a:ext cx="3787744" cy="2272646"/>
      </dsp:txXfrm>
    </dsp:sp>
    <dsp:sp modelId="{B6C1F5B4-6EFD-4D3F-94D3-945E13D0E90E}">
      <dsp:nvSpPr>
        <dsp:cNvPr id="0" name=""/>
        <dsp:cNvSpPr/>
      </dsp:nvSpPr>
      <dsp:spPr>
        <a:xfrm>
          <a:off x="4741793" y="435"/>
          <a:ext cx="3787744" cy="2272646"/>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u="sng" kern="1200" dirty="0" smtClean="0">
              <a:cs typeface="Arial" panose="020B0604020202020204" pitchFamily="34" charset="0"/>
            </a:rPr>
            <a:t>Objects of the Issue</a:t>
          </a:r>
        </a:p>
        <a:p>
          <a:pPr lvl="0" algn="ctr" defTabSz="755650">
            <a:lnSpc>
              <a:spcPct val="90000"/>
            </a:lnSpc>
            <a:spcBef>
              <a:spcPct val="0"/>
            </a:spcBef>
            <a:spcAft>
              <a:spcPct val="35000"/>
            </a:spcAft>
          </a:pPr>
          <a:endParaRPr lang="en-US" sz="1700" b="1" u="sng" kern="1200" dirty="0" smtClean="0">
            <a:cs typeface="Arial" panose="020B0604020202020204" pitchFamily="34" charset="0"/>
          </a:endParaRPr>
        </a:p>
        <a:p>
          <a:pPr lvl="0" algn="ctr" defTabSz="755650">
            <a:lnSpc>
              <a:spcPct val="90000"/>
            </a:lnSpc>
            <a:spcBef>
              <a:spcPct val="0"/>
            </a:spcBef>
            <a:spcAft>
              <a:spcPct val="35000"/>
            </a:spcAft>
          </a:pPr>
          <a:r>
            <a:rPr lang="en-US" sz="1700" kern="1200" dirty="0" smtClean="0">
              <a:cs typeface="Arial" panose="020B0604020202020204" pitchFamily="34" charset="0"/>
            </a:rPr>
            <a:t>- Basic purpose of the company for going public and / or raising funds.</a:t>
          </a:r>
        </a:p>
        <a:p>
          <a:pPr lvl="0" algn="ctr" defTabSz="755650">
            <a:lnSpc>
              <a:spcPct val="90000"/>
            </a:lnSpc>
            <a:spcBef>
              <a:spcPct val="0"/>
            </a:spcBef>
            <a:spcAft>
              <a:spcPct val="35000"/>
            </a:spcAft>
          </a:pPr>
          <a:endParaRPr lang="en-US" sz="1700" kern="1200" dirty="0" smtClean="0">
            <a:cs typeface="Arial" panose="020B0604020202020204" pitchFamily="34" charset="0"/>
          </a:endParaRPr>
        </a:p>
        <a:p>
          <a:pPr lvl="0" algn="ctr" defTabSz="755650">
            <a:lnSpc>
              <a:spcPct val="90000"/>
            </a:lnSpc>
            <a:spcBef>
              <a:spcPct val="0"/>
            </a:spcBef>
            <a:spcAft>
              <a:spcPct val="35000"/>
            </a:spcAft>
          </a:pPr>
          <a:r>
            <a:rPr lang="en-US" sz="1700" kern="1200" dirty="0" smtClean="0">
              <a:cs typeface="Arial" panose="020B0604020202020204" pitchFamily="34" charset="0"/>
            </a:rPr>
            <a:t>- Informs how the funds will be utilized.</a:t>
          </a:r>
          <a:endParaRPr lang="en-US" sz="1700" kern="1200" dirty="0"/>
        </a:p>
      </dsp:txBody>
      <dsp:txXfrm>
        <a:off x="4741793" y="435"/>
        <a:ext cx="3787744" cy="2272646"/>
      </dsp:txXfrm>
    </dsp:sp>
    <dsp:sp modelId="{05927BF2-0C8B-40BD-B6CC-69746ACFBCEF}">
      <dsp:nvSpPr>
        <dsp:cNvPr id="0" name=""/>
        <dsp:cNvSpPr/>
      </dsp:nvSpPr>
      <dsp:spPr>
        <a:xfrm>
          <a:off x="575274" y="2651856"/>
          <a:ext cx="3787744" cy="2272646"/>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u="sng" kern="1200" dirty="0" smtClean="0">
              <a:cs typeface="Arial" panose="020B0604020202020204" pitchFamily="34" charset="0"/>
            </a:rPr>
            <a:t>Basis for Issue Price</a:t>
          </a:r>
        </a:p>
        <a:p>
          <a:pPr lvl="0" algn="ctr" defTabSz="755650">
            <a:lnSpc>
              <a:spcPct val="90000"/>
            </a:lnSpc>
            <a:spcBef>
              <a:spcPct val="0"/>
            </a:spcBef>
            <a:spcAft>
              <a:spcPct val="35000"/>
            </a:spcAft>
          </a:pPr>
          <a:endParaRPr lang="en-US" sz="1700" b="1" u="sng" kern="1200" dirty="0" smtClean="0">
            <a:cs typeface="Arial" panose="020B0604020202020204" pitchFamily="34" charset="0"/>
          </a:endParaRPr>
        </a:p>
        <a:p>
          <a:pPr lvl="0" algn="ctr" defTabSz="755650">
            <a:lnSpc>
              <a:spcPct val="90000"/>
            </a:lnSpc>
            <a:spcBef>
              <a:spcPct val="0"/>
            </a:spcBef>
            <a:spcAft>
              <a:spcPct val="35000"/>
            </a:spcAft>
          </a:pPr>
          <a:r>
            <a:rPr lang="en-US" sz="1700" kern="1200" dirty="0" smtClean="0"/>
            <a:t>- Helps understand the basis for pricing </a:t>
          </a:r>
        </a:p>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r>
            <a:rPr lang="en-US" sz="1700" kern="1200" dirty="0" smtClean="0"/>
            <a:t>- Comparison with other listed entities in the same / similar segment.</a:t>
          </a:r>
          <a:endParaRPr lang="en-US" sz="1700" kern="1200" dirty="0"/>
        </a:p>
      </dsp:txBody>
      <dsp:txXfrm>
        <a:off x="575274" y="2651856"/>
        <a:ext cx="3787744" cy="2272646"/>
      </dsp:txXfrm>
    </dsp:sp>
    <dsp:sp modelId="{575A35F0-26BC-4465-9D33-32A32B45F802}">
      <dsp:nvSpPr>
        <dsp:cNvPr id="0" name=""/>
        <dsp:cNvSpPr/>
      </dsp:nvSpPr>
      <dsp:spPr>
        <a:xfrm>
          <a:off x="4741793" y="2651856"/>
          <a:ext cx="3787744" cy="2272646"/>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u="sng" kern="1200" dirty="0" smtClean="0"/>
            <a:t>Managements discussions and Analysis of financial conditions and results of operations</a:t>
          </a:r>
        </a:p>
        <a:p>
          <a:pPr lvl="0" algn="ctr" defTabSz="755650">
            <a:lnSpc>
              <a:spcPct val="90000"/>
            </a:lnSpc>
            <a:spcBef>
              <a:spcPct val="0"/>
            </a:spcBef>
            <a:spcAft>
              <a:spcPct val="35000"/>
            </a:spcAft>
          </a:pPr>
          <a:r>
            <a:rPr lang="en-US" sz="1700" kern="1200" dirty="0" smtClean="0">
              <a:cs typeface="Arial" panose="020B0604020202020204" pitchFamily="34" charset="0"/>
            </a:rPr>
            <a:t>- Information related to the strength of the company's business plan, recent developments, performance etc. </a:t>
          </a:r>
        </a:p>
        <a:p>
          <a:pPr lvl="0" algn="ctr" defTabSz="755650">
            <a:lnSpc>
              <a:spcPct val="90000"/>
            </a:lnSpc>
            <a:spcBef>
              <a:spcPct val="0"/>
            </a:spcBef>
            <a:spcAft>
              <a:spcPct val="35000"/>
            </a:spcAft>
          </a:pPr>
          <a:r>
            <a:rPr lang="en-US" sz="1700" kern="1200" dirty="0" smtClean="0">
              <a:cs typeface="Arial" panose="020B0604020202020204" pitchFamily="34" charset="0"/>
            </a:rPr>
            <a:t>- Performance analysis with qualitative and quantitative measures.</a:t>
          </a:r>
        </a:p>
      </dsp:txBody>
      <dsp:txXfrm>
        <a:off x="4741793" y="2651856"/>
        <a:ext cx="3787744" cy="227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72901-2475-4088-BE14-EED8138ED8CD}">
      <dsp:nvSpPr>
        <dsp:cNvPr id="0" name=""/>
        <dsp:cNvSpPr/>
      </dsp:nvSpPr>
      <dsp:spPr>
        <a:xfrm>
          <a:off x="843778" y="886"/>
          <a:ext cx="2285234" cy="1371140"/>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Research Reports</a:t>
          </a:r>
          <a:endParaRPr lang="en-US" sz="1600" kern="1200" dirty="0"/>
        </a:p>
      </dsp:txBody>
      <dsp:txXfrm>
        <a:off x="843778" y="886"/>
        <a:ext cx="2285234" cy="1371140"/>
      </dsp:txXfrm>
    </dsp:sp>
    <dsp:sp modelId="{DAE1BE82-EF15-4BB2-BD81-FCD39FC12230}">
      <dsp:nvSpPr>
        <dsp:cNvPr id="0" name=""/>
        <dsp:cNvSpPr/>
      </dsp:nvSpPr>
      <dsp:spPr>
        <a:xfrm>
          <a:off x="3357537" y="886"/>
          <a:ext cx="2285234" cy="1371140"/>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ROC Filings made by the Company since Inception;</a:t>
          </a:r>
          <a:endParaRPr lang="en-US" sz="1600" kern="1200" dirty="0">
            <a:solidFill>
              <a:schemeClr val="tx1"/>
            </a:solidFill>
          </a:endParaRPr>
        </a:p>
      </dsp:txBody>
      <dsp:txXfrm>
        <a:off x="3357537" y="886"/>
        <a:ext cx="2285234" cy="1371140"/>
      </dsp:txXfrm>
    </dsp:sp>
    <dsp:sp modelId="{75E66433-2DC2-4A02-BFFC-3F1B91B9B9C5}">
      <dsp:nvSpPr>
        <dsp:cNvPr id="0" name=""/>
        <dsp:cNvSpPr/>
      </dsp:nvSpPr>
      <dsp:spPr>
        <a:xfrm>
          <a:off x="5871295" y="886"/>
          <a:ext cx="2285234" cy="1371140"/>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Minutes of the meetings of the Board / Shareholders of the issuer company</a:t>
          </a:r>
          <a:endParaRPr lang="en-US" sz="1600" kern="1200" dirty="0"/>
        </a:p>
      </dsp:txBody>
      <dsp:txXfrm>
        <a:off x="5871295" y="886"/>
        <a:ext cx="2285234" cy="1371140"/>
      </dsp:txXfrm>
    </dsp:sp>
    <dsp:sp modelId="{44B758F0-D9C7-4E3B-9E38-95C74EE870A7}">
      <dsp:nvSpPr>
        <dsp:cNvPr id="0" name=""/>
        <dsp:cNvSpPr/>
      </dsp:nvSpPr>
      <dsp:spPr>
        <a:xfrm>
          <a:off x="843778" y="1600551"/>
          <a:ext cx="2285234" cy="1371140"/>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Industry Reports;</a:t>
          </a:r>
          <a:endParaRPr lang="en-US" sz="1600" kern="1200" dirty="0">
            <a:solidFill>
              <a:schemeClr val="tx1"/>
            </a:solidFill>
          </a:endParaRPr>
        </a:p>
      </dsp:txBody>
      <dsp:txXfrm>
        <a:off x="843778" y="1600551"/>
        <a:ext cx="2285234" cy="1371140"/>
      </dsp:txXfrm>
    </dsp:sp>
    <dsp:sp modelId="{3C342751-5254-4B36-A9D7-D0942BF5BFDD}">
      <dsp:nvSpPr>
        <dsp:cNvPr id="0" name=""/>
        <dsp:cNvSpPr/>
      </dsp:nvSpPr>
      <dsp:spPr>
        <a:xfrm>
          <a:off x="3357537" y="1600551"/>
          <a:ext cx="2285234" cy="1371140"/>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Collaboration Agreements/Shareholders Agreements</a:t>
          </a:r>
          <a:endParaRPr lang="en-US" sz="1600" kern="1200" dirty="0"/>
        </a:p>
      </dsp:txBody>
      <dsp:txXfrm>
        <a:off x="3357537" y="1600551"/>
        <a:ext cx="2285234" cy="1371140"/>
      </dsp:txXfrm>
    </dsp:sp>
    <dsp:sp modelId="{AFD540CD-9C83-450C-890A-7FB87F8019D3}">
      <dsp:nvSpPr>
        <dsp:cNvPr id="0" name=""/>
        <dsp:cNvSpPr/>
      </dsp:nvSpPr>
      <dsp:spPr>
        <a:xfrm>
          <a:off x="5871295" y="1600551"/>
          <a:ext cx="2285234" cy="1371140"/>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Credit Ratings;</a:t>
          </a:r>
          <a:endParaRPr lang="en-US" sz="1600" kern="1200" dirty="0">
            <a:solidFill>
              <a:schemeClr val="tx1"/>
            </a:solidFill>
          </a:endParaRPr>
        </a:p>
      </dsp:txBody>
      <dsp:txXfrm>
        <a:off x="5871295" y="1600551"/>
        <a:ext cx="2285234" cy="1371140"/>
      </dsp:txXfrm>
    </dsp:sp>
    <dsp:sp modelId="{DA56174F-0953-476B-AA97-F8E28FAF5AB6}">
      <dsp:nvSpPr>
        <dsp:cNvPr id="0" name=""/>
        <dsp:cNvSpPr/>
      </dsp:nvSpPr>
      <dsp:spPr>
        <a:xfrm>
          <a:off x="2100658" y="3200215"/>
          <a:ext cx="2285234" cy="1371140"/>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Third Party Reports/certification on project;</a:t>
          </a:r>
          <a:endParaRPr lang="en-US" sz="1600" kern="1200" dirty="0"/>
        </a:p>
      </dsp:txBody>
      <dsp:txXfrm>
        <a:off x="2100658" y="3200215"/>
        <a:ext cx="2285234" cy="1371140"/>
      </dsp:txXfrm>
    </dsp:sp>
    <dsp:sp modelId="{309A1CA8-7EB8-4E1F-8FAE-9DF4508197D6}">
      <dsp:nvSpPr>
        <dsp:cNvPr id="0" name=""/>
        <dsp:cNvSpPr/>
      </dsp:nvSpPr>
      <dsp:spPr>
        <a:xfrm>
          <a:off x="4614416" y="3200215"/>
          <a:ext cx="2285234" cy="1371140"/>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Techno Economic Viability Reports etc.</a:t>
          </a:r>
          <a:endParaRPr lang="en-US" sz="1600" kern="1200" dirty="0">
            <a:solidFill>
              <a:schemeClr val="tx1"/>
            </a:solidFill>
          </a:endParaRPr>
        </a:p>
      </dsp:txBody>
      <dsp:txXfrm>
        <a:off x="4614416" y="3200215"/>
        <a:ext cx="2285234" cy="1371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8C72D-2629-47FB-BCE6-ECA63FA96163}">
      <dsp:nvSpPr>
        <dsp:cNvPr id="0" name=""/>
        <dsp:cNvSpPr/>
      </dsp:nvSpPr>
      <dsp:spPr>
        <a:xfrm>
          <a:off x="3615332" y="0"/>
          <a:ext cx="3085900" cy="48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Mode of Price Discovery</a:t>
          </a:r>
        </a:p>
      </dsp:txBody>
      <dsp:txXfrm>
        <a:off x="3615332" y="0"/>
        <a:ext cx="3085900" cy="1440180"/>
      </dsp:txXfrm>
    </dsp:sp>
    <dsp:sp modelId="{CE976010-616D-426E-9F46-BB2335355F07}">
      <dsp:nvSpPr>
        <dsp:cNvPr id="0" name=""/>
        <dsp:cNvSpPr/>
      </dsp:nvSpPr>
      <dsp:spPr>
        <a:xfrm>
          <a:off x="4366" y="0"/>
          <a:ext cx="3085900" cy="48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Type of Issue</a:t>
          </a:r>
        </a:p>
      </dsp:txBody>
      <dsp:txXfrm>
        <a:off x="4366" y="0"/>
        <a:ext cx="3085900" cy="1440180"/>
      </dsp:txXfrm>
    </dsp:sp>
    <dsp:sp modelId="{27F7420D-D7DD-44C9-B155-1C277FDCB141}">
      <dsp:nvSpPr>
        <dsp:cNvPr id="0" name=""/>
        <dsp:cNvSpPr/>
      </dsp:nvSpPr>
      <dsp:spPr>
        <a:xfrm>
          <a:off x="266899" y="2368045"/>
          <a:ext cx="2625328" cy="1312664"/>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IPO</a:t>
          </a:r>
        </a:p>
      </dsp:txBody>
      <dsp:txXfrm>
        <a:off x="305346" y="2406492"/>
        <a:ext cx="2548434" cy="1235770"/>
      </dsp:txXfrm>
    </dsp:sp>
    <dsp:sp modelId="{E0324A97-D94D-4DAD-8D2C-E822F69FA549}">
      <dsp:nvSpPr>
        <dsp:cNvPr id="0" name=""/>
        <dsp:cNvSpPr/>
      </dsp:nvSpPr>
      <dsp:spPr>
        <a:xfrm rot="19457599">
          <a:off x="2770673" y="2622377"/>
          <a:ext cx="1293240" cy="49218"/>
        </a:xfrm>
        <a:custGeom>
          <a:avLst/>
          <a:gdLst/>
          <a:ahLst/>
          <a:cxnLst/>
          <a:rect l="0" t="0" r="0" b="0"/>
          <a:pathLst>
            <a:path>
              <a:moveTo>
                <a:pt x="0" y="24609"/>
              </a:moveTo>
              <a:lnTo>
                <a:pt x="129324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84962" y="2614656"/>
        <a:ext cx="64662" cy="64662"/>
      </dsp:txXfrm>
    </dsp:sp>
    <dsp:sp modelId="{40498EE0-80E8-4589-96F4-3A02C341FB04}">
      <dsp:nvSpPr>
        <dsp:cNvPr id="0" name=""/>
        <dsp:cNvSpPr/>
      </dsp:nvSpPr>
      <dsp:spPr>
        <a:xfrm>
          <a:off x="3942359" y="1613264"/>
          <a:ext cx="2625328" cy="1312664"/>
        </a:xfrm>
        <a:prstGeom prst="roundRect">
          <a:avLst>
            <a:gd name="adj" fmla="val 10000"/>
          </a:avLst>
        </a:prstGeom>
        <a:solidFill>
          <a:schemeClr val="accen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Fixed Price issue</a:t>
          </a:r>
        </a:p>
      </dsp:txBody>
      <dsp:txXfrm>
        <a:off x="3980806" y="1651711"/>
        <a:ext cx="2548434" cy="1235770"/>
      </dsp:txXfrm>
    </dsp:sp>
    <dsp:sp modelId="{16AF1698-E0B3-4D28-81ED-81D3E5A61DF0}">
      <dsp:nvSpPr>
        <dsp:cNvPr id="0" name=""/>
        <dsp:cNvSpPr/>
      </dsp:nvSpPr>
      <dsp:spPr>
        <a:xfrm rot="2142401">
          <a:off x="2770673" y="3377159"/>
          <a:ext cx="1293240" cy="49218"/>
        </a:xfrm>
        <a:custGeom>
          <a:avLst/>
          <a:gdLst/>
          <a:ahLst/>
          <a:cxnLst/>
          <a:rect l="0" t="0" r="0" b="0"/>
          <a:pathLst>
            <a:path>
              <a:moveTo>
                <a:pt x="0" y="24609"/>
              </a:moveTo>
              <a:lnTo>
                <a:pt x="129324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84962" y="3369437"/>
        <a:ext cx="64662" cy="64662"/>
      </dsp:txXfrm>
    </dsp:sp>
    <dsp:sp modelId="{E5A8F8C7-BA23-4E6D-AFFD-4C20BB5AD054}">
      <dsp:nvSpPr>
        <dsp:cNvPr id="0" name=""/>
        <dsp:cNvSpPr/>
      </dsp:nvSpPr>
      <dsp:spPr>
        <a:xfrm>
          <a:off x="3942359" y="3122827"/>
          <a:ext cx="2625328" cy="13126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Book Building Issue</a:t>
          </a:r>
        </a:p>
      </dsp:txBody>
      <dsp:txXfrm>
        <a:off x="3980806" y="3161274"/>
        <a:ext cx="2548434" cy="1235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CC4B-850B-4938-BA1E-029C8884171F}">
      <dsp:nvSpPr>
        <dsp:cNvPr id="0" name=""/>
        <dsp:cNvSpPr/>
      </dsp:nvSpPr>
      <dsp:spPr>
        <a:xfrm>
          <a:off x="0" y="786"/>
          <a:ext cx="8952411" cy="663701"/>
        </a:xfrm>
        <a:prstGeom prst="roundRect">
          <a:avLst>
            <a:gd name="adj" fmla="val 10000"/>
          </a:avLst>
        </a:prstGeom>
        <a:solidFill>
          <a:schemeClr val="accent2">
            <a:lumMod val="5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Price at which the securities are offered and will be allocated is fixed by Company along with Merchant banker </a:t>
          </a:r>
          <a:endParaRPr lang="en-US" sz="1600" kern="1200" dirty="0"/>
        </a:p>
      </dsp:txBody>
      <dsp:txXfrm>
        <a:off x="19439" y="20225"/>
        <a:ext cx="8913533" cy="624823"/>
      </dsp:txXfrm>
    </dsp:sp>
    <dsp:sp modelId="{21D0F10D-F45D-42AF-BE63-6D64523EC3ED}">
      <dsp:nvSpPr>
        <dsp:cNvPr id="0" name=""/>
        <dsp:cNvSpPr/>
      </dsp:nvSpPr>
      <dsp:spPr>
        <a:xfrm rot="5400000">
          <a:off x="4313467" y="686186"/>
          <a:ext cx="325475" cy="3905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359034" y="718733"/>
        <a:ext cx="234342" cy="227833"/>
      </dsp:txXfrm>
    </dsp:sp>
    <dsp:sp modelId="{30F99EF6-B116-4E58-9E16-FB75AA7426E0}">
      <dsp:nvSpPr>
        <dsp:cNvPr id="0" name=""/>
        <dsp:cNvSpPr/>
      </dsp:nvSpPr>
      <dsp:spPr>
        <a:xfrm>
          <a:off x="0" y="1098455"/>
          <a:ext cx="8952411" cy="863135"/>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Fixed price is printed in the Offer Document, usually along with reasoning behind the price at which shares are offered. </a:t>
          </a:r>
          <a:endParaRPr lang="en-US" sz="1600" kern="1200" dirty="0">
            <a:solidFill>
              <a:schemeClr val="tx1"/>
            </a:solidFill>
          </a:endParaRPr>
        </a:p>
      </dsp:txBody>
      <dsp:txXfrm>
        <a:off x="25280" y="1123735"/>
        <a:ext cx="8901851" cy="812575"/>
      </dsp:txXfrm>
    </dsp:sp>
    <dsp:sp modelId="{5686F745-006C-4C66-A883-A3DAEA6F3463}">
      <dsp:nvSpPr>
        <dsp:cNvPr id="0" name=""/>
        <dsp:cNvSpPr/>
      </dsp:nvSpPr>
      <dsp:spPr>
        <a:xfrm rot="5400000">
          <a:off x="4313467" y="1983289"/>
          <a:ext cx="325475" cy="3905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359034" y="2015836"/>
        <a:ext cx="234342" cy="227833"/>
      </dsp:txXfrm>
    </dsp:sp>
    <dsp:sp modelId="{C8E7C32C-130D-4678-BFC9-A2373AF9B2C9}">
      <dsp:nvSpPr>
        <dsp:cNvPr id="0" name=""/>
        <dsp:cNvSpPr/>
      </dsp:nvSpPr>
      <dsp:spPr>
        <a:xfrm>
          <a:off x="14997" y="2395558"/>
          <a:ext cx="8922415" cy="867935"/>
        </a:xfrm>
        <a:prstGeom prst="roundRect">
          <a:avLst>
            <a:gd name="adj" fmla="val 10000"/>
          </a:avLst>
        </a:prstGeom>
        <a:solidFill>
          <a:schemeClr val="accent2">
            <a:lumMod val="5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Demand for the securities offered is known only after the closure of the issue.</a:t>
          </a:r>
        </a:p>
      </dsp:txBody>
      <dsp:txXfrm>
        <a:off x="40418" y="2420979"/>
        <a:ext cx="8871573" cy="817093"/>
      </dsp:txXfrm>
    </dsp:sp>
    <dsp:sp modelId="{76AA7D28-092E-4ECC-A195-81D87C4C3CE9}">
      <dsp:nvSpPr>
        <dsp:cNvPr id="0" name=""/>
        <dsp:cNvSpPr/>
      </dsp:nvSpPr>
      <dsp:spPr>
        <a:xfrm rot="5400000">
          <a:off x="4313467" y="3285192"/>
          <a:ext cx="325475" cy="3905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359034" y="3317739"/>
        <a:ext cx="234342" cy="227833"/>
      </dsp:txXfrm>
    </dsp:sp>
    <dsp:sp modelId="{B1236CA0-C497-4913-A850-6F788A5DBEFD}">
      <dsp:nvSpPr>
        <dsp:cNvPr id="0" name=""/>
        <dsp:cNvSpPr/>
      </dsp:nvSpPr>
      <dsp:spPr>
        <a:xfrm>
          <a:off x="29148" y="3697462"/>
          <a:ext cx="8894114" cy="847868"/>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50% of the shares offered are reserved for applications below Rs. 2 lakh and the balance for higher amount applications.</a:t>
          </a:r>
          <a:endParaRPr lang="en-IN" sz="1600" kern="1200" dirty="0">
            <a:solidFill>
              <a:schemeClr val="tx1"/>
            </a:solidFill>
          </a:endParaRPr>
        </a:p>
      </dsp:txBody>
      <dsp:txXfrm>
        <a:off x="53981" y="3722295"/>
        <a:ext cx="8844448" cy="7982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D5FF3-FFE8-401C-825B-88979CEF621A}">
      <dsp:nvSpPr>
        <dsp:cNvPr id="0" name=""/>
        <dsp:cNvSpPr/>
      </dsp:nvSpPr>
      <dsp:spPr>
        <a:xfrm>
          <a:off x="0" y="211157"/>
          <a:ext cx="2777218" cy="1791922"/>
        </a:xfrm>
        <a:prstGeom prst="hexag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Company may offer a maximum of 20% price band in which one can bid for shares.</a:t>
          </a:r>
          <a:endParaRPr lang="en-US" sz="1600" kern="1200" dirty="0"/>
        </a:p>
      </dsp:txBody>
      <dsp:txXfrm>
        <a:off x="380762" y="456833"/>
        <a:ext cx="2015694" cy="1300570"/>
      </dsp:txXfrm>
    </dsp:sp>
    <dsp:sp modelId="{55A7398F-9E75-4508-A7D9-FE7A43531B86}">
      <dsp:nvSpPr>
        <dsp:cNvPr id="0" name=""/>
        <dsp:cNvSpPr/>
      </dsp:nvSpPr>
      <dsp:spPr>
        <a:xfrm>
          <a:off x="2992896" y="222072"/>
          <a:ext cx="2777218" cy="1770093"/>
        </a:xfrm>
        <a:prstGeom prst="hexagon">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Price Band is independent of Face Value (FV) of shares.</a:t>
          </a:r>
          <a:endParaRPr lang="en-US" sz="1600" kern="1200" dirty="0">
            <a:solidFill>
              <a:schemeClr val="tx1"/>
            </a:solidFill>
          </a:endParaRPr>
        </a:p>
      </dsp:txBody>
      <dsp:txXfrm>
        <a:off x="3371839" y="463596"/>
        <a:ext cx="2019332" cy="1287045"/>
      </dsp:txXfrm>
    </dsp:sp>
    <dsp:sp modelId="{A971EAB1-2452-4336-99E3-026BCA48814C}">
      <dsp:nvSpPr>
        <dsp:cNvPr id="0" name=""/>
        <dsp:cNvSpPr/>
      </dsp:nvSpPr>
      <dsp:spPr>
        <a:xfrm>
          <a:off x="6036839" y="189495"/>
          <a:ext cx="2777218" cy="1835246"/>
        </a:xfrm>
        <a:prstGeom prst="hexag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Floor Price: Lower end of Price Band </a:t>
          </a:r>
        </a:p>
        <a:p>
          <a:pPr lvl="0" algn="ctr" defTabSz="711200">
            <a:lnSpc>
              <a:spcPct val="90000"/>
            </a:lnSpc>
            <a:spcBef>
              <a:spcPct val="0"/>
            </a:spcBef>
            <a:spcAft>
              <a:spcPct val="35000"/>
            </a:spcAft>
          </a:pPr>
          <a:r>
            <a:rPr lang="en-US" sz="1600" kern="1200" dirty="0" smtClean="0"/>
            <a:t>Cap Price: Higher end of Price Band</a:t>
          </a:r>
        </a:p>
        <a:p>
          <a:pPr lvl="0" algn="ctr" defTabSz="711200">
            <a:lnSpc>
              <a:spcPct val="90000"/>
            </a:lnSpc>
            <a:spcBef>
              <a:spcPct val="0"/>
            </a:spcBef>
            <a:spcAft>
              <a:spcPct val="35000"/>
            </a:spcAft>
          </a:pPr>
          <a:r>
            <a:rPr lang="en-US" sz="1600" kern="1200" dirty="0" smtClean="0"/>
            <a:t>Eg: Rs.100/- to Rs.120/-</a:t>
          </a:r>
          <a:endParaRPr lang="en-US" sz="1600" kern="1200" dirty="0"/>
        </a:p>
      </dsp:txBody>
      <dsp:txXfrm>
        <a:off x="6421211" y="443496"/>
        <a:ext cx="2008474" cy="1327244"/>
      </dsp:txXfrm>
    </dsp:sp>
    <dsp:sp modelId="{66F089B6-E7CB-46E4-A87D-06F819BC1D25}">
      <dsp:nvSpPr>
        <dsp:cNvPr id="0" name=""/>
        <dsp:cNvSpPr/>
      </dsp:nvSpPr>
      <dsp:spPr>
        <a:xfrm>
          <a:off x="1243193" y="2272936"/>
          <a:ext cx="2777218" cy="2018593"/>
        </a:xfrm>
        <a:prstGeom prst="hexagon">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Issuance Price discovered on the basis of demand at various price levels (within Price band) </a:t>
          </a:r>
          <a:endParaRPr lang="en-US" sz="1600" kern="1200" dirty="0">
            <a:solidFill>
              <a:schemeClr val="tx1"/>
            </a:solidFill>
          </a:endParaRPr>
        </a:p>
      </dsp:txBody>
      <dsp:txXfrm>
        <a:off x="1642844" y="2563418"/>
        <a:ext cx="1977916" cy="1437629"/>
      </dsp:txXfrm>
    </dsp:sp>
    <dsp:sp modelId="{0CCC874A-FF35-4744-A9B4-E8AE00F8BBA0}">
      <dsp:nvSpPr>
        <dsp:cNvPr id="0" name=""/>
        <dsp:cNvSpPr/>
      </dsp:nvSpPr>
      <dsp:spPr>
        <a:xfrm>
          <a:off x="4509369" y="2261122"/>
          <a:ext cx="2777218" cy="2084346"/>
        </a:xfrm>
        <a:prstGeom prst="hexag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Investors must specify:</a:t>
          </a:r>
        </a:p>
        <a:p>
          <a:pPr lvl="0" algn="ctr" defTabSz="711200">
            <a:lnSpc>
              <a:spcPct val="90000"/>
            </a:lnSpc>
            <a:spcBef>
              <a:spcPct val="0"/>
            </a:spcBef>
            <a:spcAft>
              <a:spcPct val="35000"/>
            </a:spcAft>
          </a:pPr>
          <a:r>
            <a:rPr lang="en-US" sz="1600" kern="1200" dirty="0" smtClean="0"/>
            <a:t>- Number of shares they want to buy.</a:t>
          </a:r>
        </a:p>
        <a:p>
          <a:pPr lvl="0" algn="ctr" defTabSz="711200">
            <a:lnSpc>
              <a:spcPct val="90000"/>
            </a:lnSpc>
            <a:spcBef>
              <a:spcPct val="0"/>
            </a:spcBef>
            <a:spcAft>
              <a:spcPct val="35000"/>
            </a:spcAft>
          </a:pPr>
          <a:r>
            <a:rPr lang="en-US" sz="1600" kern="1200" dirty="0" smtClean="0"/>
            <a:t>- Price they are willing to pay per share (within the price band). </a:t>
          </a:r>
          <a:endParaRPr lang="en-US" sz="1600" kern="1200" dirty="0"/>
        </a:p>
      </dsp:txBody>
      <dsp:txXfrm>
        <a:off x="4914499" y="2565179"/>
        <a:ext cx="1966958" cy="14762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sz="quarter" idx="1"/>
          </p:nvPr>
        </p:nvSpPr>
        <p:spPr>
          <a:xfrm>
            <a:off x="3848125" y="1"/>
            <a:ext cx="2944949" cy="498413"/>
          </a:xfrm>
          <a:prstGeom prst="rect">
            <a:avLst/>
          </a:prstGeom>
        </p:spPr>
        <p:txBody>
          <a:bodyPr vert="horz" lIns="83796" tIns="41898" rIns="83796" bIns="41898" rtlCol="0"/>
          <a:lstStyle>
            <a:lvl1pPr algn="r">
              <a:defRPr sz="1100"/>
            </a:lvl1pPr>
          </a:lstStyle>
          <a:p>
            <a:fld id="{8DC73E4E-73B0-476C-869D-FA5483EE700D}" type="datetimeFigureOut">
              <a:rPr lang="en-IN" smtClean="0"/>
              <a:t>03/12/2020</a:t>
            </a:fld>
            <a:endParaRPr lang="en-IN" dirty="0"/>
          </a:p>
        </p:txBody>
      </p:sp>
      <p:sp>
        <p:nvSpPr>
          <p:cNvPr id="4" name="Footer Placeholder 3"/>
          <p:cNvSpPr>
            <a:spLocks noGrp="1"/>
          </p:cNvSpPr>
          <p:nvPr>
            <p:ph type="ftr" sz="quarter" idx="2"/>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5" name="Slide Number Placeholder 4"/>
          <p:cNvSpPr>
            <a:spLocks noGrp="1"/>
          </p:cNvSpPr>
          <p:nvPr>
            <p:ph type="sldNum" sz="quarter" idx="3"/>
          </p:nvPr>
        </p:nvSpPr>
        <p:spPr>
          <a:xfrm>
            <a:off x="3848125" y="9432987"/>
            <a:ext cx="2944949" cy="498413"/>
          </a:xfrm>
          <a:prstGeom prst="rect">
            <a:avLst/>
          </a:prstGeom>
        </p:spPr>
        <p:txBody>
          <a:bodyPr vert="horz" lIns="83796" tIns="41898" rIns="83796" bIns="41898" rtlCol="0" anchor="b"/>
          <a:lstStyle>
            <a:lvl1pPr algn="r">
              <a:defRPr sz="1100"/>
            </a:lvl1pPr>
          </a:lstStyle>
          <a:p>
            <a:fld id="{44C30701-AEB4-4B7D-A6DB-A44757E8EA88}" type="slidenum">
              <a:rPr lang="en-IN" smtClean="0"/>
              <a:t>‹#›</a:t>
            </a:fld>
            <a:endParaRPr lang="en-IN" dirty="0"/>
          </a:p>
        </p:txBody>
      </p:sp>
    </p:spTree>
    <p:extLst>
      <p:ext uri="{BB962C8B-B14F-4D97-AF65-F5344CB8AC3E}">
        <p14:creationId xmlns:p14="http://schemas.microsoft.com/office/powerpoint/2010/main" val="25052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idx="1"/>
          </p:nvPr>
        </p:nvSpPr>
        <p:spPr>
          <a:xfrm>
            <a:off x="3848125" y="1"/>
            <a:ext cx="2944949" cy="498413"/>
          </a:xfrm>
          <a:prstGeom prst="rect">
            <a:avLst/>
          </a:prstGeom>
        </p:spPr>
        <p:txBody>
          <a:bodyPr vert="horz" lIns="83796" tIns="41898" rIns="83796" bIns="41898" rtlCol="0"/>
          <a:lstStyle>
            <a:lvl1pPr algn="r">
              <a:defRPr sz="1100"/>
            </a:lvl1pPr>
          </a:lstStyle>
          <a:p>
            <a:fld id="{42FE3ADF-BF59-4134-B99A-EDC802708E50}" type="datetimeFigureOut">
              <a:rPr lang="en-IN" smtClean="0"/>
              <a:t>03/12/2020</a:t>
            </a:fld>
            <a:endParaRPr lang="en-IN" dirty="0"/>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83796" tIns="41898" rIns="83796" bIns="41898" rtlCol="0" anchor="ctr"/>
          <a:lstStyle/>
          <a:p>
            <a:endParaRPr lang="en-IN" dirty="0"/>
          </a:p>
        </p:txBody>
      </p:sp>
      <p:sp>
        <p:nvSpPr>
          <p:cNvPr id="5" name="Notes Placeholder 4"/>
          <p:cNvSpPr>
            <a:spLocks noGrp="1"/>
          </p:cNvSpPr>
          <p:nvPr>
            <p:ph type="body" sz="quarter" idx="3"/>
          </p:nvPr>
        </p:nvSpPr>
        <p:spPr>
          <a:xfrm>
            <a:off x="679165" y="4779164"/>
            <a:ext cx="5436171" cy="3910627"/>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7" name="Slide Number Placeholder 6"/>
          <p:cNvSpPr>
            <a:spLocks noGrp="1"/>
          </p:cNvSpPr>
          <p:nvPr>
            <p:ph type="sldNum" sz="quarter" idx="5"/>
          </p:nvPr>
        </p:nvSpPr>
        <p:spPr>
          <a:xfrm>
            <a:off x="3848125" y="9432987"/>
            <a:ext cx="2944949" cy="498413"/>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dirty="0"/>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49550" y="471488"/>
            <a:ext cx="3422650" cy="2370137"/>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49"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1"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3"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54"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59"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6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2"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0"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71"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7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7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7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7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8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8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8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8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823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1"/>
          <p:cNvGrpSpPr/>
          <p:nvPr/>
        </p:nvGrpSpPr>
        <p:grpSpPr>
          <a:xfrm>
            <a:off x="263520" y="663840"/>
            <a:ext cx="9145440" cy="222120"/>
            <a:chOff x="263520" y="663840"/>
            <a:chExt cx="9145440" cy="222120"/>
          </a:xfrm>
        </p:grpSpPr>
        <p:sp>
          <p:nvSpPr>
            <p:cNvPr id="43"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4"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45"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95000" y="273600"/>
            <a:ext cx="8915040" cy="1144800"/>
          </a:xfrm>
          <a:prstGeom prst="rect">
            <a:avLst/>
          </a:prstGeom>
        </p:spPr>
        <p:txBody>
          <a:bodyPr lIns="0" tIns="0" rIns="0" bIns="0" anchor="ctr"/>
          <a:lstStyle/>
          <a:p>
            <a:pPr algn="ctr"/>
            <a:r>
              <a:rPr lang="en-IN" sz="4400" b="0" strike="noStrike" spc="-1">
                <a:latin typeface="Arial"/>
              </a:rPr>
              <a:t>Click to edit the title text format</a:t>
            </a:r>
          </a:p>
        </p:txBody>
      </p:sp>
      <p:sp>
        <p:nvSpPr>
          <p:cNvPr id="47" name="PlaceHolder 6"/>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ebi.gov.in/sebiweb/home/HomeAction.do?doListing=yes&amp;sid=3&amp;ssid=15&amp;smid=12" TargetMode="Externa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hyperlink" Target="https://ibbs.bseindia.com/asbaforms/" TargetMode="External"/><Relationship Id="rId2" Type="http://schemas.openxmlformats.org/officeDocument/2006/relationships/image" Target="../media/image9.jpg"/><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hyperlink" Target="https://www.nseindiaipo.com/issueforms/html/index.js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sebiweb/other/OtherAction.do?doRecognisedFpi=yes&amp;intmId=10"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2" name="TextBox 1"/>
          <p:cNvSpPr txBox="1"/>
          <p:nvPr/>
        </p:nvSpPr>
        <p:spPr>
          <a:xfrm>
            <a:off x="4032296" y="1230658"/>
            <a:ext cx="4985887" cy="4401205"/>
          </a:xfrm>
          <a:prstGeom prst="rect">
            <a:avLst/>
          </a:prstGeom>
          <a:noFill/>
        </p:spPr>
        <p:txBody>
          <a:bodyPr wrap="square" rtlCol="0">
            <a:spAutoFit/>
          </a:bodyPr>
          <a:lstStyle/>
          <a:p>
            <a:pPr algn="ctr"/>
            <a:endParaRPr lang="en-US" sz="4400" b="1" dirty="0" smtClean="0"/>
          </a:p>
          <a:p>
            <a:pPr algn="ctr"/>
            <a:r>
              <a:rPr lang="en-US" sz="4400" b="1" dirty="0" smtClean="0"/>
              <a:t>Primary Market</a:t>
            </a:r>
          </a:p>
          <a:p>
            <a:pPr algn="ctr"/>
            <a:r>
              <a:rPr lang="en-US" sz="4400" b="1" dirty="0" smtClean="0"/>
              <a:t>- </a:t>
            </a:r>
          </a:p>
          <a:p>
            <a:pPr algn="ctr"/>
            <a:r>
              <a:rPr lang="en-US" sz="4400" b="1" dirty="0" smtClean="0"/>
              <a:t>Initial Public Offerings (IPOs)</a:t>
            </a:r>
            <a:endParaRPr lang="en-US" sz="5400" b="1" dirty="0" smtClean="0"/>
          </a:p>
          <a:p>
            <a:pPr algn="ctr"/>
            <a:endParaRPr lang="en-IN" sz="6000" b="1" dirty="0"/>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8220" y="169449"/>
            <a:ext cx="9029700" cy="523220"/>
          </a:xfrm>
          <a:prstGeom prst="rect">
            <a:avLst/>
          </a:prstGeom>
        </p:spPr>
        <p:txBody>
          <a:bodyPr wrap="square">
            <a:spAutoFit/>
          </a:bodyPr>
          <a:lstStyle/>
          <a:p>
            <a:pPr algn="ctr"/>
            <a:r>
              <a:rPr lang="en-US" sz="2800" b="1" dirty="0"/>
              <a:t>Modes of Capital Issuances </a:t>
            </a:r>
          </a:p>
        </p:txBody>
      </p:sp>
      <p:grpSp>
        <p:nvGrpSpPr>
          <p:cNvPr id="8" name="Group 7"/>
          <p:cNvGrpSpPr/>
          <p:nvPr/>
        </p:nvGrpSpPr>
        <p:grpSpPr>
          <a:xfrm>
            <a:off x="741863" y="1195252"/>
            <a:ext cx="8655626" cy="4923663"/>
            <a:chOff x="409462" y="1198973"/>
            <a:chExt cx="11289947" cy="4695824"/>
          </a:xfrm>
        </p:grpSpPr>
        <p:cxnSp>
          <p:nvCxnSpPr>
            <p:cNvPr id="11" name="Straight Connector 10"/>
            <p:cNvCxnSpPr/>
            <p:nvPr/>
          </p:nvCxnSpPr>
          <p:spPr>
            <a:xfrm>
              <a:off x="2692429" y="1198973"/>
              <a:ext cx="794" cy="4695824"/>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grpSp>
          <p:nvGrpSpPr>
            <p:cNvPr id="7" name="Group 6"/>
            <p:cNvGrpSpPr/>
            <p:nvPr/>
          </p:nvGrpSpPr>
          <p:grpSpPr>
            <a:xfrm>
              <a:off x="409462" y="1442187"/>
              <a:ext cx="11289947" cy="4183929"/>
              <a:chOff x="507934" y="1737567"/>
              <a:chExt cx="11289947" cy="4183929"/>
            </a:xfrm>
          </p:grpSpPr>
          <p:sp>
            <p:nvSpPr>
              <p:cNvPr id="3" name="object 11"/>
              <p:cNvSpPr txBox="1"/>
              <p:nvPr/>
            </p:nvSpPr>
            <p:spPr>
              <a:xfrm>
                <a:off x="507934" y="3228885"/>
                <a:ext cx="2077535" cy="1174137"/>
              </a:xfrm>
              <a:prstGeom prst="rect">
                <a:avLst/>
              </a:prstGeom>
              <a:solidFill>
                <a:schemeClr val="accent2"/>
              </a:solidFill>
            </p:spPr>
            <p:txBody>
              <a:bodyPr vert="horz" wrap="square" lIns="0" tIns="0" rIns="0" bIns="0" rtlCol="0" anchor="ctr">
                <a:spAutoFit/>
              </a:bodyPr>
              <a:lstStyle/>
              <a:p>
                <a:pPr algn="ctr">
                  <a:spcBef>
                    <a:spcPts val="4"/>
                  </a:spcBef>
                </a:pPr>
                <a:endParaRPr lang="en-US" sz="1600" dirty="0">
                  <a:cs typeface="Arial" panose="020B0604020202020204" pitchFamily="34" charset="0"/>
                </a:endParaRPr>
              </a:p>
              <a:p>
                <a:pPr algn="ctr">
                  <a:spcBef>
                    <a:spcPts val="4"/>
                  </a:spcBef>
                </a:pPr>
                <a:endParaRPr sz="1600" dirty="0">
                  <a:cs typeface="Arial" panose="020B0604020202020204" pitchFamily="34" charset="0"/>
                </a:endParaRPr>
              </a:p>
              <a:p>
                <a:pPr algn="ctr">
                  <a:lnSpc>
                    <a:spcPct val="100000"/>
                  </a:lnSpc>
                </a:pPr>
                <a:r>
                  <a:rPr lang="en-US" sz="1600" b="1" spc="-4" dirty="0">
                    <a:solidFill>
                      <a:srgbClr val="FFFFFF"/>
                    </a:solidFill>
                    <a:cs typeface="Arial" panose="020B0604020202020204" pitchFamily="34" charset="0"/>
                  </a:rPr>
                  <a:t>Preferential Issue</a:t>
                </a:r>
              </a:p>
              <a:p>
                <a:pPr algn="ctr">
                  <a:lnSpc>
                    <a:spcPct val="100000"/>
                  </a:lnSpc>
                </a:pPr>
                <a:endParaRPr lang="en-US" sz="1600" b="1" spc="-4" dirty="0">
                  <a:solidFill>
                    <a:srgbClr val="FFFFFF"/>
                  </a:solidFill>
                  <a:cs typeface="Arial" panose="020B0604020202020204" pitchFamily="34" charset="0"/>
                </a:endParaRPr>
              </a:p>
            </p:txBody>
          </p:sp>
          <p:sp>
            <p:nvSpPr>
              <p:cNvPr id="4" name="object 11"/>
              <p:cNvSpPr txBox="1"/>
              <p:nvPr/>
            </p:nvSpPr>
            <p:spPr>
              <a:xfrm>
                <a:off x="507934" y="4953704"/>
                <a:ext cx="2077535" cy="704483"/>
              </a:xfrm>
              <a:prstGeom prst="rect">
                <a:avLst/>
              </a:prstGeom>
              <a:solidFill>
                <a:schemeClr val="accent4"/>
              </a:solidFill>
            </p:spPr>
            <p:txBody>
              <a:bodyPr vert="horz" wrap="square" lIns="0" tIns="0" rIns="0" bIns="0" rtlCol="0" anchor="ctr">
                <a:spAutoFit/>
              </a:bodyPr>
              <a:lstStyle/>
              <a:p>
                <a:pPr algn="ctr">
                  <a:lnSpc>
                    <a:spcPct val="100000"/>
                  </a:lnSpc>
                </a:pPr>
                <a:endParaRPr lang="en-US" sz="1600" b="1" spc="-4" dirty="0">
                  <a:solidFill>
                    <a:srgbClr val="FFFFFF"/>
                  </a:solidFill>
                  <a:cs typeface="Arial" panose="020B0604020202020204" pitchFamily="34" charset="0"/>
                </a:endParaRPr>
              </a:p>
              <a:p>
                <a:pPr algn="ctr">
                  <a:lnSpc>
                    <a:spcPct val="100000"/>
                  </a:lnSpc>
                </a:pPr>
                <a:r>
                  <a:rPr lang="en-US" sz="1600" b="1" spc="-4" dirty="0">
                    <a:solidFill>
                      <a:srgbClr val="FFFFFF"/>
                    </a:solidFill>
                    <a:cs typeface="Arial" panose="020B0604020202020204" pitchFamily="34" charset="0"/>
                  </a:rPr>
                  <a:t>QIP</a:t>
                </a:r>
              </a:p>
              <a:p>
                <a:pPr algn="ctr">
                  <a:lnSpc>
                    <a:spcPct val="100000"/>
                  </a:lnSpc>
                </a:pPr>
                <a:endParaRPr lang="en-US" sz="1600" b="1" spc="-4" dirty="0">
                  <a:solidFill>
                    <a:srgbClr val="FFFFFF"/>
                  </a:solidFill>
                  <a:cs typeface="Arial" panose="020B0604020202020204" pitchFamily="34" charset="0"/>
                </a:endParaRPr>
              </a:p>
            </p:txBody>
          </p:sp>
          <p:sp>
            <p:nvSpPr>
              <p:cNvPr id="5" name="Rectangle 4"/>
              <p:cNvSpPr/>
              <p:nvPr/>
            </p:nvSpPr>
            <p:spPr>
              <a:xfrm>
                <a:off x="2971006" y="4697317"/>
                <a:ext cx="8826875" cy="122417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Qualified Institutional </a:t>
                </a:r>
                <a:r>
                  <a:rPr lang="en-US" sz="1400" dirty="0" smtClean="0">
                    <a:solidFill>
                      <a:schemeClr val="tx1"/>
                    </a:solidFill>
                    <a:latin typeface="Arial" panose="020B0604020202020204" pitchFamily="34" charset="0"/>
                    <a:cs typeface="Arial" panose="020B0604020202020204" pitchFamily="34" charset="0"/>
                  </a:rPr>
                  <a:t>Placement.</a:t>
                </a:r>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Done by already listed </a:t>
                </a:r>
                <a:r>
                  <a:rPr lang="en-US" sz="1400" dirty="0" smtClean="0">
                    <a:solidFill>
                      <a:schemeClr val="tx1"/>
                    </a:solidFill>
                    <a:latin typeface="Arial" panose="020B0604020202020204" pitchFamily="34" charset="0"/>
                    <a:cs typeface="Arial" panose="020B0604020202020204" pitchFamily="34" charset="0"/>
                  </a:rPr>
                  <a:t>company.</a:t>
                </a:r>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Issue of shares / convertible securities (like warrants) to Qualified Institutional Buyers (</a:t>
                </a:r>
                <a:r>
                  <a:rPr lang="en-US" sz="1400" dirty="0" smtClean="0">
                    <a:solidFill>
                      <a:schemeClr val="tx1"/>
                    </a:solidFill>
                    <a:latin typeface="Arial" panose="020B0604020202020204" pitchFamily="34" charset="0"/>
                    <a:cs typeface="Arial" panose="020B0604020202020204" pitchFamily="34" charset="0"/>
                  </a:rPr>
                  <a:t>QIBs).</a:t>
                </a:r>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Subject </a:t>
                </a:r>
                <a:r>
                  <a:rPr lang="en-US" sz="1400" dirty="0">
                    <a:solidFill>
                      <a:schemeClr val="tx1"/>
                    </a:solidFill>
                    <a:latin typeface="Arial" panose="020B0604020202020204" pitchFamily="34" charset="0"/>
                    <a:cs typeface="Arial" panose="020B0604020202020204" pitchFamily="34" charset="0"/>
                  </a:rPr>
                  <a:t>to prescribed norms such as minimum pricing and minimum public shareholding. </a:t>
                </a:r>
              </a:p>
            </p:txBody>
          </p:sp>
          <p:sp>
            <p:nvSpPr>
              <p:cNvPr id="10" name="Rectangle 9"/>
              <p:cNvSpPr/>
              <p:nvPr/>
            </p:nvSpPr>
            <p:spPr>
              <a:xfrm>
                <a:off x="2971006" y="3200400"/>
                <a:ext cx="8826875" cy="126188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Done by already listed </a:t>
                </a:r>
                <a:r>
                  <a:rPr lang="en-US" sz="1400" dirty="0" smtClean="0">
                    <a:solidFill>
                      <a:schemeClr val="tx1"/>
                    </a:solidFill>
                    <a:latin typeface="Arial" panose="020B0604020202020204" pitchFamily="34" charset="0"/>
                    <a:cs typeface="Arial" panose="020B0604020202020204" pitchFamily="34" charset="0"/>
                  </a:rPr>
                  <a:t>company.</a:t>
                </a:r>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Issue of shares / convertible securities (like warrants) to a select group of </a:t>
                </a:r>
                <a:r>
                  <a:rPr lang="en-US" sz="1400" dirty="0" smtClean="0">
                    <a:solidFill>
                      <a:schemeClr val="tx1"/>
                    </a:solidFill>
                    <a:latin typeface="Arial" panose="020B0604020202020204" pitchFamily="34" charset="0"/>
                    <a:cs typeface="Arial" panose="020B0604020202020204" pitchFamily="34" charset="0"/>
                  </a:rPr>
                  <a:t>persons.</a:t>
                </a:r>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Subject </a:t>
                </a:r>
                <a:r>
                  <a:rPr lang="en-US" sz="1400" dirty="0">
                    <a:solidFill>
                      <a:schemeClr val="tx1"/>
                    </a:solidFill>
                    <a:latin typeface="Arial" panose="020B0604020202020204" pitchFamily="34" charset="0"/>
                    <a:cs typeface="Arial" panose="020B0604020202020204" pitchFamily="34" charset="0"/>
                  </a:rPr>
                  <a:t>to prescribed norms such as minimum pricing, minimum public shareholding and lock-in.</a:t>
                </a:r>
              </a:p>
            </p:txBody>
          </p:sp>
          <p:sp>
            <p:nvSpPr>
              <p:cNvPr id="14" name="object 11"/>
              <p:cNvSpPr txBox="1"/>
              <p:nvPr/>
            </p:nvSpPr>
            <p:spPr>
              <a:xfrm>
                <a:off x="507934" y="1760741"/>
                <a:ext cx="2077535" cy="1174137"/>
              </a:xfrm>
              <a:prstGeom prst="rect">
                <a:avLst/>
              </a:prstGeom>
              <a:solidFill>
                <a:schemeClr val="accent6">
                  <a:lumMod val="50000"/>
                </a:schemeClr>
              </a:solidFill>
            </p:spPr>
            <p:txBody>
              <a:bodyPr vert="horz" wrap="square" lIns="0" tIns="0" rIns="0" bIns="0" rtlCol="0" anchor="ctr">
                <a:spAutoFit/>
              </a:bodyPr>
              <a:lstStyle/>
              <a:p>
                <a:pPr algn="ctr">
                  <a:spcBef>
                    <a:spcPts val="4"/>
                  </a:spcBef>
                </a:pPr>
                <a:endParaRPr sz="1600" dirty="0">
                  <a:cs typeface="Arial" panose="020B0604020202020204" pitchFamily="34" charset="0"/>
                </a:endParaRPr>
              </a:p>
              <a:p>
                <a:pPr algn="ctr">
                  <a:lnSpc>
                    <a:spcPct val="100000"/>
                  </a:lnSpc>
                </a:pPr>
                <a:endParaRPr lang="en-US" sz="1600" b="1" spc="-4" dirty="0">
                  <a:solidFill>
                    <a:srgbClr val="FFFFFF"/>
                  </a:solidFill>
                  <a:cs typeface="Arial" panose="020B0604020202020204" pitchFamily="34" charset="0"/>
                </a:endParaRPr>
              </a:p>
              <a:p>
                <a:pPr algn="ctr">
                  <a:lnSpc>
                    <a:spcPct val="100000"/>
                  </a:lnSpc>
                </a:pPr>
                <a:r>
                  <a:rPr lang="en-US" sz="1600" b="1" spc="-4" dirty="0">
                    <a:solidFill>
                      <a:srgbClr val="FFFFFF"/>
                    </a:solidFill>
                    <a:cs typeface="Arial" panose="020B0604020202020204" pitchFamily="34" charset="0"/>
                  </a:rPr>
                  <a:t>Bonus Issue</a:t>
                </a:r>
              </a:p>
              <a:p>
                <a:pPr algn="ctr">
                  <a:lnSpc>
                    <a:spcPct val="100000"/>
                  </a:lnSpc>
                </a:pPr>
                <a:endParaRPr lang="en-US" sz="1600" b="1" spc="-4" dirty="0">
                  <a:solidFill>
                    <a:srgbClr val="FFFFFF"/>
                  </a:solidFill>
                  <a:cs typeface="Arial" panose="020B0604020202020204" pitchFamily="34" charset="0"/>
                </a:endParaRPr>
              </a:p>
              <a:p>
                <a:pPr algn="ctr">
                  <a:lnSpc>
                    <a:spcPct val="100000"/>
                  </a:lnSpc>
                </a:pPr>
                <a:endParaRPr lang="en-US" sz="1600" b="1" spc="-4" dirty="0">
                  <a:solidFill>
                    <a:srgbClr val="FFFFFF"/>
                  </a:solidFill>
                  <a:cs typeface="Arial" panose="020B0604020202020204" pitchFamily="34" charset="0"/>
                </a:endParaRPr>
              </a:p>
            </p:txBody>
          </p:sp>
          <p:sp>
            <p:nvSpPr>
              <p:cNvPr id="15" name="Rectangle 14"/>
              <p:cNvSpPr/>
              <p:nvPr/>
            </p:nvSpPr>
            <p:spPr>
              <a:xfrm>
                <a:off x="2971006" y="1737567"/>
                <a:ext cx="8813653" cy="1355611"/>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Done by already listed </a:t>
                </a:r>
                <a:r>
                  <a:rPr lang="en-US" sz="1400" dirty="0" smtClean="0">
                    <a:solidFill>
                      <a:prstClr val="black">
                        <a:hueOff val="0"/>
                        <a:satOff val="0"/>
                        <a:lumOff val="0"/>
                        <a:alphaOff val="0"/>
                      </a:prstClr>
                    </a:solidFill>
                    <a:latin typeface="Arial" panose="020B0604020202020204" pitchFamily="34" charset="0"/>
                    <a:cs typeface="Arial" panose="020B0604020202020204" pitchFamily="34" charset="0"/>
                  </a:rPr>
                  <a:t>company.</a:t>
                </a:r>
                <a:endParaRPr lang="en-US" sz="1400" dirty="0">
                  <a:solidFill>
                    <a:prstClr val="black">
                      <a:hueOff val="0"/>
                      <a:satOff val="0"/>
                      <a:lumOff val="0"/>
                      <a:alphaOff val="0"/>
                    </a:prst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Issue of shares to existing shareholders (as on a record date</a:t>
                </a:r>
                <a:r>
                  <a:rPr lang="en-US" sz="1400" dirty="0" smtClean="0">
                    <a:solidFill>
                      <a:prstClr val="black">
                        <a:hueOff val="0"/>
                        <a:satOff val="0"/>
                        <a:lumOff val="0"/>
                        <a:alphaOff val="0"/>
                      </a:prstClr>
                    </a:solidFill>
                    <a:latin typeface="Arial" panose="020B0604020202020204" pitchFamily="34" charset="0"/>
                    <a:cs typeface="Arial" panose="020B0604020202020204" pitchFamily="34" charset="0"/>
                  </a:rPr>
                  <a:t>).</a:t>
                </a:r>
                <a:endParaRPr lang="en-US" sz="1400" dirty="0">
                  <a:solidFill>
                    <a:prstClr val="black">
                      <a:hueOff val="0"/>
                      <a:satOff val="0"/>
                      <a:lumOff val="0"/>
                      <a:alphaOff val="0"/>
                    </a:prst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Existing shareholders need not make any payment for “Bonus” </a:t>
                </a:r>
                <a:r>
                  <a:rPr lang="en-US" sz="1400" dirty="0" smtClean="0">
                    <a:solidFill>
                      <a:prstClr val="black">
                        <a:hueOff val="0"/>
                        <a:satOff val="0"/>
                        <a:lumOff val="0"/>
                        <a:alphaOff val="0"/>
                      </a:prstClr>
                    </a:solidFill>
                    <a:latin typeface="Arial" panose="020B0604020202020204" pitchFamily="34" charset="0"/>
                    <a:cs typeface="Arial" panose="020B0604020202020204" pitchFamily="34" charset="0"/>
                  </a:rPr>
                  <a:t>shares.</a:t>
                </a:r>
                <a:endParaRPr lang="en-US" sz="1400" dirty="0">
                  <a:solidFill>
                    <a:prstClr val="black">
                      <a:hueOff val="0"/>
                      <a:satOff val="0"/>
                      <a:lumOff val="0"/>
                      <a:alphaOff val="0"/>
                    </a:prst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smtClean="0">
                    <a:solidFill>
                      <a:prstClr val="black">
                        <a:hueOff val="0"/>
                        <a:satOff val="0"/>
                        <a:lumOff val="0"/>
                        <a:alphaOff val="0"/>
                      </a:prstClr>
                    </a:solidFill>
                    <a:latin typeface="Arial" panose="020B0604020202020204" pitchFamily="34" charset="0"/>
                    <a:cs typeface="Arial" panose="020B0604020202020204" pitchFamily="34" charset="0"/>
                  </a:rPr>
                  <a:t>Shares </a:t>
                </a: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are issued out of the company’s free reserve or share premium </a:t>
                </a:r>
                <a:r>
                  <a:rPr lang="en-US" sz="1400" dirty="0" smtClean="0">
                    <a:solidFill>
                      <a:prstClr val="black">
                        <a:hueOff val="0"/>
                        <a:satOff val="0"/>
                        <a:lumOff val="0"/>
                        <a:alphaOff val="0"/>
                      </a:prstClr>
                    </a:solidFill>
                    <a:latin typeface="Arial" panose="020B0604020202020204" pitchFamily="34" charset="0"/>
                    <a:cs typeface="Arial" panose="020B0604020202020204" pitchFamily="34" charset="0"/>
                  </a:rPr>
                  <a:t>account.</a:t>
                </a:r>
                <a:endParaRPr lang="en-US" sz="1400" dirty="0">
                  <a:solidFill>
                    <a:prstClr val="black">
                      <a:hueOff val="0"/>
                      <a:satOff val="0"/>
                      <a:lumOff val="0"/>
                      <a:alphaOff val="0"/>
                    </a:prst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Issued in a particular ratio to the number of securities held on  record date.</a:t>
                </a:r>
              </a:p>
            </p:txBody>
          </p:sp>
        </p:grpSp>
      </p:grpSp>
      <p:sp>
        <p:nvSpPr>
          <p:cNvPr id="1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10</a:t>
            </a:r>
            <a:endParaRPr lang="en-IN" sz="1000" b="1" strike="noStrike" spc="-1" dirty="0">
              <a:solidFill>
                <a:schemeClr val="bg1"/>
              </a:solidFill>
              <a:latin typeface="Arial"/>
            </a:endParaRPr>
          </a:p>
        </p:txBody>
      </p:sp>
      <p:pic>
        <p:nvPicPr>
          <p:cNvPr id="1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158244905"/>
      </p:ext>
    </p:extLst>
  </p:cSld>
  <p:clrMapOvr>
    <a:masterClrMapping/>
  </p:clrMapOvr>
</p:sld>
</file>

<file path=ppt/slides/slide11.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246" y="73021"/>
            <a:ext cx="5551714" cy="762000"/>
          </a:xfrm>
        </p:spPr>
        <p:txBody>
          <a:bodyPr>
            <a:noAutofit/>
          </a:bodyPr>
          <a:lstStyle/>
          <a:p>
            <a:pPr algn="ctr"/>
            <a:r>
              <a:rPr lang="en-US" sz="2800" b="1" dirty="0" smtClean="0">
                <a:latin typeface="Arial" panose="020B0604020202020204" pitchFamily="34" charset="0"/>
                <a:cs typeface="Arial" panose="020B0604020202020204" pitchFamily="34" charset="0"/>
              </a:rPr>
              <a:t>IPO - Initial Public Offering</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300447" y="1018903"/>
            <a:ext cx="9337474" cy="5107577"/>
          </a:xfrm>
        </p:spPr>
        <p:txBody>
          <a:bodyPr>
            <a:noAutofit/>
          </a:bodyPr>
          <a:lstStyle/>
          <a:p>
            <a:pPr>
              <a:buClrTx/>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Process of a company to be publicly </a:t>
            </a:r>
            <a:r>
              <a:rPr lang="en-US" sz="1600" dirty="0">
                <a:latin typeface="Arial" panose="020B0604020202020204" pitchFamily="34" charset="0"/>
                <a:cs typeface="Arial" panose="020B0604020202020204" pitchFamily="34" charset="0"/>
              </a:rPr>
              <a:t>listed and traded </a:t>
            </a:r>
            <a:r>
              <a:rPr lang="en-US" sz="1600" dirty="0" smtClean="0">
                <a:latin typeface="Arial" panose="020B0604020202020204" pitchFamily="34" charset="0"/>
                <a:cs typeface="Arial" panose="020B0604020202020204" pitchFamily="34" charset="0"/>
              </a:rPr>
              <a:t>company.</a:t>
            </a:r>
          </a:p>
          <a:p>
            <a:pPr algn="just">
              <a:buClrTx/>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IPO</a:t>
            </a:r>
            <a:r>
              <a:rPr lang="en-US" sz="1600" dirty="0" smtClean="0">
                <a:latin typeface="Arial" panose="020B0604020202020204" pitchFamily="34" charset="0"/>
                <a:cs typeface="Arial" panose="020B0604020202020204" pitchFamily="34" charset="0"/>
              </a:rPr>
              <a:t>: Fresh </a:t>
            </a:r>
            <a:r>
              <a:rPr lang="en-US" sz="1600" dirty="0">
                <a:latin typeface="Arial" panose="020B0604020202020204" pitchFamily="34" charset="0"/>
                <a:cs typeface="Arial" panose="020B0604020202020204" pitchFamily="34" charset="0"/>
              </a:rPr>
              <a:t>issue of </a:t>
            </a:r>
            <a:r>
              <a:rPr lang="en-US" sz="1600" dirty="0" smtClean="0">
                <a:latin typeface="Arial" panose="020B0604020202020204" pitchFamily="34" charset="0"/>
                <a:cs typeface="Arial" panose="020B0604020202020204" pitchFamily="34" charset="0"/>
              </a:rPr>
              <a:t>shares / Offer </a:t>
            </a:r>
            <a:r>
              <a:rPr lang="en-US" sz="1600" dirty="0">
                <a:latin typeface="Arial" panose="020B0604020202020204" pitchFamily="34" charset="0"/>
                <a:cs typeface="Arial" panose="020B0604020202020204" pitchFamily="34" charset="0"/>
              </a:rPr>
              <a:t>for </a:t>
            </a:r>
            <a:r>
              <a:rPr lang="en-US" sz="1600" dirty="0" smtClean="0">
                <a:latin typeface="Arial" panose="020B0604020202020204" pitchFamily="34" charset="0"/>
                <a:cs typeface="Arial" panose="020B0604020202020204" pitchFamily="34" charset="0"/>
              </a:rPr>
              <a:t>Sale </a:t>
            </a:r>
            <a:r>
              <a:rPr lang="en-US" sz="1600" dirty="0">
                <a:latin typeface="Arial" panose="020B0604020202020204" pitchFamily="34" charset="0"/>
                <a:cs typeface="Arial" panose="020B0604020202020204" pitchFamily="34" charset="0"/>
              </a:rPr>
              <a:t>of shares by </a:t>
            </a:r>
            <a:r>
              <a:rPr lang="en-US" sz="1600" dirty="0" smtClean="0">
                <a:latin typeface="Arial" panose="020B0604020202020204" pitchFamily="34" charset="0"/>
                <a:cs typeface="Arial" panose="020B0604020202020204" pitchFamily="34" charset="0"/>
              </a:rPr>
              <a:t>existing investors/ Combination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both.</a:t>
            </a:r>
          </a:p>
          <a:p>
            <a:pPr>
              <a:buClrTx/>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Process of IPO is as follows:</a:t>
            </a:r>
          </a:p>
          <a:p>
            <a:pPr marL="540000">
              <a:buClrTx/>
              <a:buFontTx/>
              <a:buChar char="-"/>
            </a:pPr>
            <a:endParaRPr lang="en-US" sz="1800" dirty="0">
              <a:latin typeface="Arial" panose="020B0604020202020204" pitchFamily="34" charset="0"/>
              <a:cs typeface="Arial" panose="020B0604020202020204" pitchFamily="34" charset="0"/>
            </a:endParaRPr>
          </a:p>
          <a:p>
            <a:pPr marL="540000">
              <a:buClrTx/>
              <a:buFontTx/>
              <a:buChar char="-"/>
            </a:pPr>
            <a:endParaRPr lang="en-US" sz="1800"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1555492391"/>
              </p:ext>
            </p:extLst>
          </p:nvPr>
        </p:nvGraphicFramePr>
        <p:xfrm>
          <a:off x="457200" y="2481943"/>
          <a:ext cx="8869680" cy="3696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11</a:t>
            </a:r>
            <a:endParaRPr lang="en-IN" sz="1000" b="1" strike="noStrike" spc="-1" dirty="0">
              <a:solidFill>
                <a:schemeClr val="bg1"/>
              </a:solidFill>
              <a:latin typeface="Arial"/>
            </a:endParaRPr>
          </a:p>
        </p:txBody>
      </p:sp>
      <p:pic>
        <p:nvPicPr>
          <p:cNvPr id="9"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202423117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221880" y="-37713"/>
            <a:ext cx="10127880" cy="7480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90000"/>
              </a:lnSpc>
            </a:pPr>
            <a:r>
              <a:rPr lang="en-US" sz="2400" b="1" spc="-1" dirty="0" smtClean="0">
                <a:solidFill>
                  <a:srgbClr val="000000"/>
                </a:solidFill>
                <a:ea typeface="Arial"/>
              </a:rPr>
              <a:t>How to apply in Public Issue?</a:t>
            </a:r>
            <a:endParaRPr lang="en-US" sz="2400" b="1" spc="-1" dirty="0">
              <a:solidFill>
                <a:srgbClr val="000000"/>
              </a:solidFill>
              <a:ea typeface="Arial"/>
            </a:endParaRPr>
          </a:p>
        </p:txBody>
      </p:sp>
      <p:sp>
        <p:nvSpPr>
          <p:cNvPr id="7" name="Content Placeholder 3"/>
          <p:cNvSpPr txBox="1">
            <a:spLocks/>
          </p:cNvSpPr>
          <p:nvPr/>
        </p:nvSpPr>
        <p:spPr>
          <a:xfrm>
            <a:off x="332820" y="985527"/>
            <a:ext cx="8686800" cy="4818185"/>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2" indent="0" algn="just">
              <a:spcBef>
                <a:spcPts val="700"/>
              </a:spcBef>
              <a:buSzPct val="60000"/>
              <a:buFont typeface="Arial" panose="020B0604020202020204" pitchFamily="34" charset="0"/>
              <a:buNone/>
            </a:pPr>
            <a:endParaRPr lang="en-IN" sz="1600" b="1" u="sng" dirty="0" smtClean="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600" b="1" u="sng" dirty="0" smtClean="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600" b="1" u="sng" dirty="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600" b="1" u="sng" dirty="0" smtClean="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600" b="1" u="sng" dirty="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500" dirty="0" smtClean="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500" dirty="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500" dirty="0" smtClean="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500" dirty="0">
              <a:latin typeface="Arial" panose="020B0604020202020204" pitchFamily="34" charset="0"/>
              <a:cs typeface="Arial" panose="020B0604020202020204" pitchFamily="34" charset="0"/>
            </a:endParaRPr>
          </a:p>
          <a:p>
            <a:pPr marL="274320" lvl="2" indent="0" algn="just">
              <a:spcBef>
                <a:spcPts val="700"/>
              </a:spcBef>
              <a:buSzPct val="60000"/>
              <a:buFont typeface="Arial" panose="020B0604020202020204" pitchFamily="34" charset="0"/>
              <a:buNone/>
            </a:pPr>
            <a:endParaRPr lang="en-IN" sz="1500" dirty="0" smtClean="0">
              <a:latin typeface="Arial" panose="020B0604020202020204" pitchFamily="34" charset="0"/>
              <a:cs typeface="Arial" panose="020B0604020202020204" pitchFamily="34" charset="0"/>
            </a:endParaRPr>
          </a:p>
          <a:p>
            <a:pPr marL="457200" lvl="3" indent="0" algn="just">
              <a:spcBef>
                <a:spcPts val="700"/>
              </a:spcBef>
              <a:buSzPct val="60000"/>
              <a:buFont typeface="Arial" panose="020B0604020202020204" pitchFamily="34" charset="0"/>
              <a:buNone/>
            </a:pPr>
            <a:endParaRPr lang="en-US" sz="15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75607458"/>
              </p:ext>
            </p:extLst>
          </p:nvPr>
        </p:nvGraphicFramePr>
        <p:xfrm>
          <a:off x="518160" y="985527"/>
          <a:ext cx="8765177" cy="3124115"/>
        </p:xfrm>
        <a:graphic>
          <a:graphicData uri="http://schemas.openxmlformats.org/drawingml/2006/table">
            <a:tbl>
              <a:tblPr firstRow="1" bandRow="1">
                <a:tableStyleId>{5C22544A-7EE6-4342-B048-85BDC9FD1C3A}</a:tableStyleId>
              </a:tblPr>
              <a:tblGrid>
                <a:gridCol w="2355669">
                  <a:extLst>
                    <a:ext uri="{9D8B030D-6E8A-4147-A177-3AD203B41FA5}">
                      <a16:colId xmlns:a16="http://schemas.microsoft.com/office/drawing/2014/main" val="2890105589"/>
                    </a:ext>
                  </a:extLst>
                </a:gridCol>
                <a:gridCol w="1345474">
                  <a:extLst>
                    <a:ext uri="{9D8B030D-6E8A-4147-A177-3AD203B41FA5}">
                      <a16:colId xmlns:a16="http://schemas.microsoft.com/office/drawing/2014/main" val="3246656878"/>
                    </a:ext>
                  </a:extLst>
                </a:gridCol>
                <a:gridCol w="5064034">
                  <a:extLst>
                    <a:ext uri="{9D8B030D-6E8A-4147-A177-3AD203B41FA5}">
                      <a16:colId xmlns:a16="http://schemas.microsoft.com/office/drawing/2014/main" val="2189161147"/>
                    </a:ext>
                  </a:extLst>
                </a:gridCol>
              </a:tblGrid>
              <a:tr h="274384">
                <a:tc gridSpan="3">
                  <a:txBody>
                    <a:bodyPr/>
                    <a:lstStyle/>
                    <a:p>
                      <a:pPr algn="ctr"/>
                      <a:r>
                        <a:rPr lang="en-US" dirty="0" smtClean="0">
                          <a:solidFill>
                            <a:schemeClr val="bg1"/>
                          </a:solidFill>
                        </a:rPr>
                        <a:t>ONLINE MODE</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12282099"/>
                  </a:ext>
                </a:extLst>
              </a:tr>
              <a:tr h="983209">
                <a:tc>
                  <a:txBody>
                    <a:bodyPr/>
                    <a:lstStyle/>
                    <a:p>
                      <a:pPr algn="ctr"/>
                      <a:endParaRPr lang="en-US" b="1" dirty="0" smtClean="0"/>
                    </a:p>
                    <a:p>
                      <a:pPr algn="ctr"/>
                      <a:r>
                        <a:rPr lang="en-US" b="1" dirty="0" smtClean="0"/>
                        <a:t>ASBA</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285750" indent="-285750" algn="just">
                        <a:buFontTx/>
                        <a:buChar char="-"/>
                      </a:pPr>
                      <a:r>
                        <a:rPr lang="en-US" sz="1600" dirty="0" smtClean="0"/>
                        <a:t>Application Supported by Blocked</a:t>
                      </a:r>
                      <a:r>
                        <a:rPr lang="en-US" sz="1600" baseline="0" dirty="0" smtClean="0"/>
                        <a:t> Amount.</a:t>
                      </a:r>
                    </a:p>
                    <a:p>
                      <a:pPr marL="285750" indent="-285750" algn="just">
                        <a:buFontTx/>
                        <a:buChar char="-"/>
                      </a:pPr>
                      <a:r>
                        <a:rPr lang="en-US" sz="1600" baseline="0" dirty="0" smtClean="0"/>
                        <a:t>Facility provided by Self Certified Syndicate Banks (SCSBs)</a:t>
                      </a:r>
                    </a:p>
                    <a:p>
                      <a:pPr marL="285750" indent="-285750" algn="just">
                        <a:buFontTx/>
                        <a:buChar char="-"/>
                      </a:pPr>
                      <a:r>
                        <a:rPr lang="en-US" sz="1600" baseline="0" dirty="0" smtClean="0"/>
                        <a:t>Full Bid Amount blocked in the bank account of the bidder.</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IN"/>
                    </a:p>
                  </a:txBody>
                  <a:tcPr/>
                </a:tc>
                <a:extLst>
                  <a:ext uri="{0D108BD9-81ED-4DB2-BD59-A6C34878D82A}">
                    <a16:rowId xmlns:a16="http://schemas.microsoft.com/office/drawing/2014/main" val="2714416172"/>
                  </a:ext>
                </a:extLst>
              </a:tr>
              <a:tr h="860746">
                <a:tc rowSpan="2">
                  <a:txBody>
                    <a:bodyPr/>
                    <a:lstStyle/>
                    <a:p>
                      <a:pPr algn="ctr"/>
                      <a:endParaRPr lang="en-US" b="1" dirty="0" smtClean="0"/>
                    </a:p>
                    <a:p>
                      <a:pPr algn="ctr"/>
                      <a:r>
                        <a:rPr lang="en-US" b="1" dirty="0" smtClean="0"/>
                        <a:t>UPI in</a:t>
                      </a:r>
                      <a:r>
                        <a:rPr lang="en-US" b="1" baseline="0" dirty="0" smtClean="0"/>
                        <a:t> ASBA</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lgn="just">
                        <a:buFontTx/>
                        <a:buChar char="-"/>
                      </a:pPr>
                      <a:r>
                        <a:rPr lang="en-US" sz="1600" dirty="0" smtClean="0"/>
                        <a:t>For </a:t>
                      </a:r>
                      <a:r>
                        <a:rPr lang="en-US" sz="1600" dirty="0" smtClean="0">
                          <a:sym typeface="Wingdings" panose="05000000000000000000" pitchFamily="2" charset="2"/>
                        </a:rPr>
                        <a:t></a:t>
                      </a:r>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342900" indent="-342900" algn="just">
                        <a:buFontTx/>
                        <a:buAutoNum type="alphaLcParenR"/>
                      </a:pPr>
                      <a:r>
                        <a:rPr lang="en-US" sz="1600" dirty="0" smtClean="0"/>
                        <a:t>Retail Individual Investors.</a:t>
                      </a:r>
                    </a:p>
                    <a:p>
                      <a:pPr marL="342900" indent="-342900" algn="just">
                        <a:buFontTx/>
                        <a:buAutoNum type="alphaLcParenR"/>
                      </a:pPr>
                      <a:r>
                        <a:rPr lang="en-US" sz="1600" dirty="0" smtClean="0">
                          <a:sym typeface="Wingdings" panose="05000000000000000000" pitchFamily="2" charset="2"/>
                        </a:rPr>
                        <a:t>Shareholders bidding in Shareholders</a:t>
                      </a:r>
                      <a:r>
                        <a:rPr lang="en-US" sz="1600" baseline="0" dirty="0" smtClean="0">
                          <a:sym typeface="Wingdings" panose="05000000000000000000" pitchFamily="2" charset="2"/>
                        </a:rPr>
                        <a:t> </a:t>
                      </a:r>
                      <a:r>
                        <a:rPr lang="en-US" sz="1600" dirty="0" smtClean="0">
                          <a:sym typeface="Wingdings" panose="05000000000000000000" pitchFamily="2" charset="2"/>
                        </a:rPr>
                        <a:t>Reservation</a:t>
                      </a:r>
                      <a:r>
                        <a:rPr lang="en-US" sz="1600" baseline="0" dirty="0" smtClean="0">
                          <a:sym typeface="Wingdings" panose="05000000000000000000" pitchFamily="2" charset="2"/>
                        </a:rPr>
                        <a:t> Portion up to Rs.2,00,000/-</a:t>
                      </a:r>
                      <a:r>
                        <a:rPr lang="en-IN" sz="1600" baseline="0" dirty="0" smtClean="0">
                          <a:sym typeface="Wingdings" panose="05000000000000000000" pitchFamily="2" charset="2"/>
                        </a:rPr>
                        <a:t>.</a:t>
                      </a:r>
                      <a:endParaRPr lang="en-IN" sz="1600" dirty="0" smtClean="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47899170"/>
                  </a:ext>
                </a:extLst>
              </a:tr>
              <a:tr h="292915">
                <a:tc vMerge="1">
                  <a:txBody>
                    <a:bodyPr/>
                    <a:lstStyle/>
                    <a:p>
                      <a:endParaRPr lang="en-IN"/>
                    </a:p>
                  </a:txBody>
                  <a:tcPr/>
                </a:tc>
                <a:tc gridSpan="2">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n-US" sz="1600" kern="1200" baseline="0" dirty="0" smtClean="0">
                          <a:solidFill>
                            <a:schemeClr val="dk1"/>
                          </a:solidFill>
                          <a:latin typeface="+mn-lt"/>
                          <a:ea typeface="+mn-ea"/>
                          <a:cs typeface="+mn-cs"/>
                        </a:rPr>
                        <a:t>Application via UPI facility of Sponsor Bank.</a:t>
                      </a:r>
                      <a:endParaRPr lang="en-IN"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IN"/>
                    </a:p>
                  </a:txBody>
                  <a:tcPr/>
                </a:tc>
                <a:extLst>
                  <a:ext uri="{0D108BD9-81ED-4DB2-BD59-A6C34878D82A}">
                    <a16:rowId xmlns:a16="http://schemas.microsoft.com/office/drawing/2014/main" val="2015527979"/>
                  </a:ext>
                </a:extLst>
              </a:tr>
              <a:tr h="434441">
                <a:tc>
                  <a:txBody>
                    <a:bodyPr/>
                    <a:lstStyle/>
                    <a:p>
                      <a:pPr algn="ctr"/>
                      <a:r>
                        <a:rPr lang="en-US" b="1" dirty="0" smtClean="0"/>
                        <a:t>3-in-1 Account</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285750" indent="-285750" algn="just">
                        <a:buFontTx/>
                        <a:buChar char="-"/>
                      </a:pPr>
                      <a:r>
                        <a:rPr lang="en-US" sz="1600" dirty="0" smtClean="0"/>
                        <a:t>Applying in IPO through 3-in-1 account (demat, trading and bank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IN"/>
                    </a:p>
                  </a:txBody>
                  <a:tcPr/>
                </a:tc>
                <a:extLst>
                  <a:ext uri="{0D108BD9-81ED-4DB2-BD59-A6C34878D82A}">
                    <a16:rowId xmlns:a16="http://schemas.microsoft.com/office/drawing/2014/main" val="139176728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1522129"/>
              </p:ext>
            </p:extLst>
          </p:nvPr>
        </p:nvGraphicFramePr>
        <p:xfrm>
          <a:off x="518160" y="4384802"/>
          <a:ext cx="8765177" cy="1573378"/>
        </p:xfrm>
        <a:graphic>
          <a:graphicData uri="http://schemas.openxmlformats.org/drawingml/2006/table">
            <a:tbl>
              <a:tblPr firstRow="1" bandRow="1">
                <a:tableStyleId>{5C22544A-7EE6-4342-B048-85BDC9FD1C3A}</a:tableStyleId>
              </a:tblPr>
              <a:tblGrid>
                <a:gridCol w="2394857">
                  <a:extLst>
                    <a:ext uri="{9D8B030D-6E8A-4147-A177-3AD203B41FA5}">
                      <a16:colId xmlns:a16="http://schemas.microsoft.com/office/drawing/2014/main" val="2890105589"/>
                    </a:ext>
                  </a:extLst>
                </a:gridCol>
                <a:gridCol w="6370320">
                  <a:extLst>
                    <a:ext uri="{9D8B030D-6E8A-4147-A177-3AD203B41FA5}">
                      <a16:colId xmlns:a16="http://schemas.microsoft.com/office/drawing/2014/main" val="3246656878"/>
                    </a:ext>
                  </a:extLst>
                </a:gridCol>
              </a:tblGrid>
              <a:tr h="401714">
                <a:tc gridSpan="2">
                  <a:txBody>
                    <a:bodyPr/>
                    <a:lstStyle/>
                    <a:p>
                      <a:pPr algn="ctr"/>
                      <a:r>
                        <a:rPr lang="en-US" dirty="0" smtClean="0">
                          <a:solidFill>
                            <a:schemeClr val="bg1"/>
                          </a:solidFill>
                        </a:rPr>
                        <a:t>OFFLINE MODE</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812282099"/>
                  </a:ext>
                </a:extLst>
              </a:tr>
              <a:tr h="1171664">
                <a:tc>
                  <a:txBody>
                    <a:bodyPr/>
                    <a:lstStyle/>
                    <a:p>
                      <a:pPr algn="ctr"/>
                      <a:endParaRPr lang="en-US" dirty="0" smtClean="0"/>
                    </a:p>
                    <a:p>
                      <a:pPr algn="ctr"/>
                      <a:r>
                        <a:rPr lang="en-US" b="1" dirty="0" smtClean="0"/>
                        <a:t>Filled Form</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lgn="just">
                        <a:buFontTx/>
                        <a:buChar char="-"/>
                      </a:pPr>
                      <a:r>
                        <a:rPr lang="en-US" sz="1600" dirty="0" smtClean="0"/>
                        <a:t>To open a Demat Account first.</a:t>
                      </a:r>
                    </a:p>
                    <a:p>
                      <a:pPr marL="285750" indent="-285750" algn="just">
                        <a:buFontTx/>
                        <a:buChar char="-"/>
                      </a:pPr>
                      <a:r>
                        <a:rPr lang="en-US" sz="1600" dirty="0" smtClean="0"/>
                        <a:t>Investors may obtain Application</a:t>
                      </a:r>
                      <a:r>
                        <a:rPr lang="en-US" sz="1600" baseline="0" dirty="0" smtClean="0"/>
                        <a:t> Form from Stock Broker/ Sponsor Bank/ Exchange Website.</a:t>
                      </a:r>
                    </a:p>
                    <a:p>
                      <a:pPr marL="285750" indent="-285750" algn="just">
                        <a:buFontTx/>
                        <a:buChar char="-"/>
                      </a:pPr>
                      <a:r>
                        <a:rPr lang="en-US" sz="1600" baseline="0" dirty="0" smtClean="0"/>
                        <a:t>Form submitted to Stock Broker/ Sponsor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416172"/>
                  </a:ext>
                </a:extLst>
              </a:tr>
            </a:tbl>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12</a:t>
            </a:r>
            <a:endParaRPr lang="en-IN" sz="1000" b="0" strike="noStrike" spc="-1" dirty="0">
              <a:solidFill>
                <a:schemeClr val="bg1"/>
              </a:solidFill>
              <a:latin typeface="Arial"/>
            </a:endParaRPr>
          </a:p>
        </p:txBody>
      </p:sp>
      <p:pic>
        <p:nvPicPr>
          <p:cNvPr id="9"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61548843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221880" y="-118014"/>
            <a:ext cx="10127880" cy="7480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90000"/>
              </a:lnSpc>
            </a:pPr>
            <a:r>
              <a:rPr lang="en-US" sz="2600" b="1" spc="-1" dirty="0">
                <a:solidFill>
                  <a:srgbClr val="000000"/>
                </a:solidFill>
                <a:ea typeface="Arial"/>
              </a:rPr>
              <a:t>Rights of a </a:t>
            </a:r>
            <a:r>
              <a:rPr lang="en-US" sz="2600" b="1" spc="-1" dirty="0" smtClean="0">
                <a:solidFill>
                  <a:srgbClr val="000000"/>
                </a:solidFill>
                <a:ea typeface="Arial"/>
              </a:rPr>
              <a:t>Shareholder</a:t>
            </a:r>
            <a:endParaRPr lang="en-US" sz="2600" b="1" spc="-1" dirty="0">
              <a:solidFill>
                <a:srgbClr val="000000"/>
              </a:solidFill>
              <a:ea typeface="Arial"/>
            </a:endParaRPr>
          </a:p>
        </p:txBody>
      </p:sp>
      <p:sp>
        <p:nvSpPr>
          <p:cNvPr id="8" name="TextBox 7">
            <a:extLst>
              <a:ext uri="{FF2B5EF4-FFF2-40B4-BE49-F238E27FC236}">
                <a16:creationId xmlns:a16="http://schemas.microsoft.com/office/drawing/2014/main" id="{6B98D0A9-6CE5-4B60-A5A4-820DF4C5E2F0}"/>
              </a:ext>
            </a:extLst>
          </p:cNvPr>
          <p:cNvSpPr txBox="1"/>
          <p:nvPr/>
        </p:nvSpPr>
        <p:spPr>
          <a:xfrm>
            <a:off x="485220" y="1089678"/>
            <a:ext cx="4622357" cy="5355312"/>
          </a:xfrm>
          <a:prstGeom prst="rect">
            <a:avLst/>
          </a:prstGeom>
          <a:noFill/>
        </p:spPr>
        <p:txBody>
          <a:bodyPr wrap="square">
            <a:spAutoFit/>
          </a:bodyPr>
          <a:lstStyle/>
          <a:p>
            <a:pPr marL="285750" indent="-285750" algn="just">
              <a:buFont typeface="Arial" panose="020B0604020202020204" pitchFamily="34" charset="0"/>
              <a:buChar char="•"/>
            </a:pPr>
            <a:r>
              <a:rPr lang="en-IN" dirty="0" smtClean="0"/>
              <a:t>Part-owner </a:t>
            </a:r>
            <a:r>
              <a:rPr lang="en-IN" dirty="0"/>
              <a:t>of the </a:t>
            </a:r>
            <a:r>
              <a:rPr lang="en-IN" dirty="0" smtClean="0"/>
              <a:t>company, in proportion to their holding in the company.</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Right to receive corporate benefits like dividend, whenever declared.</a:t>
            </a:r>
            <a:endParaRPr lang="en-IN" dirty="0"/>
          </a:p>
          <a:p>
            <a:pPr marL="285750" indent="-285750" algn="just">
              <a:buFont typeface="Arial" panose="020B0604020202020204" pitchFamily="34" charset="0"/>
              <a:buChar char="•"/>
            </a:pPr>
            <a:endParaRPr lang="en-IN" dirty="0" smtClean="0"/>
          </a:p>
          <a:p>
            <a:pPr marL="285750" indent="-285750" algn="just">
              <a:buFont typeface="Arial" panose="020B0604020202020204" pitchFamily="34" charset="0"/>
              <a:buChar char="•"/>
            </a:pPr>
            <a:r>
              <a:rPr lang="en-IN" dirty="0" smtClean="0"/>
              <a:t>Right to receive:</a:t>
            </a:r>
          </a:p>
          <a:p>
            <a:pPr marL="720000" indent="-342900" algn="just">
              <a:buFontTx/>
              <a:buChar char="-"/>
            </a:pPr>
            <a:r>
              <a:rPr lang="en-IN" dirty="0" smtClean="0"/>
              <a:t>Annual Reports</a:t>
            </a:r>
          </a:p>
          <a:p>
            <a:pPr marL="720000" indent="-342900" algn="just">
              <a:buFontTx/>
              <a:buChar char="-"/>
            </a:pPr>
            <a:r>
              <a:rPr lang="en-IN" dirty="0" smtClean="0"/>
              <a:t>Audited Financial Statements</a:t>
            </a:r>
          </a:p>
          <a:p>
            <a:pPr marL="720000" indent="-342900" algn="just">
              <a:buFontTx/>
              <a:buChar char="-"/>
            </a:pPr>
            <a:r>
              <a:rPr lang="en-IN" dirty="0" smtClean="0"/>
              <a:t>Notices of General Meetings and other notices</a:t>
            </a:r>
          </a:p>
          <a:p>
            <a:pPr marL="720000" indent="-342900" algn="just">
              <a:buFontTx/>
              <a:buChar char="-"/>
            </a:pPr>
            <a:r>
              <a:rPr lang="en-IN" dirty="0" smtClean="0"/>
              <a:t>Other information disseminated by company.</a:t>
            </a:r>
          </a:p>
          <a:p>
            <a:pPr marL="285750" indent="-285750" algn="just">
              <a:buFont typeface="Arial" panose="020B0604020202020204" pitchFamily="34" charset="0"/>
              <a:buChar char="•"/>
            </a:pPr>
            <a:endParaRPr lang="en-IN" dirty="0" smtClean="0"/>
          </a:p>
          <a:p>
            <a:pPr marL="285750" indent="-285750" algn="just">
              <a:buFont typeface="Arial" panose="020B0604020202020204" pitchFamily="34" charset="0"/>
              <a:buChar char="•"/>
            </a:pPr>
            <a:r>
              <a:rPr lang="en-IN" dirty="0" smtClean="0"/>
              <a:t>Right to attend company meetings.</a:t>
            </a:r>
          </a:p>
          <a:p>
            <a:pPr marL="285750" indent="-285750" algn="just">
              <a:buFont typeface="Arial" panose="020B0604020202020204" pitchFamily="34" charset="0"/>
              <a:buChar char="•"/>
            </a:pPr>
            <a:endParaRPr lang="en-IN" dirty="0" smtClean="0"/>
          </a:p>
          <a:p>
            <a:pPr marL="285750" indent="-285750" algn="just">
              <a:buFont typeface="Arial" panose="020B0604020202020204" pitchFamily="34" charset="0"/>
              <a:buChar char="•"/>
            </a:pPr>
            <a:r>
              <a:rPr lang="en-IN" dirty="0" smtClean="0"/>
              <a:t>Right to contribute in key corporate governance decisions through postal ballot/ e-voting.</a:t>
            </a:r>
            <a:endParaRPr lang="en-IN"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13</a:t>
            </a:r>
            <a:endParaRPr lang="en-IN" sz="1000" b="0" strike="noStrike" spc="-1" dirty="0">
              <a:latin typeface="Arial"/>
            </a:endParaRPr>
          </a:p>
        </p:txBody>
      </p:sp>
      <p:pic>
        <p:nvPicPr>
          <p:cNvPr id="7" name="Picture 6"/>
          <p:cNvPicPr>
            <a:picLocks noChangeAspect="1"/>
          </p:cNvPicPr>
          <p:nvPr/>
        </p:nvPicPr>
        <p:blipFill>
          <a:blip r:embed="rId2"/>
          <a:stretch>
            <a:fillRect/>
          </a:stretch>
        </p:blipFill>
        <p:spPr>
          <a:xfrm>
            <a:off x="5390490" y="1006338"/>
            <a:ext cx="4133850" cy="4972050"/>
          </a:xfrm>
          <a:prstGeom prst="rect">
            <a:avLst/>
          </a:prstGeom>
        </p:spPr>
      </p:pic>
      <p:pic>
        <p:nvPicPr>
          <p:cNvPr id="9"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8056774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0" y="55080"/>
            <a:ext cx="10127880" cy="7480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90000"/>
              </a:lnSpc>
            </a:pPr>
            <a:r>
              <a:rPr lang="en-US" sz="2600" b="1" spc="-1" dirty="0">
                <a:solidFill>
                  <a:srgbClr val="000000"/>
                </a:solidFill>
                <a:ea typeface="Arial"/>
              </a:rPr>
              <a:t>Rights of a Shareholder </a:t>
            </a:r>
            <a:endParaRPr lang="en-US" sz="2600" b="1" spc="-1" dirty="0" smtClean="0">
              <a:solidFill>
                <a:srgbClr val="000000"/>
              </a:solidFill>
              <a:ea typeface="Arial"/>
            </a:endParaRPr>
          </a:p>
          <a:p>
            <a:pPr algn="ctr">
              <a:lnSpc>
                <a:spcPct val="90000"/>
              </a:lnSpc>
            </a:pPr>
            <a:r>
              <a:rPr lang="en-US" sz="2600" b="1" spc="-1" dirty="0" smtClean="0">
                <a:solidFill>
                  <a:srgbClr val="000000"/>
                </a:solidFill>
                <a:ea typeface="Arial"/>
              </a:rPr>
              <a:t>(</a:t>
            </a:r>
            <a:r>
              <a:rPr lang="en-US" sz="2000" b="1" spc="-1" dirty="0" smtClean="0">
                <a:solidFill>
                  <a:srgbClr val="000000"/>
                </a:solidFill>
                <a:ea typeface="Arial"/>
              </a:rPr>
              <a:t>subject to certain limitations/ restrictions</a:t>
            </a:r>
            <a:r>
              <a:rPr lang="en-US" sz="2600" b="1" spc="-1" dirty="0" smtClean="0">
                <a:solidFill>
                  <a:srgbClr val="000000"/>
                </a:solidFill>
                <a:ea typeface="Arial"/>
              </a:rPr>
              <a:t>) </a:t>
            </a:r>
            <a:endParaRPr lang="en-US" sz="2600" b="1" spc="-1" dirty="0">
              <a:solidFill>
                <a:srgbClr val="000000"/>
              </a:solidFill>
              <a:ea typeface="Arial"/>
            </a:endParaRPr>
          </a:p>
        </p:txBody>
      </p:sp>
      <p:sp>
        <p:nvSpPr>
          <p:cNvPr id="7" name="TextBox 6">
            <a:extLst>
              <a:ext uri="{FF2B5EF4-FFF2-40B4-BE49-F238E27FC236}">
                <a16:creationId xmlns:a16="http://schemas.microsoft.com/office/drawing/2014/main" id="{6B98D0A9-6CE5-4B60-A5A4-820DF4C5E2F0}"/>
              </a:ext>
            </a:extLst>
          </p:cNvPr>
          <p:cNvSpPr txBox="1"/>
          <p:nvPr/>
        </p:nvSpPr>
        <p:spPr>
          <a:xfrm>
            <a:off x="485219" y="1034382"/>
            <a:ext cx="8854723" cy="4708981"/>
          </a:xfrm>
          <a:prstGeom prst="rect">
            <a:avLst/>
          </a:prstGeom>
          <a:noFill/>
        </p:spPr>
        <p:txBody>
          <a:bodyPr wrap="square">
            <a:spAutoFit/>
          </a:bodyPr>
          <a:lstStyle/>
          <a:p>
            <a:pPr marL="285750" indent="-285750" algn="just">
              <a:buFont typeface="Arial" panose="020B0604020202020204" pitchFamily="34" charset="0"/>
              <a:buChar char="•"/>
            </a:pPr>
            <a:r>
              <a:rPr lang="en-IN" sz="2000" dirty="0" smtClean="0"/>
              <a:t>Right </a:t>
            </a:r>
            <a:r>
              <a:rPr lang="en-IN" sz="2000" dirty="0"/>
              <a:t>to:</a:t>
            </a:r>
          </a:p>
          <a:p>
            <a:pPr marL="720000" indent="-342900" algn="just">
              <a:buFontTx/>
              <a:buChar char="-"/>
            </a:pPr>
            <a:r>
              <a:rPr lang="en-IN" sz="2000" dirty="0"/>
              <a:t>Ask questions to the board of </a:t>
            </a:r>
            <a:r>
              <a:rPr lang="en-IN" sz="2000" dirty="0" smtClean="0"/>
              <a:t>directors.</a:t>
            </a:r>
            <a:endParaRPr lang="en-IN" sz="2000" dirty="0"/>
          </a:p>
          <a:p>
            <a:pPr marL="720000" indent="-342900" algn="just">
              <a:buFontTx/>
              <a:buChar char="-"/>
            </a:pPr>
            <a:r>
              <a:rPr lang="en-IN" sz="2000" dirty="0"/>
              <a:t>Place items on the agenda of general </a:t>
            </a:r>
            <a:r>
              <a:rPr lang="en-IN" sz="2000" dirty="0" smtClean="0"/>
              <a:t>meetings.</a:t>
            </a:r>
            <a:endParaRPr lang="en-IN" sz="2000" dirty="0"/>
          </a:p>
          <a:p>
            <a:pPr marL="720000" indent="-342900" algn="just">
              <a:buFontTx/>
              <a:buChar char="-"/>
            </a:pPr>
            <a:r>
              <a:rPr lang="en-IN" sz="2000" dirty="0"/>
              <a:t>Propose resolutions, etc. </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Right to participate in matters needing shareholder approval like:</a:t>
            </a:r>
          </a:p>
          <a:p>
            <a:pPr marL="720000" indent="-342900" algn="just">
              <a:buFontTx/>
              <a:buChar char="-"/>
            </a:pPr>
            <a:r>
              <a:rPr lang="en-US" sz="2000" dirty="0" smtClean="0"/>
              <a:t>To vote in company proceedings.</a:t>
            </a:r>
          </a:p>
          <a:p>
            <a:pPr marL="720000" indent="-342900" algn="just">
              <a:buFontTx/>
              <a:buChar char="-"/>
            </a:pPr>
            <a:r>
              <a:rPr lang="en-US" sz="2000" dirty="0" smtClean="0"/>
              <a:t>To approve mergers &amp; acquisitions, appointment of directors on company board, changing auditors, etc. </a:t>
            </a:r>
            <a:endParaRPr lang="en-IN" sz="2000" dirty="0" smtClean="0"/>
          </a:p>
          <a:p>
            <a:pPr marL="285750" indent="-285750" algn="just">
              <a:buFont typeface="Arial" panose="020B0604020202020204" pitchFamily="34" charset="0"/>
              <a:buChar char="•"/>
            </a:pPr>
            <a:endParaRPr lang="en-IN" sz="2000" dirty="0" smtClean="0"/>
          </a:p>
          <a:p>
            <a:pPr marL="285750" indent="-285750" algn="just">
              <a:buFont typeface="Arial" panose="020B0604020202020204" pitchFamily="34" charset="0"/>
              <a:buChar char="•"/>
            </a:pPr>
            <a:r>
              <a:rPr lang="en-IN" sz="2000" dirty="0" smtClean="0"/>
              <a:t>Right to Inspect company’s statutory books and records.</a:t>
            </a:r>
          </a:p>
          <a:p>
            <a:pPr marL="285750" indent="-285750" algn="just">
              <a:buFont typeface="Arial" panose="020B0604020202020204" pitchFamily="34" charset="0"/>
              <a:buChar char="•"/>
            </a:pPr>
            <a:endParaRPr lang="en-IN" sz="2000" dirty="0" smtClean="0"/>
          </a:p>
          <a:p>
            <a:pPr marL="285750" indent="-285750" algn="just">
              <a:buFont typeface="Arial" panose="020B0604020202020204" pitchFamily="34" charset="0"/>
              <a:buChar char="•"/>
            </a:pPr>
            <a:r>
              <a:rPr lang="en-IN" sz="2000" dirty="0" smtClean="0"/>
              <a:t>Right to Transfer </a:t>
            </a:r>
            <a:r>
              <a:rPr lang="en-IN" sz="2000" dirty="0"/>
              <a:t>shares </a:t>
            </a:r>
            <a:r>
              <a:rPr lang="en-IN" sz="2000" dirty="0" smtClean="0"/>
              <a:t>by </a:t>
            </a:r>
            <a:r>
              <a:rPr lang="en-IN" sz="2000" dirty="0"/>
              <a:t>applicable </a:t>
            </a:r>
            <a:r>
              <a:rPr lang="en-IN" sz="2000" dirty="0" smtClean="0"/>
              <a:t>laws.</a:t>
            </a:r>
            <a:endParaRPr lang="en-IN" sz="2000" dirty="0"/>
          </a:p>
          <a:p>
            <a:pPr marL="285750" indent="-285750" algn="just">
              <a:buFont typeface="Arial" panose="020B0604020202020204" pitchFamily="34" charset="0"/>
              <a:buChar char="•"/>
            </a:pPr>
            <a:endParaRPr lang="en-IN" sz="2000" dirty="0" smtClean="0"/>
          </a:p>
          <a:p>
            <a:pPr marL="285750" indent="-285750" algn="just">
              <a:buFont typeface="Arial" panose="020B0604020202020204" pitchFamily="34" charset="0"/>
              <a:buChar char="•"/>
            </a:pPr>
            <a:r>
              <a:rPr lang="en-IN" sz="2000" dirty="0" smtClean="0"/>
              <a:t>To raise grievances</a:t>
            </a:r>
            <a:r>
              <a:rPr lang="en-IN" sz="2000" dirty="0"/>
              <a:t>, if any, </a:t>
            </a:r>
            <a:r>
              <a:rPr lang="en-IN" sz="2000" dirty="0" smtClean="0"/>
              <a:t>against </a:t>
            </a:r>
            <a:r>
              <a:rPr lang="en-IN" sz="2000" dirty="0"/>
              <a:t>the company (using </a:t>
            </a:r>
            <a:r>
              <a:rPr lang="en-IN" sz="2000" dirty="0" smtClean="0"/>
              <a:t>SCORES, etc.). </a:t>
            </a:r>
            <a:endParaRPr lang="en-IN" sz="2000"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14</a:t>
            </a:r>
            <a:endParaRPr lang="en-IN" sz="1000" b="0" strike="noStrike" spc="-1" dirty="0">
              <a:solidFill>
                <a:schemeClr val="bg1"/>
              </a:solidFill>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00177935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4640" y="167510"/>
            <a:ext cx="9029700" cy="523220"/>
          </a:xfrm>
          <a:prstGeom prst="rect">
            <a:avLst/>
          </a:prstGeom>
        </p:spPr>
        <p:txBody>
          <a:bodyPr wrap="square">
            <a:spAutoFit/>
          </a:bodyPr>
          <a:lstStyle/>
          <a:p>
            <a:pPr algn="ctr"/>
            <a:r>
              <a:rPr lang="en-US" sz="2800" b="1" dirty="0"/>
              <a:t>Responsibilities of Shareholder</a:t>
            </a:r>
          </a:p>
        </p:txBody>
      </p:sp>
      <p:sp>
        <p:nvSpPr>
          <p:cNvPr id="2" name="Rectangle 1"/>
          <p:cNvSpPr/>
          <p:nvPr/>
        </p:nvSpPr>
        <p:spPr>
          <a:xfrm>
            <a:off x="503055" y="1007217"/>
            <a:ext cx="8907705" cy="4944943"/>
          </a:xfrm>
          <a:prstGeom prst="rect">
            <a:avLst/>
          </a:prstGeom>
        </p:spPr>
        <p:txBody>
          <a:bodyPr wrap="square">
            <a:spAutoFit/>
          </a:bodyPr>
          <a:lstStyle/>
          <a:p>
            <a:pPr algn="ctr">
              <a:spcBef>
                <a:spcPts val="225"/>
              </a:spcBef>
              <a:spcAft>
                <a:spcPts val="225"/>
              </a:spcAft>
            </a:pPr>
            <a:r>
              <a:rPr lang="en-IN" sz="3200" b="1" i="1" u="sng" dirty="0"/>
              <a:t>Stay informed!</a:t>
            </a:r>
            <a:endParaRPr lang="en-IN" sz="2000" b="1" i="1" u="sng" dirty="0"/>
          </a:p>
          <a:p>
            <a:pPr marL="342900" indent="-342900" algn="just">
              <a:spcBef>
                <a:spcPts val="225"/>
              </a:spcBef>
              <a:spcAft>
                <a:spcPts val="225"/>
              </a:spcAft>
              <a:buFont typeface="Wingdings" panose="05000000000000000000" pitchFamily="2" charset="2"/>
              <a:buChar char="Ø"/>
            </a:pPr>
            <a:r>
              <a:rPr lang="en-IN" sz="2400" b="1" u="sng" dirty="0"/>
              <a:t>ANNUAL REPORT :</a:t>
            </a:r>
          </a:p>
          <a:p>
            <a:pPr marL="800100" lvl="1" indent="-342900" algn="just">
              <a:spcBef>
                <a:spcPts val="225"/>
              </a:spcBef>
              <a:spcAft>
                <a:spcPts val="225"/>
              </a:spcAft>
              <a:buFontTx/>
              <a:buChar char="-"/>
            </a:pPr>
            <a:r>
              <a:rPr lang="en-IN" dirty="0" smtClean="0"/>
              <a:t>Circulated </a:t>
            </a:r>
            <a:r>
              <a:rPr lang="en-IN" dirty="0"/>
              <a:t>to all Shareholders (via Post / </a:t>
            </a:r>
            <a:r>
              <a:rPr lang="en-IN" dirty="0" smtClean="0"/>
              <a:t>Email).</a:t>
            </a:r>
          </a:p>
          <a:p>
            <a:pPr marL="800100" lvl="1" indent="-342900" algn="just">
              <a:spcBef>
                <a:spcPts val="225"/>
              </a:spcBef>
              <a:spcAft>
                <a:spcPts val="225"/>
              </a:spcAft>
              <a:buFontTx/>
              <a:buChar char="-"/>
            </a:pPr>
            <a:r>
              <a:rPr lang="en-IN" dirty="0" smtClean="0"/>
              <a:t>Available </a:t>
            </a:r>
            <a:r>
              <a:rPr lang="en-IN" dirty="0"/>
              <a:t>on website of Company and Stock </a:t>
            </a:r>
            <a:r>
              <a:rPr lang="en-IN" dirty="0" smtClean="0"/>
              <a:t>Exchanges.</a:t>
            </a:r>
          </a:p>
          <a:p>
            <a:pPr marL="800100" lvl="1" indent="-342900" algn="just">
              <a:spcBef>
                <a:spcPts val="225"/>
              </a:spcBef>
              <a:spcAft>
                <a:spcPts val="225"/>
              </a:spcAft>
              <a:buFontTx/>
              <a:buChar char="-"/>
            </a:pPr>
            <a:r>
              <a:rPr lang="en-IN" dirty="0" smtClean="0"/>
              <a:t>NOTICE  </a:t>
            </a:r>
            <a:r>
              <a:rPr lang="en-IN" dirty="0"/>
              <a:t>:</a:t>
            </a:r>
            <a:r>
              <a:rPr lang="en-IN" dirty="0" smtClean="0"/>
              <a:t> </a:t>
            </a:r>
            <a:r>
              <a:rPr lang="en-IN" dirty="0"/>
              <a:t>for shareholder meetings with details of the </a:t>
            </a:r>
            <a:r>
              <a:rPr lang="en-IN" dirty="0" smtClean="0"/>
              <a:t>agenda.</a:t>
            </a:r>
          </a:p>
          <a:p>
            <a:pPr marL="800100" lvl="1" indent="-342900" algn="just">
              <a:spcBef>
                <a:spcPts val="225"/>
              </a:spcBef>
              <a:spcAft>
                <a:spcPts val="225"/>
              </a:spcAft>
              <a:buFontTx/>
              <a:buChar char="-"/>
            </a:pPr>
            <a:r>
              <a:rPr lang="en-IN" dirty="0" smtClean="0"/>
              <a:t>MD’s </a:t>
            </a:r>
            <a:r>
              <a:rPr lang="en-IN" dirty="0"/>
              <a:t>NOTE </a:t>
            </a:r>
            <a:r>
              <a:rPr lang="en-IN" dirty="0" smtClean="0"/>
              <a:t>: </a:t>
            </a:r>
            <a:r>
              <a:rPr lang="en-IN" dirty="0"/>
              <a:t>the managing director's note in the annual report to understand how the business is </a:t>
            </a:r>
            <a:r>
              <a:rPr lang="en-IN" dirty="0" smtClean="0"/>
              <a:t>doing.</a:t>
            </a:r>
          </a:p>
          <a:p>
            <a:pPr marL="800100" lvl="1" indent="-342900" algn="just">
              <a:spcBef>
                <a:spcPts val="225"/>
              </a:spcBef>
              <a:spcAft>
                <a:spcPts val="225"/>
              </a:spcAft>
              <a:buFontTx/>
              <a:buChar char="-"/>
            </a:pPr>
            <a:r>
              <a:rPr lang="en-IN" dirty="0" smtClean="0"/>
              <a:t>AUDITOR’s </a:t>
            </a:r>
            <a:r>
              <a:rPr lang="en-IN" dirty="0"/>
              <a:t>NOTE </a:t>
            </a:r>
            <a:r>
              <a:rPr lang="en-IN" dirty="0" smtClean="0"/>
              <a:t>: </a:t>
            </a:r>
            <a:r>
              <a:rPr lang="en-IN" dirty="0"/>
              <a:t>check if there are any red-flags / adverse findings flagged.</a:t>
            </a:r>
          </a:p>
          <a:p>
            <a:pPr marL="671513" lvl="1" indent="-214313" algn="just">
              <a:spcBef>
                <a:spcPts val="225"/>
              </a:spcBef>
              <a:spcAft>
                <a:spcPts val="225"/>
              </a:spcAft>
              <a:buFont typeface="Arial" panose="020B0604020202020204" pitchFamily="34" charset="0"/>
              <a:buChar char="•"/>
            </a:pPr>
            <a:endParaRPr lang="en-IN" sz="2000" dirty="0"/>
          </a:p>
          <a:p>
            <a:pPr marL="342900" indent="-342900" algn="just">
              <a:spcBef>
                <a:spcPts val="225"/>
              </a:spcBef>
              <a:spcAft>
                <a:spcPts val="225"/>
              </a:spcAft>
              <a:buFont typeface="Wingdings" panose="05000000000000000000" pitchFamily="2" charset="2"/>
              <a:buChar char="Ø"/>
            </a:pPr>
            <a:r>
              <a:rPr lang="en-IN" sz="2400" b="1" u="sng" dirty="0"/>
              <a:t>INFORMATION ON STOCK EXCHANGE WEBSITE :</a:t>
            </a:r>
          </a:p>
          <a:p>
            <a:pPr marL="800100" lvl="1" indent="-342900" algn="just">
              <a:spcBef>
                <a:spcPts val="225"/>
              </a:spcBef>
              <a:spcAft>
                <a:spcPts val="225"/>
              </a:spcAft>
              <a:buFontTx/>
              <a:buChar char="-"/>
            </a:pPr>
            <a:r>
              <a:rPr lang="en-IN" dirty="0" smtClean="0"/>
              <a:t>Company’s </a:t>
            </a:r>
            <a:r>
              <a:rPr lang="en-IN" dirty="0"/>
              <a:t>structural changes, updates, press release, investor presentations etc. under </a:t>
            </a:r>
            <a:r>
              <a:rPr lang="en-IN" b="1" i="1" u="sng" dirty="0"/>
              <a:t>corporate announcements</a:t>
            </a:r>
            <a:r>
              <a:rPr lang="en-IN" dirty="0"/>
              <a:t>, which any investor should refer to</a:t>
            </a:r>
            <a:r>
              <a:rPr lang="en-IN" dirty="0" smtClean="0"/>
              <a:t>.</a:t>
            </a:r>
          </a:p>
          <a:p>
            <a:pPr lvl="1" algn="just">
              <a:spcBef>
                <a:spcPts val="225"/>
              </a:spcBef>
              <a:spcAft>
                <a:spcPts val="225"/>
              </a:spcAft>
            </a:pPr>
            <a:endParaRPr lang="en-IN" sz="2000"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15</a:t>
            </a:r>
            <a:endParaRPr lang="en-IN" sz="1000" b="1" strike="noStrike" spc="-1" dirty="0">
              <a:solidFill>
                <a:schemeClr val="bg1"/>
              </a:solidFill>
              <a:latin typeface="Arial"/>
            </a:endParaRPr>
          </a:p>
        </p:txBody>
      </p:sp>
      <p:pic>
        <p:nvPicPr>
          <p:cNvPr id="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516493865"/>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068" y="1637286"/>
            <a:ext cx="3429000" cy="5909310"/>
          </a:xfrm>
          <a:prstGeom prst="rect">
            <a:avLst/>
          </a:prstGeom>
        </p:spPr>
        <p:txBody>
          <a:bodyPr wrap="square">
            <a:spAutoFit/>
          </a:bodyPr>
          <a:lstStyle/>
          <a:p>
            <a:pPr algn="just"/>
            <a:r>
              <a:rPr lang="en-US" dirty="0">
                <a:solidFill>
                  <a:srgbClr val="111111"/>
                </a:solidFill>
                <a:ea typeface="Calibri" panose="020F0502020204030204" pitchFamily="34" charset="0"/>
              </a:rPr>
              <a:t>Investors should take a well-informed decision of investing / applying in an IPO / FPO / Rights issue. </a:t>
            </a:r>
          </a:p>
          <a:p>
            <a:pPr algn="just"/>
            <a:endParaRPr lang="en-US" dirty="0">
              <a:solidFill>
                <a:srgbClr val="111111"/>
              </a:solidFill>
              <a:ea typeface="Calibri" panose="020F0502020204030204" pitchFamily="34" charset="0"/>
            </a:endParaRPr>
          </a:p>
          <a:p>
            <a:pPr algn="just"/>
            <a:endParaRPr lang="en-IN" dirty="0"/>
          </a:p>
          <a:p>
            <a:pPr marL="214313" indent="-214313" algn="just">
              <a:buFont typeface="Wingdings" panose="05000000000000000000" pitchFamily="2" charset="2"/>
              <a:buChar char="ü"/>
            </a:pPr>
            <a:r>
              <a:rPr lang="en-IN" b="1" dirty="0"/>
              <a:t>Don’t go by mere rumours / euphoria over expected returns as what the others </a:t>
            </a:r>
            <a:r>
              <a:rPr lang="en-IN" b="1" dirty="0" smtClean="0"/>
              <a:t>feel.</a:t>
            </a:r>
            <a:endParaRPr lang="en-IN" b="1" dirty="0"/>
          </a:p>
          <a:p>
            <a:pPr marL="214313" indent="-214313" algn="just">
              <a:buFont typeface="Wingdings" panose="05000000000000000000" pitchFamily="2" charset="2"/>
              <a:buChar char="ü"/>
            </a:pPr>
            <a:endParaRPr lang="en-IN" b="1" dirty="0"/>
          </a:p>
          <a:p>
            <a:pPr marL="214313" indent="-214313" algn="just">
              <a:buFont typeface="Wingdings" panose="05000000000000000000" pitchFamily="2" charset="2"/>
              <a:buChar char="ü"/>
            </a:pPr>
            <a:r>
              <a:rPr lang="en-IN" b="1" dirty="0"/>
              <a:t>Invest based on one own risk appetite and investment parameters.</a:t>
            </a:r>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p:txBody>
      </p:sp>
      <p:cxnSp>
        <p:nvCxnSpPr>
          <p:cNvPr id="3" name="Straight Connector 2"/>
          <p:cNvCxnSpPr/>
          <p:nvPr/>
        </p:nvCxnSpPr>
        <p:spPr>
          <a:xfrm flipH="1">
            <a:off x="4236176" y="1068633"/>
            <a:ext cx="11244" cy="4107088"/>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686916" y="1884131"/>
            <a:ext cx="2531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Sustainability &amp; Growth</a:t>
            </a:r>
          </a:p>
        </p:txBody>
      </p:sp>
      <p:sp>
        <p:nvSpPr>
          <p:cNvPr id="6" name="Rounded Rectangle 5"/>
          <p:cNvSpPr/>
          <p:nvPr/>
        </p:nvSpPr>
        <p:spPr>
          <a:xfrm>
            <a:off x="6705916" y="3566987"/>
            <a:ext cx="2512801" cy="37249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Sustainable Margins: Absolute &amp; Relative</a:t>
            </a:r>
          </a:p>
        </p:txBody>
      </p:sp>
      <p:sp>
        <p:nvSpPr>
          <p:cNvPr id="7" name="Rounded Rectangle 6"/>
          <p:cNvSpPr/>
          <p:nvPr/>
        </p:nvSpPr>
        <p:spPr>
          <a:xfrm>
            <a:off x="6686916" y="1468925"/>
            <a:ext cx="2531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Product, Plant and Pricing</a:t>
            </a:r>
            <a:endParaRPr lang="en-IN" sz="12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6705916" y="2714123"/>
            <a:ext cx="2512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Business Beyond Numbers</a:t>
            </a:r>
            <a:endParaRPr lang="en-IN" sz="12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6686916" y="2298537"/>
            <a:ext cx="2531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Scalability and Addressable Market</a:t>
            </a:r>
          </a:p>
        </p:txBody>
      </p:sp>
      <p:sp>
        <p:nvSpPr>
          <p:cNvPr id="10" name="Rounded Rectangle 9"/>
          <p:cNvSpPr/>
          <p:nvPr/>
        </p:nvSpPr>
        <p:spPr>
          <a:xfrm>
            <a:off x="6705916" y="3144951"/>
            <a:ext cx="2512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Management Quality</a:t>
            </a:r>
          </a:p>
        </p:txBody>
      </p:sp>
      <p:sp>
        <p:nvSpPr>
          <p:cNvPr id="11" name="Rounded Rectangle 10"/>
          <p:cNvSpPr/>
          <p:nvPr/>
        </p:nvSpPr>
        <p:spPr>
          <a:xfrm>
            <a:off x="6696416" y="3971390"/>
            <a:ext cx="2512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Stakeholders Behavioral Pattern</a:t>
            </a:r>
          </a:p>
        </p:txBody>
      </p:sp>
      <p:sp>
        <p:nvSpPr>
          <p:cNvPr id="12" name="Rounded Rectangle 11"/>
          <p:cNvSpPr/>
          <p:nvPr/>
        </p:nvSpPr>
        <p:spPr>
          <a:xfrm>
            <a:off x="6705916" y="4393426"/>
            <a:ext cx="2512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Corporate Governance</a:t>
            </a:r>
          </a:p>
        </p:txBody>
      </p:sp>
      <p:sp>
        <p:nvSpPr>
          <p:cNvPr id="13" name="Rounded Rectangle 12"/>
          <p:cNvSpPr/>
          <p:nvPr/>
        </p:nvSpPr>
        <p:spPr>
          <a:xfrm>
            <a:off x="6705916" y="4812398"/>
            <a:ext cx="2512801" cy="3901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Corporate Structure</a:t>
            </a:r>
            <a:endParaRPr lang="en-IN" sz="12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705916" y="5231370"/>
            <a:ext cx="2512801" cy="34464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Business Succession</a:t>
            </a:r>
            <a:endParaRPr lang="en-IN" sz="1200" dirty="0">
              <a:solidFill>
                <a:schemeClr val="tx1"/>
              </a:solidFill>
              <a:latin typeface="Arial" panose="020B0604020202020204" pitchFamily="34" charset="0"/>
              <a:cs typeface="Arial" panose="020B0604020202020204" pitchFamily="34" charset="0"/>
            </a:endParaRPr>
          </a:p>
        </p:txBody>
      </p:sp>
      <p:sp>
        <p:nvSpPr>
          <p:cNvPr id="16" name="Left Brace 15"/>
          <p:cNvSpPr/>
          <p:nvPr/>
        </p:nvSpPr>
        <p:spPr>
          <a:xfrm>
            <a:off x="5950066" y="1542873"/>
            <a:ext cx="753060" cy="3886200"/>
          </a:xfrm>
          <a:prstGeom prst="leftBrac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7" name="TextBox 16"/>
          <p:cNvSpPr txBox="1"/>
          <p:nvPr/>
        </p:nvSpPr>
        <p:spPr>
          <a:xfrm>
            <a:off x="4546274" y="2416278"/>
            <a:ext cx="1375935" cy="2462213"/>
          </a:xfrm>
          <a:prstGeom prst="rect">
            <a:avLst/>
          </a:prstGeom>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smtClean="0">
                <a:latin typeface="Arial" panose="020B0604020202020204" pitchFamily="34" charset="0"/>
                <a:cs typeface="Arial" panose="020B0604020202020204" pitchFamily="34" charset="0"/>
              </a:rPr>
              <a:t>Points to be considered as a part of </a:t>
            </a:r>
            <a:r>
              <a:rPr lang="en-US" sz="1400" b="1" dirty="0">
                <a:latin typeface="Arial" panose="020B0604020202020204" pitchFamily="34" charset="0"/>
                <a:cs typeface="Arial" panose="020B0604020202020204" pitchFamily="34" charset="0"/>
              </a:rPr>
              <a:t>pre-application analysis (before investing / applying in an IPO/ FPO / Rights application</a:t>
            </a:r>
            <a:r>
              <a:rPr lang="en-US" sz="1400" b="1" dirty="0" smtClean="0">
                <a:latin typeface="Arial" panose="020B0604020202020204" pitchFamily="34" charset="0"/>
                <a:cs typeface="Arial" panose="020B0604020202020204" pitchFamily="34" charset="0"/>
              </a:rPr>
              <a:t>).</a:t>
            </a:r>
            <a:endParaRPr lang="en-IN" sz="1400" dirty="0">
              <a:latin typeface="Arial" panose="020B0604020202020204" pitchFamily="34" charset="0"/>
              <a:cs typeface="Arial" panose="020B0604020202020204" pitchFamily="34" charset="0"/>
            </a:endParaRPr>
          </a:p>
        </p:txBody>
      </p:sp>
      <p:sp>
        <p:nvSpPr>
          <p:cNvPr id="18" name="TextBox 17"/>
          <p:cNvSpPr txBox="1"/>
          <p:nvPr/>
        </p:nvSpPr>
        <p:spPr>
          <a:xfrm>
            <a:off x="1502618" y="116678"/>
            <a:ext cx="7463245" cy="523220"/>
          </a:xfrm>
          <a:prstGeom prst="rect">
            <a:avLst/>
          </a:prstGeom>
          <a:noFill/>
        </p:spPr>
        <p:txBody>
          <a:bodyPr wrap="square" rtlCol="0">
            <a:spAutoFit/>
          </a:bodyPr>
          <a:lstStyle/>
          <a:p>
            <a:pPr algn="ctr"/>
            <a:r>
              <a:rPr lang="en-US" sz="2800" b="1" dirty="0">
                <a:cs typeface="Arial" panose="020B0604020202020204" pitchFamily="34" charset="0"/>
              </a:rPr>
              <a:t>Pre-Application Analysis : Broad Contours</a:t>
            </a:r>
          </a:p>
        </p:txBody>
      </p:sp>
      <p:sp>
        <p:nvSpPr>
          <p:cNvPr id="2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16</a:t>
            </a:r>
            <a:endParaRPr lang="en-IN" sz="1000" b="1" strike="noStrike" spc="-1" dirty="0">
              <a:solidFill>
                <a:schemeClr val="bg1"/>
              </a:solidFill>
              <a:latin typeface="Arial"/>
            </a:endParaRPr>
          </a:p>
        </p:txBody>
      </p:sp>
      <p:pic>
        <p:nvPicPr>
          <p:cNvPr id="21"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364572592"/>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6155" y="27180"/>
            <a:ext cx="6661548" cy="830997"/>
          </a:xfrm>
          <a:prstGeom prst="rect">
            <a:avLst/>
          </a:prstGeom>
          <a:noFill/>
        </p:spPr>
        <p:txBody>
          <a:bodyPr wrap="square" rtlCol="0">
            <a:spAutoFit/>
          </a:bodyPr>
          <a:lstStyle/>
          <a:p>
            <a:pPr algn="ctr"/>
            <a:r>
              <a:rPr lang="en-US" sz="2400" b="1" dirty="0">
                <a:cs typeface="Arial" panose="020B0604020202020204" pitchFamily="34" charset="0"/>
              </a:rPr>
              <a:t>Information in Offer Document </a:t>
            </a:r>
            <a:r>
              <a:rPr lang="en-US" sz="2400" b="1" dirty="0" smtClean="0">
                <a:cs typeface="Arial" panose="020B0604020202020204" pitchFamily="34" charset="0"/>
              </a:rPr>
              <a:t>– </a:t>
            </a:r>
          </a:p>
          <a:p>
            <a:pPr algn="ctr"/>
            <a:r>
              <a:rPr lang="en-US" sz="2400" b="1" dirty="0" smtClean="0">
                <a:cs typeface="Arial" panose="020B0604020202020204" pitchFamily="34" charset="0"/>
              </a:rPr>
              <a:t>Sample Snapshots</a:t>
            </a:r>
            <a:endParaRPr lang="en-US" sz="2400" b="1" dirty="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029600" y="1478281"/>
            <a:ext cx="7853143" cy="4385101"/>
          </a:xfrm>
          <a:prstGeom prst="rect">
            <a:avLst/>
          </a:prstGeom>
          <a:ln>
            <a:solidFill>
              <a:schemeClr val="tx1"/>
            </a:solidFill>
          </a:ln>
        </p:spPr>
      </p:pic>
      <p:sp>
        <p:nvSpPr>
          <p:cNvPr id="2" name="Rectangle 1"/>
          <p:cNvSpPr/>
          <p:nvPr/>
        </p:nvSpPr>
        <p:spPr>
          <a:xfrm>
            <a:off x="3226525" y="2164080"/>
            <a:ext cx="3618411" cy="1088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17</a:t>
            </a:r>
            <a:endParaRPr lang="en-IN" sz="1000" b="1" strike="noStrike" spc="-1" dirty="0">
              <a:solidFill>
                <a:schemeClr val="bg1"/>
              </a:solidFill>
              <a:latin typeface="Arial"/>
            </a:endParaRPr>
          </a:p>
        </p:txBody>
      </p:sp>
      <p:pic>
        <p:nvPicPr>
          <p:cNvPr id="9"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357657219"/>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65669" y="1873660"/>
            <a:ext cx="3148148" cy="2308324"/>
          </a:xfrm>
          <a:prstGeom prst="rect">
            <a:avLst/>
          </a:prstGeom>
          <a:solidFill>
            <a:schemeClr val="accent6">
              <a:lumMod val="20000"/>
              <a:lumOff val="80000"/>
            </a:schemeClr>
          </a:solidFill>
          <a:ln>
            <a:solidFill>
              <a:schemeClr val="tx1"/>
            </a:solidFill>
          </a:ln>
        </p:spPr>
        <p:txBody>
          <a:bodyPr wrap="square">
            <a:spAutoFit/>
          </a:bodyPr>
          <a:lstStyle/>
          <a:p>
            <a:r>
              <a:rPr lang="en-US" b="1" dirty="0" smtClean="0"/>
              <a:t>TIP:</a:t>
            </a:r>
            <a:endParaRPr lang="en-US" b="1" dirty="0"/>
          </a:p>
          <a:p>
            <a:endParaRPr lang="en-US" dirty="0" smtClean="0"/>
          </a:p>
          <a:p>
            <a:r>
              <a:rPr lang="en-US" dirty="0" smtClean="0"/>
              <a:t>Before investing in any </a:t>
            </a:r>
            <a:r>
              <a:rPr lang="en-US" dirty="0"/>
              <a:t>prospective offering of shares, </a:t>
            </a:r>
            <a:r>
              <a:rPr lang="en-US" dirty="0" smtClean="0"/>
              <a:t>always go </a:t>
            </a:r>
            <a:r>
              <a:rPr lang="en-US" dirty="0"/>
              <a:t>through such </a:t>
            </a:r>
            <a:r>
              <a:rPr lang="en-US" dirty="0">
                <a:hlinkClick r:id="rId2"/>
              </a:rPr>
              <a:t>offer </a:t>
            </a:r>
            <a:r>
              <a:rPr lang="en-US" dirty="0" smtClean="0">
                <a:hlinkClick r:id="rId2"/>
              </a:rPr>
              <a:t>documents</a:t>
            </a:r>
            <a:r>
              <a:rPr lang="en-US" dirty="0" smtClean="0"/>
              <a:t>, available on websites of SEBI and Merchant Bankers.</a:t>
            </a:r>
            <a:endParaRPr lang="en-US" dirty="0"/>
          </a:p>
        </p:txBody>
      </p:sp>
      <p:pic>
        <p:nvPicPr>
          <p:cNvPr id="9" name="Picture 8"/>
          <p:cNvPicPr>
            <a:picLocks noChangeAspect="1"/>
          </p:cNvPicPr>
          <p:nvPr/>
        </p:nvPicPr>
        <p:blipFill>
          <a:blip r:embed="rId3"/>
          <a:stretch>
            <a:fillRect/>
          </a:stretch>
        </p:blipFill>
        <p:spPr>
          <a:xfrm>
            <a:off x="1348369" y="1200878"/>
            <a:ext cx="4495800" cy="4484887"/>
          </a:xfrm>
          <a:prstGeom prst="rect">
            <a:avLst/>
          </a:prstGeom>
          <a:ln>
            <a:solidFill>
              <a:schemeClr val="tx1"/>
            </a:solidFill>
          </a:ln>
        </p:spPr>
      </p:pic>
      <p:sp>
        <p:nvSpPr>
          <p:cNvPr id="7" name="TextBox 6"/>
          <p:cNvSpPr txBox="1"/>
          <p:nvPr/>
        </p:nvSpPr>
        <p:spPr>
          <a:xfrm>
            <a:off x="1583500" y="27180"/>
            <a:ext cx="6661548" cy="830997"/>
          </a:xfrm>
          <a:prstGeom prst="rect">
            <a:avLst/>
          </a:prstGeom>
          <a:noFill/>
        </p:spPr>
        <p:txBody>
          <a:bodyPr wrap="square" rtlCol="0">
            <a:spAutoFit/>
          </a:bodyPr>
          <a:lstStyle/>
          <a:p>
            <a:pPr algn="ctr"/>
            <a:r>
              <a:rPr lang="en-US" sz="2400" b="1" dirty="0">
                <a:cs typeface="Arial" panose="020B0604020202020204" pitchFamily="34" charset="0"/>
              </a:rPr>
              <a:t>Information in Offer Document </a:t>
            </a:r>
            <a:r>
              <a:rPr lang="en-US" sz="2400" b="1" dirty="0" smtClean="0">
                <a:cs typeface="Arial" panose="020B0604020202020204" pitchFamily="34" charset="0"/>
              </a:rPr>
              <a:t>– </a:t>
            </a:r>
          </a:p>
          <a:p>
            <a:pPr algn="ctr"/>
            <a:r>
              <a:rPr lang="en-US" sz="2400" b="1" dirty="0" smtClean="0">
                <a:cs typeface="Arial" panose="020B0604020202020204" pitchFamily="34" charset="0"/>
              </a:rPr>
              <a:t>Table of Contents</a:t>
            </a:r>
            <a:endParaRPr lang="en-US" sz="2400" b="1" dirty="0">
              <a:cs typeface="Arial" panose="020B0604020202020204" pitchFamily="34" charset="0"/>
            </a:endParaRPr>
          </a:p>
        </p:txBody>
      </p:sp>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18</a:t>
            </a:r>
            <a:endParaRPr lang="en-IN" sz="1000" b="1" strike="noStrike" spc="-1" dirty="0">
              <a:solidFill>
                <a:schemeClr val="bg1"/>
              </a:solidFill>
              <a:latin typeface="Arial"/>
            </a:endParaRPr>
          </a:p>
        </p:txBody>
      </p:sp>
      <p:pic>
        <p:nvPicPr>
          <p:cNvPr id="12" name="Picture 3"/>
          <p:cNvPicPr/>
          <p:nvPr/>
        </p:nvPicPr>
        <p:blipFill>
          <a:blip r:embed="rId4"/>
          <a:stretch/>
        </p:blipFill>
        <p:spPr>
          <a:xfrm>
            <a:off x="0" y="27180"/>
            <a:ext cx="1029600" cy="803880"/>
          </a:xfrm>
          <a:prstGeom prst="rect">
            <a:avLst/>
          </a:prstGeom>
          <a:ln>
            <a:noFill/>
          </a:ln>
        </p:spPr>
      </p:pic>
    </p:spTree>
    <p:extLst>
      <p:ext uri="{BB962C8B-B14F-4D97-AF65-F5344CB8AC3E}">
        <p14:creationId xmlns:p14="http://schemas.microsoft.com/office/powerpoint/2010/main" val="1402999312"/>
      </p:ext>
    </p:extLst>
  </p:cSld>
  <p:clrMapOvr>
    <a:masterClrMapping/>
  </p:clrMapOvr>
</p:sld>
</file>

<file path=ppt/slides/slide19.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3074" y="167510"/>
            <a:ext cx="6661548" cy="523220"/>
          </a:xfrm>
          <a:prstGeom prst="rect">
            <a:avLst/>
          </a:prstGeom>
          <a:noFill/>
        </p:spPr>
        <p:txBody>
          <a:bodyPr wrap="square" rtlCol="0">
            <a:spAutoFit/>
          </a:bodyPr>
          <a:lstStyle/>
          <a:p>
            <a:pPr algn="ctr"/>
            <a:r>
              <a:rPr lang="en-US" sz="2800" b="1" dirty="0">
                <a:cs typeface="Arial" panose="020B0604020202020204" pitchFamily="34" charset="0"/>
              </a:rPr>
              <a:t>Information in Offer </a:t>
            </a:r>
            <a:r>
              <a:rPr lang="en-US" sz="2800" b="1" dirty="0" smtClean="0">
                <a:cs typeface="Arial" panose="020B0604020202020204" pitchFamily="34" charset="0"/>
              </a:rPr>
              <a:t>Document</a:t>
            </a:r>
            <a:endParaRPr lang="en-US" sz="2800" b="1" dirty="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008253566"/>
              </p:ext>
            </p:extLst>
          </p:nvPr>
        </p:nvGraphicFramePr>
        <p:xfrm>
          <a:off x="404949" y="966652"/>
          <a:ext cx="9170125" cy="525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19</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799345349"/>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DISCLAIMER</a:t>
            </a:r>
            <a:endParaRPr lang="en-IN" sz="2800" b="0" strike="noStrike" spc="-1" dirty="0">
              <a:latin typeface="Arial"/>
            </a:endParaRPr>
          </a:p>
        </p:txBody>
      </p:sp>
      <p:sp>
        <p:nvSpPr>
          <p:cNvPr id="170" name="CustomShape 2"/>
          <p:cNvSpPr/>
          <p:nvPr/>
        </p:nvSpPr>
        <p:spPr>
          <a:xfrm>
            <a:off x="256320" y="1015740"/>
            <a:ext cx="915372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gn="just">
              <a:lnSpc>
                <a:spcPct val="100000"/>
              </a:lnSpc>
              <a:spcBef>
                <a:spcPts val="1400"/>
              </a:spcBef>
              <a:buClr>
                <a:srgbClr val="000000"/>
              </a:buClr>
              <a:buFont typeface="Wingdings" charset="2"/>
              <a:buChar char=""/>
            </a:pPr>
            <a:r>
              <a:rPr lang="en-US" spc="-1" dirty="0"/>
              <a:t>The information contained in this material is for only educational and awareness purposes related to securities market and shall be used for non-profitable educational and awareness activities for general public</a:t>
            </a:r>
            <a:r>
              <a:rPr lang="en-US" spc="-1" dirty="0" smtClean="0"/>
              <a:t>.</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No </a:t>
            </a:r>
            <a:r>
              <a:rPr lang="en-US" spc="-1" dirty="0"/>
              <a:t>part of this material can be reproduced or copied in any form or by any means or reproduced on any disc, tape, perforate media or other information storage device, etc. without acknowledging the SEBI or Stock Exchanges or Depositories. </a:t>
            </a:r>
            <a:endParaRPr lang="en-US" spc="-1" dirty="0" smtClean="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SEBI </a:t>
            </a:r>
            <a:r>
              <a:rPr lang="en-US" spc="-1" dirty="0"/>
              <a:t>or Stock Exchanges or Depositories shall not be responsible for any damage or loss to any one of any manner, from use of this material. </a:t>
            </a:r>
            <a:endParaRPr lang="en-US" spc="-1" dirty="0" smtClean="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Every </a:t>
            </a:r>
            <a:r>
              <a:rPr lang="en-US" spc="-1" dirty="0"/>
              <a:t>effort has been made to avoid errors or omissions in this material. For recent market developments and initiatives, readers are requested to refer to recent laws, guidelines, directives framed thereunder and other relevant documents, as being declared from time to time. For any suggestions or feedback, you may send the same to visitsebi@sebi.gov.in.</a:t>
            </a:r>
          </a:p>
          <a:p>
            <a:pPr marL="720" algn="just">
              <a:lnSpc>
                <a:spcPct val="100000"/>
              </a:lnSpc>
              <a:spcBef>
                <a:spcPts val="1400"/>
              </a:spcBef>
              <a:buClr>
                <a:srgbClr val="000000"/>
              </a:buClr>
            </a:pPr>
            <a:endParaRPr lang="en-US" spc="-1" dirty="0"/>
          </a:p>
          <a:p>
            <a:pPr marL="343080" indent="-342360" algn="just">
              <a:lnSpc>
                <a:spcPct val="100000"/>
              </a:lnSpc>
              <a:spcBef>
                <a:spcPts val="1400"/>
              </a:spcBef>
              <a:buClr>
                <a:srgbClr val="000000"/>
              </a:buClr>
              <a:buFont typeface="Wingdings" charset="2"/>
              <a:buChar char=""/>
            </a:pPr>
            <a:endParaRPr lang="en-IN" b="0" strike="noStrike" spc="-1" dirty="0">
              <a:latin typeface="Arial"/>
            </a:endParaRPr>
          </a:p>
          <a:p>
            <a:pPr marL="343080" indent="-342360">
              <a:lnSpc>
                <a:spcPct val="93000"/>
              </a:lnSpc>
              <a:spcBef>
                <a:spcPts val="1400"/>
              </a:spcBef>
            </a:pPr>
            <a:endParaRPr lang="en-IN" b="0" strike="noStrike" spc="-1" dirty="0">
              <a:latin typeface="Arial"/>
            </a:endParaRPr>
          </a:p>
          <a:p>
            <a:pPr marL="343080" indent="-342360">
              <a:lnSpc>
                <a:spcPct val="93000"/>
              </a:lnSpc>
              <a:spcBef>
                <a:spcPts val="1400"/>
              </a:spcBef>
            </a:pPr>
            <a:endParaRPr lang="en-IN" b="0" strike="noStrike" spc="-1" dirty="0">
              <a:latin typeface="Arial"/>
            </a:endParaRPr>
          </a:p>
          <a:p>
            <a:pPr marL="343080" indent="-342360">
              <a:lnSpc>
                <a:spcPct val="93000"/>
              </a:lnSpc>
              <a:spcBef>
                <a:spcPts val="1400"/>
              </a:spcBef>
            </a:pPr>
            <a:endParaRPr lang="en-IN" b="0" strike="noStrike" spc="-1" dirty="0">
              <a:latin typeface="Arial"/>
            </a:endParaRPr>
          </a:p>
          <a:p>
            <a:pPr marL="343080" indent="-342360">
              <a:lnSpc>
                <a:spcPct val="93000"/>
              </a:lnSpc>
              <a:spcBef>
                <a:spcPts val="1400"/>
              </a:spcBef>
            </a:pPr>
            <a:endParaRPr lang="en-IN" b="0" strike="noStrike" spc="-1" dirty="0">
              <a:latin typeface="Arial"/>
            </a:endParaRPr>
          </a:p>
          <a:p>
            <a:pPr marL="343080" indent="-342360">
              <a:lnSpc>
                <a:spcPct val="93000"/>
              </a:lnSpc>
              <a:spcBef>
                <a:spcPts val="1400"/>
              </a:spcBef>
            </a:pPr>
            <a:endParaRPr lang="en-IN" b="0" strike="noStrike" spc="-1" dirty="0">
              <a:latin typeface="Arial"/>
            </a:endParaRPr>
          </a:p>
          <a:p>
            <a:pPr marL="343080" indent="-342360">
              <a:lnSpc>
                <a:spcPct val="93000"/>
              </a:lnSpc>
              <a:spcBef>
                <a:spcPts val="1400"/>
              </a:spcBef>
            </a:pPr>
            <a:endParaRPr lang="en-IN" b="0" strike="noStrike" spc="-1" dirty="0">
              <a:latin typeface="Arial"/>
            </a:endParaRPr>
          </a:p>
          <a:p>
            <a:pPr marL="343080" indent="-342360">
              <a:lnSpc>
                <a:spcPct val="93000"/>
              </a:lnSpc>
              <a:spcBef>
                <a:spcPts val="1400"/>
              </a:spcBef>
            </a:pPr>
            <a:endParaRPr lang="en-IN" b="0" strike="noStrike" spc="-1" dirty="0">
              <a:latin typeface="Arial"/>
            </a:endParaRPr>
          </a:p>
          <a:p>
            <a:pPr marL="343080" indent="-342360">
              <a:lnSpc>
                <a:spcPct val="93000"/>
              </a:lnSpc>
              <a:spcBef>
                <a:spcPts val="1400"/>
              </a:spcBef>
            </a:pPr>
            <a:r>
              <a:rPr lang="en-IN" b="0" strike="noStrike" spc="-1" dirty="0">
                <a:solidFill>
                  <a:srgbClr val="000000"/>
                </a:solidFill>
                <a:latin typeface="Arial"/>
                <a:ea typeface="Arial"/>
              </a:rPr>
              <a:t>  </a:t>
            </a:r>
            <a:endParaRPr lang="en-IN" b="0" strike="noStrike" spc="-1" dirty="0">
              <a:latin typeface="Arial"/>
            </a:endParaRPr>
          </a:p>
          <a:p>
            <a:pPr marL="343080" indent="-342360">
              <a:lnSpc>
                <a:spcPct val="93000"/>
              </a:lnSpc>
              <a:spcBef>
                <a:spcPts val="1400"/>
              </a:spcBef>
            </a:pPr>
            <a:r>
              <a:rPr lang="en-IN" b="1" strike="noStrike" spc="-1" dirty="0">
                <a:solidFill>
                  <a:srgbClr val="000000"/>
                </a:solidFill>
                <a:latin typeface="Arial"/>
                <a:ea typeface="Calibri"/>
              </a:rPr>
              <a:t> </a:t>
            </a:r>
            <a:endParaRPr lang="en-IN" b="0" strike="noStrike" spc="-1" dirty="0">
              <a:latin typeface="Arial"/>
            </a:endParaRPr>
          </a:p>
        </p:txBody>
      </p:sp>
      <p:pic>
        <p:nvPicPr>
          <p:cNvPr id="172" name="Picture 3"/>
          <p:cNvPicPr/>
          <p:nvPr/>
        </p:nvPicPr>
        <p:blipFill>
          <a:blip r:embed="rId2"/>
          <a:stretch/>
        </p:blipFill>
        <p:spPr>
          <a:xfrm>
            <a:off x="0"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spTree>
    <p:extLst>
      <p:ext uri="{BB962C8B-B14F-4D97-AF65-F5344CB8AC3E}">
        <p14:creationId xmlns:p14="http://schemas.microsoft.com/office/powerpoint/2010/main" val="11929885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4329" y="167510"/>
            <a:ext cx="6661548" cy="523220"/>
          </a:xfrm>
          <a:prstGeom prst="rect">
            <a:avLst/>
          </a:prstGeom>
          <a:noFill/>
        </p:spPr>
        <p:txBody>
          <a:bodyPr wrap="square" rtlCol="0">
            <a:spAutoFit/>
          </a:bodyPr>
          <a:lstStyle/>
          <a:p>
            <a:pPr algn="ctr"/>
            <a:r>
              <a:rPr lang="en-US" sz="2800" b="1" dirty="0">
                <a:cs typeface="Arial" panose="020B0604020202020204" pitchFamily="34" charset="0"/>
              </a:rPr>
              <a:t>Information in Offer </a:t>
            </a:r>
            <a:r>
              <a:rPr lang="en-US" sz="2800" b="1" dirty="0" smtClean="0">
                <a:cs typeface="Arial" panose="020B0604020202020204" pitchFamily="34" charset="0"/>
              </a:rPr>
              <a:t>Document</a:t>
            </a:r>
            <a:endParaRPr lang="en-US" sz="2800" b="1" dirty="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887107982"/>
              </p:ext>
            </p:extLst>
          </p:nvPr>
        </p:nvGraphicFramePr>
        <p:xfrm>
          <a:off x="352697" y="1227666"/>
          <a:ext cx="9104812" cy="492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20</a:t>
            </a:r>
            <a:endParaRPr lang="en-IN" sz="1000" b="1" strike="noStrike" spc="-1" dirty="0">
              <a:solidFill>
                <a:schemeClr val="bg1"/>
              </a:solidFill>
              <a:latin typeface="Arial"/>
            </a:endParaRPr>
          </a:p>
        </p:txBody>
      </p:sp>
      <p:pic>
        <p:nvPicPr>
          <p:cNvPr id="7"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957602405"/>
      </p:ext>
    </p:extLst>
  </p:cSld>
  <p:clrMapOvr>
    <a:masterClrMapping/>
  </p:clrMapOvr>
</p:sld>
</file>

<file path=ppt/slides/slide21.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6622" y="13621"/>
            <a:ext cx="6661548" cy="830997"/>
          </a:xfrm>
          <a:prstGeom prst="rect">
            <a:avLst/>
          </a:prstGeom>
          <a:noFill/>
        </p:spPr>
        <p:txBody>
          <a:bodyPr wrap="square" rtlCol="0">
            <a:spAutoFit/>
          </a:bodyPr>
          <a:lstStyle/>
          <a:p>
            <a:pPr algn="ctr"/>
            <a:r>
              <a:rPr lang="en-US" sz="2400" b="1" dirty="0" smtClean="0">
                <a:cs typeface="Arial" panose="020B0604020202020204" pitchFamily="34" charset="0"/>
              </a:rPr>
              <a:t>Other key Sources </a:t>
            </a:r>
            <a:r>
              <a:rPr lang="en-US" sz="2400" b="1" dirty="0">
                <a:cs typeface="Arial" panose="020B0604020202020204" pitchFamily="34" charset="0"/>
              </a:rPr>
              <a:t>of Information for Analysis</a:t>
            </a:r>
          </a:p>
        </p:txBody>
      </p:sp>
      <p:graphicFrame>
        <p:nvGraphicFramePr>
          <p:cNvPr id="4" name="Diagram 3"/>
          <p:cNvGraphicFramePr/>
          <p:nvPr>
            <p:extLst>
              <p:ext uri="{D42A27DB-BD31-4B8C-83A1-F6EECF244321}">
                <p14:modId xmlns:p14="http://schemas.microsoft.com/office/powerpoint/2010/main" val="303350114"/>
              </p:ext>
            </p:extLst>
          </p:nvPr>
        </p:nvGraphicFramePr>
        <p:xfrm>
          <a:off x="509451" y="1227666"/>
          <a:ext cx="9000309" cy="457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21</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3487408416"/>
      </p:ext>
    </p:extLst>
  </p:cSld>
  <p:clrMapOvr>
    <a:masterClrMapping/>
  </p:clrMapOvr>
</p:sld>
</file>

<file path=ppt/slides/slide22.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165" y="-47934"/>
            <a:ext cx="6661548" cy="954107"/>
          </a:xfrm>
          <a:prstGeom prst="rect">
            <a:avLst/>
          </a:prstGeom>
          <a:noFill/>
        </p:spPr>
        <p:txBody>
          <a:bodyPr wrap="square" rtlCol="0">
            <a:spAutoFit/>
          </a:bodyPr>
          <a:lstStyle/>
          <a:p>
            <a:pPr algn="ctr"/>
            <a:r>
              <a:rPr lang="en-US" sz="2800" b="1" dirty="0">
                <a:cs typeface="Arial" panose="020B0604020202020204" pitchFamily="34" charset="0"/>
              </a:rPr>
              <a:t>Price Discovery of Shares in a Public Offering</a:t>
            </a:r>
          </a:p>
        </p:txBody>
      </p:sp>
      <p:graphicFrame>
        <p:nvGraphicFramePr>
          <p:cNvPr id="7" name="Diagram 6"/>
          <p:cNvGraphicFramePr/>
          <p:nvPr>
            <p:extLst>
              <p:ext uri="{D42A27DB-BD31-4B8C-83A1-F6EECF244321}">
                <p14:modId xmlns:p14="http://schemas.microsoft.com/office/powerpoint/2010/main" val="2452961490"/>
              </p:ext>
            </p:extLst>
          </p:nvPr>
        </p:nvGraphicFramePr>
        <p:xfrm>
          <a:off x="609600" y="1295400"/>
          <a:ext cx="6705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343400" y="4343401"/>
            <a:ext cx="2971800" cy="15240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646125" y="4782235"/>
            <a:ext cx="1752600" cy="646331"/>
          </a:xfrm>
          <a:prstGeom prst="rect">
            <a:avLst/>
          </a:prstGeom>
          <a:noFill/>
          <a:ln>
            <a:solidFill>
              <a:schemeClr val="tx1"/>
            </a:solidFill>
          </a:ln>
        </p:spPr>
        <p:txBody>
          <a:bodyPr wrap="square" rtlCol="0">
            <a:spAutoFit/>
          </a:bodyPr>
          <a:lstStyle/>
          <a:p>
            <a:r>
              <a:rPr lang="en-US" i="1" dirty="0"/>
              <a:t>More common mode of IPO</a:t>
            </a:r>
          </a:p>
        </p:txBody>
      </p:sp>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22</a:t>
            </a:r>
            <a:endParaRPr lang="en-IN" sz="1000" b="1" strike="noStrike" spc="-1" dirty="0">
              <a:solidFill>
                <a:schemeClr val="bg1"/>
              </a:solidFill>
              <a:latin typeface="Arial"/>
            </a:endParaRPr>
          </a:p>
        </p:txBody>
      </p:sp>
      <p:pic>
        <p:nvPicPr>
          <p:cNvPr id="12"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3759792169"/>
      </p:ext>
    </p:extLst>
  </p:cSld>
  <p:clrMapOvr>
    <a:masterClrMapping/>
  </p:clrMapOvr>
</p:sld>
</file>

<file path=ppt/slides/slide23.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4829" y="-13063"/>
            <a:ext cx="6661548" cy="954107"/>
          </a:xfrm>
          <a:prstGeom prst="rect">
            <a:avLst/>
          </a:prstGeom>
          <a:noFill/>
        </p:spPr>
        <p:txBody>
          <a:bodyPr wrap="square" rtlCol="0">
            <a:spAutoFit/>
          </a:bodyPr>
          <a:lstStyle/>
          <a:p>
            <a:pPr algn="ctr"/>
            <a:r>
              <a:rPr lang="en-US" sz="2800" b="1" dirty="0">
                <a:cs typeface="Arial" panose="020B0604020202020204" pitchFamily="34" charset="0"/>
              </a:rPr>
              <a:t>Price Discovery of Shares in a Public Offering - Fixed price </a:t>
            </a:r>
            <a:r>
              <a:rPr lang="en-US" sz="2800" b="1" dirty="0" smtClean="0">
                <a:cs typeface="Arial" panose="020B0604020202020204" pitchFamily="34" charset="0"/>
              </a:rPr>
              <a:t>issue</a:t>
            </a:r>
            <a:endParaRPr lang="en-US" sz="2800" b="1" dirty="0">
              <a:cs typeface="Arial" panose="020B0604020202020204" pitchFamily="34" charset="0"/>
            </a:endParaRPr>
          </a:p>
        </p:txBody>
      </p:sp>
      <p:sp>
        <p:nvSpPr>
          <p:cNvPr id="3" name="TextBox 2"/>
          <p:cNvSpPr txBox="1"/>
          <p:nvPr/>
        </p:nvSpPr>
        <p:spPr>
          <a:xfrm>
            <a:off x="465909" y="1103811"/>
            <a:ext cx="8763000" cy="895117"/>
          </a:xfrm>
          <a:prstGeom prst="rect">
            <a:avLst/>
          </a:prstGeom>
          <a:noFill/>
        </p:spPr>
        <p:txBody>
          <a:bodyPr wrap="square" rtlCol="0">
            <a:spAutoFit/>
          </a:bodyPr>
          <a:lstStyle/>
          <a:p>
            <a:pPr algn="ctr">
              <a:spcAft>
                <a:spcPts val="450"/>
              </a:spcAft>
            </a:pPr>
            <a:r>
              <a:rPr lang="en-US" sz="2400" b="1" dirty="0"/>
              <a:t>Fixed price issue: </a:t>
            </a:r>
            <a:endParaRPr lang="en-US" sz="2400" b="1" dirty="0" smtClean="0"/>
          </a:p>
          <a:p>
            <a:pPr marL="671513" lvl="1" indent="-214313" algn="just">
              <a:spcAft>
                <a:spcPts val="450"/>
              </a:spcAft>
              <a:buFont typeface="Wingdings" panose="05000000000000000000" pitchFamily="2" charset="2"/>
              <a:buChar char="Ø"/>
            </a:pPr>
            <a:endParaRPr lang="en-IN" sz="2400" dirty="0"/>
          </a:p>
        </p:txBody>
      </p:sp>
      <p:graphicFrame>
        <p:nvGraphicFramePr>
          <p:cNvPr id="4" name="Diagram 3"/>
          <p:cNvGraphicFramePr/>
          <p:nvPr>
            <p:extLst>
              <p:ext uri="{D42A27DB-BD31-4B8C-83A1-F6EECF244321}">
                <p14:modId xmlns:p14="http://schemas.microsoft.com/office/powerpoint/2010/main" val="1750889869"/>
              </p:ext>
            </p:extLst>
          </p:nvPr>
        </p:nvGraphicFramePr>
        <p:xfrm>
          <a:off x="465909" y="1551369"/>
          <a:ext cx="8952411" cy="4546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23</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876167183"/>
      </p:ext>
    </p:extLst>
  </p:cSld>
  <p:clrMapOvr>
    <a:masterClrMapping/>
  </p:clrMapOvr>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311" y="1195252"/>
            <a:ext cx="8763000" cy="5080878"/>
          </a:xfrm>
          <a:prstGeom prst="rect">
            <a:avLst/>
          </a:prstGeom>
          <a:noFill/>
        </p:spPr>
        <p:txBody>
          <a:bodyPr wrap="square" rtlCol="0">
            <a:spAutoFit/>
          </a:bodyPr>
          <a:lstStyle/>
          <a:p>
            <a:pPr algn="just">
              <a:spcAft>
                <a:spcPts val="450"/>
              </a:spcAft>
            </a:pPr>
            <a:r>
              <a:rPr lang="en-US" b="1" dirty="0"/>
              <a:t>Illustration of Fixed Price Issue: </a:t>
            </a:r>
          </a:p>
          <a:p>
            <a:pPr marL="671513" lvl="1" indent="-214313" algn="just">
              <a:spcAft>
                <a:spcPts val="450"/>
              </a:spcAft>
              <a:buFont typeface="Wingdings" panose="05000000000000000000" pitchFamily="2" charset="2"/>
              <a:buChar char="Ø"/>
            </a:pPr>
            <a:r>
              <a:rPr lang="en-US" dirty="0" smtClean="0"/>
              <a:t>First page of the prospectus contains:</a:t>
            </a:r>
          </a:p>
          <a:p>
            <a:pPr marL="742950" lvl="1" indent="-285750" algn="just">
              <a:spcAft>
                <a:spcPts val="450"/>
              </a:spcAft>
              <a:buFontTx/>
              <a:buChar char="-"/>
            </a:pPr>
            <a:r>
              <a:rPr lang="en-US" dirty="0" smtClean="0"/>
              <a:t>Number </a:t>
            </a:r>
            <a:r>
              <a:rPr lang="en-US" dirty="0"/>
              <a:t>of shares to be issued </a:t>
            </a:r>
          </a:p>
          <a:p>
            <a:pPr marL="742950" lvl="1" indent="-285750" algn="just">
              <a:spcAft>
                <a:spcPts val="450"/>
              </a:spcAft>
              <a:buFontTx/>
              <a:buChar char="-"/>
            </a:pPr>
            <a:r>
              <a:rPr lang="en-US" dirty="0" smtClean="0"/>
              <a:t>Price </a:t>
            </a:r>
            <a:r>
              <a:rPr lang="en-US" dirty="0"/>
              <a:t>of </a:t>
            </a:r>
            <a:r>
              <a:rPr lang="en-US" dirty="0" smtClean="0"/>
              <a:t>issuance</a:t>
            </a: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r>
              <a:rPr lang="en-US" dirty="0" smtClean="0"/>
              <a:t>Price </a:t>
            </a:r>
            <a:r>
              <a:rPr lang="en-US" dirty="0"/>
              <a:t>is already fixed prior to the IPO. No price discovery mechanism is used</a:t>
            </a:r>
            <a:r>
              <a:rPr lang="en-US" dirty="0" smtClean="0"/>
              <a:t>.</a:t>
            </a:r>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r>
              <a:rPr lang="en-US" dirty="0"/>
              <a:t>All application for shares </a:t>
            </a:r>
            <a:r>
              <a:rPr lang="en-US" b="1" u="sng" dirty="0"/>
              <a:t>have to be made at the price mentioned else they are considered as invalid bids.</a:t>
            </a:r>
            <a:endParaRPr lang="en-US" dirty="0"/>
          </a:p>
          <a:p>
            <a:pPr marL="671513" lvl="1" indent="-214313" algn="just">
              <a:spcAft>
                <a:spcPts val="450"/>
              </a:spcAft>
              <a:buFont typeface="Wingdings" panose="05000000000000000000" pitchFamily="2" charset="2"/>
              <a:buChar char="Ø"/>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249" y="2917780"/>
            <a:ext cx="6905625" cy="1362075"/>
          </a:xfrm>
          <a:prstGeom prst="rect">
            <a:avLst/>
          </a:prstGeom>
          <a:ln>
            <a:solidFill>
              <a:schemeClr val="tx1"/>
            </a:solidFill>
          </a:ln>
        </p:spPr>
      </p:pic>
      <p:sp>
        <p:nvSpPr>
          <p:cNvPr id="8" name="Rectangle 7"/>
          <p:cNvSpPr/>
          <p:nvPr/>
        </p:nvSpPr>
        <p:spPr>
          <a:xfrm>
            <a:off x="5859661" y="3217817"/>
            <a:ext cx="2286000" cy="2286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76548" y="-31548"/>
            <a:ext cx="6661548" cy="954107"/>
          </a:xfrm>
          <a:prstGeom prst="rect">
            <a:avLst/>
          </a:prstGeom>
          <a:noFill/>
        </p:spPr>
        <p:txBody>
          <a:bodyPr wrap="square" rtlCol="0">
            <a:spAutoFit/>
          </a:bodyPr>
          <a:lstStyle/>
          <a:p>
            <a:pPr algn="ctr"/>
            <a:r>
              <a:rPr lang="en-US" sz="2800" b="1" dirty="0">
                <a:cs typeface="Arial" panose="020B0604020202020204" pitchFamily="34" charset="0"/>
              </a:rPr>
              <a:t>Price Discovery of Shares in a Public Offering - Fixed price </a:t>
            </a:r>
            <a:r>
              <a:rPr lang="en-US" sz="2800" b="1" dirty="0" smtClean="0">
                <a:cs typeface="Arial" panose="020B0604020202020204" pitchFamily="34" charset="0"/>
              </a:rPr>
              <a:t>issue</a:t>
            </a:r>
            <a:endParaRPr lang="en-US" sz="2800" b="1" dirty="0">
              <a:cs typeface="Arial" panose="020B0604020202020204" pitchFamily="34" charset="0"/>
            </a:endParaRPr>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24</a:t>
            </a:r>
            <a:endParaRPr lang="en-IN" sz="1000" b="1" strike="noStrike" spc="-1" dirty="0">
              <a:solidFill>
                <a:schemeClr val="bg1"/>
              </a:solidFill>
              <a:latin typeface="Arial"/>
            </a:endParaRPr>
          </a:p>
        </p:txBody>
      </p:sp>
      <p:pic>
        <p:nvPicPr>
          <p:cNvPr id="11" name="Picture 3"/>
          <p:cNvPicPr/>
          <p:nvPr/>
        </p:nvPicPr>
        <p:blipFill>
          <a:blip r:embed="rId3"/>
          <a:stretch/>
        </p:blipFill>
        <p:spPr>
          <a:xfrm>
            <a:off x="0" y="27180"/>
            <a:ext cx="1029600" cy="803880"/>
          </a:xfrm>
          <a:prstGeom prst="rect">
            <a:avLst/>
          </a:prstGeom>
          <a:ln>
            <a:noFill/>
          </a:ln>
        </p:spPr>
      </p:pic>
      <p:sp>
        <p:nvSpPr>
          <p:cNvPr id="2" name="Rounded Rectangle 1"/>
          <p:cNvSpPr/>
          <p:nvPr/>
        </p:nvSpPr>
        <p:spPr>
          <a:xfrm>
            <a:off x="1776548" y="3217817"/>
            <a:ext cx="1606731" cy="228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Rounded Rectangle 11"/>
          <p:cNvSpPr/>
          <p:nvPr/>
        </p:nvSpPr>
        <p:spPr>
          <a:xfrm>
            <a:off x="7101840" y="4088266"/>
            <a:ext cx="1043821" cy="1915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70656939"/>
      </p:ext>
    </p:extLst>
  </p:cSld>
  <p:clrMapOvr>
    <a:masterClrMapping/>
  </p:clrMapOvr>
</p:sld>
</file>

<file path=ppt/slides/slide25.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4017" y="0"/>
            <a:ext cx="6661548" cy="954107"/>
          </a:xfrm>
          <a:prstGeom prst="rect">
            <a:avLst/>
          </a:prstGeom>
          <a:noFill/>
        </p:spPr>
        <p:txBody>
          <a:bodyPr wrap="square" rtlCol="0">
            <a:spAutoFit/>
          </a:bodyPr>
          <a:lstStyle/>
          <a:p>
            <a:pPr algn="ctr"/>
            <a:r>
              <a:rPr lang="en-US" sz="2800" b="1" dirty="0">
                <a:cs typeface="Arial" panose="020B0604020202020204" pitchFamily="34" charset="0"/>
              </a:rPr>
              <a:t>Price Discovery of Shares in a Public Offering </a:t>
            </a:r>
          </a:p>
        </p:txBody>
      </p:sp>
      <p:sp>
        <p:nvSpPr>
          <p:cNvPr id="3" name="TextBox 2"/>
          <p:cNvSpPr txBox="1"/>
          <p:nvPr/>
        </p:nvSpPr>
        <p:spPr>
          <a:xfrm>
            <a:off x="465908" y="1132955"/>
            <a:ext cx="8763000" cy="1051570"/>
          </a:xfrm>
          <a:prstGeom prst="rect">
            <a:avLst/>
          </a:prstGeom>
          <a:noFill/>
        </p:spPr>
        <p:txBody>
          <a:bodyPr wrap="square" rtlCol="0">
            <a:spAutoFit/>
          </a:bodyPr>
          <a:lstStyle/>
          <a:p>
            <a:pPr algn="ctr">
              <a:spcAft>
                <a:spcPts val="450"/>
              </a:spcAft>
            </a:pPr>
            <a:r>
              <a:rPr lang="en-US" b="1" dirty="0"/>
              <a:t>Book Built Issue: </a:t>
            </a:r>
          </a:p>
          <a:p>
            <a:pPr lvl="1" algn="just">
              <a:spcAft>
                <a:spcPts val="450"/>
              </a:spcAft>
            </a:pPr>
            <a:endParaRPr lang="en-US" dirty="0"/>
          </a:p>
          <a:p>
            <a:pPr marL="671513" lvl="1" indent="-214313" algn="just">
              <a:spcAft>
                <a:spcPts val="450"/>
              </a:spcAft>
              <a:buFont typeface="Wingdings" panose="05000000000000000000" pitchFamily="2" charset="2"/>
              <a:buChar char="Ø"/>
            </a:pPr>
            <a:endParaRPr lang="en-IN" dirty="0"/>
          </a:p>
        </p:txBody>
      </p:sp>
      <p:graphicFrame>
        <p:nvGraphicFramePr>
          <p:cNvPr id="9" name="Diagram 8"/>
          <p:cNvGraphicFramePr/>
          <p:nvPr>
            <p:extLst>
              <p:ext uri="{D42A27DB-BD31-4B8C-83A1-F6EECF244321}">
                <p14:modId xmlns:p14="http://schemas.microsoft.com/office/powerpoint/2010/main" val="663083602"/>
              </p:ext>
            </p:extLst>
          </p:nvPr>
        </p:nvGraphicFramePr>
        <p:xfrm>
          <a:off x="465908" y="1593669"/>
          <a:ext cx="8887098" cy="449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25</a:t>
            </a:r>
            <a:endParaRPr lang="en-IN" sz="1000" b="1" strike="noStrike" spc="-1" dirty="0">
              <a:solidFill>
                <a:schemeClr val="bg1"/>
              </a:solidFill>
              <a:latin typeface="Arial"/>
            </a:endParaRPr>
          </a:p>
        </p:txBody>
      </p:sp>
      <p:pic>
        <p:nvPicPr>
          <p:cNvPr id="7"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1238470056"/>
      </p:ext>
    </p:extLst>
  </p:cSld>
  <p:clrMapOvr>
    <a:masterClrMapping/>
  </p:clrMapOvr>
</p:sld>
</file>

<file path=ppt/slides/slide26.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703" y="-6744"/>
            <a:ext cx="6661548" cy="954107"/>
          </a:xfrm>
          <a:prstGeom prst="rect">
            <a:avLst/>
          </a:prstGeom>
          <a:noFill/>
        </p:spPr>
        <p:txBody>
          <a:bodyPr wrap="square" rtlCol="0">
            <a:spAutoFit/>
          </a:bodyPr>
          <a:lstStyle/>
          <a:p>
            <a:pPr algn="ctr"/>
            <a:r>
              <a:rPr lang="en-US" sz="2800" b="1" dirty="0">
                <a:cs typeface="Arial" panose="020B0604020202020204" pitchFamily="34" charset="0"/>
              </a:rPr>
              <a:t>Price Discovery of Shares in a Public Offering </a:t>
            </a:r>
          </a:p>
        </p:txBody>
      </p:sp>
      <p:sp>
        <p:nvSpPr>
          <p:cNvPr id="3" name="TextBox 2"/>
          <p:cNvSpPr txBox="1"/>
          <p:nvPr/>
        </p:nvSpPr>
        <p:spPr>
          <a:xfrm>
            <a:off x="230777" y="947363"/>
            <a:ext cx="8763000" cy="369332"/>
          </a:xfrm>
          <a:prstGeom prst="rect">
            <a:avLst/>
          </a:prstGeom>
          <a:noFill/>
        </p:spPr>
        <p:txBody>
          <a:bodyPr wrap="square" rtlCol="0">
            <a:spAutoFit/>
          </a:bodyPr>
          <a:lstStyle/>
          <a:p>
            <a:pPr algn="ctr">
              <a:spcAft>
                <a:spcPts val="450"/>
              </a:spcAft>
            </a:pPr>
            <a:r>
              <a:rPr lang="en-US" b="1" dirty="0"/>
              <a:t>Stages in Book Building: </a:t>
            </a:r>
          </a:p>
        </p:txBody>
      </p:sp>
      <p:graphicFrame>
        <p:nvGraphicFramePr>
          <p:cNvPr id="4" name="Diagram 3"/>
          <p:cNvGraphicFramePr/>
          <p:nvPr>
            <p:extLst>
              <p:ext uri="{D42A27DB-BD31-4B8C-83A1-F6EECF244321}">
                <p14:modId xmlns:p14="http://schemas.microsoft.com/office/powerpoint/2010/main" val="4223195553"/>
              </p:ext>
            </p:extLst>
          </p:nvPr>
        </p:nvGraphicFramePr>
        <p:xfrm>
          <a:off x="315025" y="1316695"/>
          <a:ext cx="9209315" cy="4837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26</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2836003909"/>
      </p:ext>
    </p:extLst>
  </p:cSld>
  <p:clrMapOvr>
    <a:masterClrMapping/>
  </p:clrMapOvr>
</p:sld>
</file>

<file path=ppt/slides/slide27.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791" y="-17441"/>
            <a:ext cx="6661548" cy="954107"/>
          </a:xfrm>
          <a:prstGeom prst="rect">
            <a:avLst/>
          </a:prstGeom>
          <a:noFill/>
        </p:spPr>
        <p:txBody>
          <a:bodyPr wrap="square" rtlCol="0">
            <a:spAutoFit/>
          </a:bodyPr>
          <a:lstStyle/>
          <a:p>
            <a:pPr algn="ctr"/>
            <a:r>
              <a:rPr lang="en-US" sz="2800" b="1" dirty="0">
                <a:cs typeface="Arial" panose="020B0604020202020204" pitchFamily="34" charset="0"/>
              </a:rPr>
              <a:t>Price Discovery of Shares in a Public Offering </a:t>
            </a:r>
          </a:p>
        </p:txBody>
      </p:sp>
      <p:sp>
        <p:nvSpPr>
          <p:cNvPr id="3" name="TextBox 2"/>
          <p:cNvSpPr txBox="1"/>
          <p:nvPr/>
        </p:nvSpPr>
        <p:spPr>
          <a:xfrm>
            <a:off x="433293" y="981287"/>
            <a:ext cx="9128718" cy="5763116"/>
          </a:xfrm>
          <a:prstGeom prst="rect">
            <a:avLst/>
          </a:prstGeom>
          <a:noFill/>
        </p:spPr>
        <p:txBody>
          <a:bodyPr wrap="square" rtlCol="0">
            <a:spAutoFit/>
          </a:bodyPr>
          <a:lstStyle/>
          <a:p>
            <a:pPr algn="just">
              <a:spcAft>
                <a:spcPts val="450"/>
              </a:spcAft>
            </a:pPr>
            <a:r>
              <a:rPr lang="en-US" sz="1600" b="1" dirty="0"/>
              <a:t>Illustration of Book Building issue: </a:t>
            </a:r>
          </a:p>
          <a:p>
            <a:pPr marL="671513" lvl="1" indent="-214313" algn="just">
              <a:spcAft>
                <a:spcPts val="450"/>
              </a:spcAft>
              <a:buFont typeface="Wingdings" panose="05000000000000000000" pitchFamily="2" charset="2"/>
              <a:buChar char="Ø"/>
            </a:pPr>
            <a:r>
              <a:rPr lang="en-US" sz="1600" dirty="0" smtClean="0"/>
              <a:t>Price </a:t>
            </a:r>
            <a:r>
              <a:rPr lang="en-US" sz="1600" dirty="0"/>
              <a:t>band </a:t>
            </a:r>
            <a:r>
              <a:rPr lang="en-US" sz="1600" dirty="0" smtClean="0"/>
              <a:t>= Rs</a:t>
            </a:r>
            <a:r>
              <a:rPr lang="en-US" sz="1600" dirty="0"/>
              <a:t>. 20.00 (Floor Price) to Rs. 24.00 (Cap Price) per </a:t>
            </a:r>
            <a:r>
              <a:rPr lang="en-US" sz="1600" dirty="0" smtClean="0"/>
              <a:t>share</a:t>
            </a:r>
          </a:p>
          <a:p>
            <a:pPr marL="671513" lvl="1" indent="-214313" algn="just">
              <a:spcAft>
                <a:spcPts val="450"/>
              </a:spcAft>
              <a:buFont typeface="Wingdings" panose="05000000000000000000" pitchFamily="2" charset="2"/>
              <a:buChar char="Ø"/>
            </a:pPr>
            <a:r>
              <a:rPr lang="en-US" sz="1600" dirty="0" smtClean="0"/>
              <a:t>Total </a:t>
            </a:r>
            <a:r>
              <a:rPr lang="en-US" sz="1600" dirty="0"/>
              <a:t>available shares (issue size) </a:t>
            </a:r>
            <a:r>
              <a:rPr lang="en-US" sz="1600" dirty="0" smtClean="0"/>
              <a:t>= 3,000 </a:t>
            </a:r>
            <a:r>
              <a:rPr lang="en-US" sz="1600" dirty="0"/>
              <a:t>shares.</a:t>
            </a:r>
          </a:p>
          <a:p>
            <a:pPr marL="671513" lvl="1" indent="-214313" algn="just">
              <a:spcAft>
                <a:spcPts val="450"/>
              </a:spcAft>
              <a:buFont typeface="Wingdings" panose="05000000000000000000" pitchFamily="2" charset="2"/>
              <a:buChar char="Ø"/>
            </a:pPr>
            <a:r>
              <a:rPr lang="en-US" sz="1600" dirty="0" smtClean="0"/>
              <a:t>Company </a:t>
            </a:r>
            <a:r>
              <a:rPr lang="en-US" sz="1600" dirty="0"/>
              <a:t>received five bids from </a:t>
            </a:r>
            <a:r>
              <a:rPr lang="en-US" sz="1600" dirty="0" smtClean="0"/>
              <a:t>bidders as mentioned below:</a:t>
            </a:r>
            <a:endParaRPr lang="en-US" sz="1600"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a:p>
          <a:p>
            <a:pPr marL="671513" lvl="1" indent="-214313" algn="just">
              <a:spcAft>
                <a:spcPts val="450"/>
              </a:spcAft>
              <a:buFont typeface="Wingdings" panose="05000000000000000000" pitchFamily="2" charset="2"/>
              <a:buChar char="Ø"/>
            </a:pPr>
            <a:endParaRPr lang="en-US" dirty="0" smtClean="0"/>
          </a:p>
          <a:p>
            <a:pPr marL="671513" lvl="1" indent="-214313" algn="just">
              <a:spcAft>
                <a:spcPts val="450"/>
              </a:spcAft>
              <a:buFont typeface="Wingdings" panose="05000000000000000000" pitchFamily="2" charset="2"/>
              <a:buChar char="Ø"/>
            </a:pPr>
            <a:r>
              <a:rPr lang="en-US" sz="1600" dirty="0" smtClean="0"/>
              <a:t>Price </a:t>
            </a:r>
            <a:r>
              <a:rPr lang="en-US" sz="1600" dirty="0"/>
              <a:t>discovery is a function of demand at various prices. </a:t>
            </a:r>
            <a:endParaRPr lang="en-US" sz="1600" dirty="0" smtClean="0"/>
          </a:p>
          <a:p>
            <a:pPr marL="671513" lvl="1" indent="-214313" algn="just">
              <a:spcAft>
                <a:spcPts val="450"/>
              </a:spcAft>
              <a:buFont typeface="Wingdings" panose="05000000000000000000" pitchFamily="2" charset="2"/>
              <a:buChar char="Ø"/>
            </a:pPr>
            <a:endParaRPr lang="en-US" sz="1050" dirty="0"/>
          </a:p>
          <a:p>
            <a:pPr marL="671513" lvl="1" indent="-214313" algn="just">
              <a:spcAft>
                <a:spcPts val="450"/>
              </a:spcAft>
              <a:buFont typeface="Wingdings" panose="05000000000000000000" pitchFamily="2" charset="2"/>
              <a:buChar char="Ø"/>
            </a:pPr>
            <a:r>
              <a:rPr lang="en-US" sz="1600" dirty="0" smtClean="0"/>
              <a:t>Highest </a:t>
            </a:r>
            <a:r>
              <a:rPr lang="en-US" sz="1600" dirty="0"/>
              <a:t>price at which the issuer is able to issue the entire size of 3000 shares is the price at which the “book cuts </a:t>
            </a:r>
            <a:r>
              <a:rPr lang="en-US" sz="1600" dirty="0" smtClean="0"/>
              <a:t>off” = Rs</a:t>
            </a:r>
            <a:r>
              <a:rPr lang="en-US" sz="1600" dirty="0"/>
              <a:t>. </a:t>
            </a:r>
            <a:r>
              <a:rPr lang="en-US" sz="1600" dirty="0" smtClean="0"/>
              <a:t>22.00.</a:t>
            </a:r>
          </a:p>
          <a:p>
            <a:pPr marL="671513" lvl="1" indent="-214313" algn="just">
              <a:spcAft>
                <a:spcPts val="450"/>
              </a:spcAft>
              <a:buFont typeface="Wingdings" panose="05000000000000000000" pitchFamily="2" charset="2"/>
              <a:buChar char="Ø"/>
            </a:pPr>
            <a:endParaRPr lang="en-US" sz="1050" dirty="0"/>
          </a:p>
          <a:p>
            <a:pPr marL="671513" lvl="1" indent="-214313" algn="just">
              <a:spcAft>
                <a:spcPts val="450"/>
              </a:spcAft>
              <a:buFont typeface="Wingdings" panose="05000000000000000000" pitchFamily="2" charset="2"/>
              <a:buChar char="Ø"/>
            </a:pPr>
            <a:r>
              <a:rPr lang="en-US" sz="1600" dirty="0"/>
              <a:t>The issuer, in consultation with the Book Running Lead Manager will finalize the issue price at or below such cut-off price, i.e., at or below </a:t>
            </a:r>
            <a:r>
              <a:rPr lang="en-US" sz="1600" dirty="0" smtClean="0"/>
              <a:t>Rs.22.00.</a:t>
            </a:r>
          </a:p>
          <a:p>
            <a:pPr marL="671513" lvl="1" indent="-214313" algn="just">
              <a:spcAft>
                <a:spcPts val="450"/>
              </a:spcAft>
              <a:buFont typeface="Wingdings" panose="05000000000000000000" pitchFamily="2" charset="2"/>
              <a:buChar char="Ø"/>
            </a:pPr>
            <a:endParaRPr lang="en-US" sz="1000" dirty="0"/>
          </a:p>
          <a:p>
            <a:pPr marL="671513" lvl="1" indent="-214313" algn="just">
              <a:spcAft>
                <a:spcPts val="450"/>
              </a:spcAft>
              <a:buFont typeface="Wingdings" panose="05000000000000000000" pitchFamily="2" charset="2"/>
              <a:buChar char="Ø"/>
            </a:pPr>
            <a:r>
              <a:rPr lang="en-US" sz="1600" dirty="0" smtClean="0"/>
              <a:t>Valid Bids: All </a:t>
            </a:r>
            <a:r>
              <a:rPr lang="en-US" sz="1600" dirty="0"/>
              <a:t>bids </a:t>
            </a:r>
            <a:r>
              <a:rPr lang="en-US" sz="1600" b="1" u="sng" dirty="0"/>
              <a:t>at or above this issue price</a:t>
            </a:r>
            <a:r>
              <a:rPr lang="en-US" sz="1600" dirty="0"/>
              <a:t> and </a:t>
            </a:r>
            <a:r>
              <a:rPr lang="en-US" sz="1600" b="1" u="sng" dirty="0"/>
              <a:t>cut-off bids</a:t>
            </a:r>
            <a:r>
              <a:rPr lang="en-US" sz="1600" dirty="0"/>
              <a:t> (allowed for retail investors only) </a:t>
            </a:r>
            <a:r>
              <a:rPr lang="en-US" sz="1600" dirty="0" smtClean="0"/>
              <a:t>and they are </a:t>
            </a:r>
            <a:r>
              <a:rPr lang="en-US" sz="1600" dirty="0"/>
              <a:t>considered for allocation in the respective categories.</a:t>
            </a:r>
          </a:p>
          <a:p>
            <a:pPr marL="671513" lvl="1" indent="-214313" algn="just">
              <a:spcAft>
                <a:spcPts val="450"/>
              </a:spcAft>
              <a:buFont typeface="Wingdings" panose="05000000000000000000" pitchFamily="2" charset="2"/>
              <a:buChar char="Ø"/>
            </a:pPr>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871448021"/>
              </p:ext>
            </p:extLst>
          </p:nvPr>
        </p:nvGraphicFramePr>
        <p:xfrm>
          <a:off x="833350" y="2353493"/>
          <a:ext cx="8384715" cy="1019961"/>
        </p:xfrm>
        <a:graphic>
          <a:graphicData uri="http://schemas.openxmlformats.org/drawingml/2006/table">
            <a:tbl>
              <a:tblPr/>
              <a:tblGrid>
                <a:gridCol w="989116">
                  <a:extLst>
                    <a:ext uri="{9D8B030D-6E8A-4147-A177-3AD203B41FA5}">
                      <a16:colId xmlns:a16="http://schemas.microsoft.com/office/drawing/2014/main" val="1425242669"/>
                    </a:ext>
                  </a:extLst>
                </a:gridCol>
                <a:gridCol w="1792500">
                  <a:extLst>
                    <a:ext uri="{9D8B030D-6E8A-4147-A177-3AD203B41FA5}">
                      <a16:colId xmlns:a16="http://schemas.microsoft.com/office/drawing/2014/main" val="1552282039"/>
                    </a:ext>
                  </a:extLst>
                </a:gridCol>
                <a:gridCol w="3118952">
                  <a:extLst>
                    <a:ext uri="{9D8B030D-6E8A-4147-A177-3AD203B41FA5}">
                      <a16:colId xmlns:a16="http://schemas.microsoft.com/office/drawing/2014/main" val="402686789"/>
                    </a:ext>
                  </a:extLst>
                </a:gridCol>
                <a:gridCol w="2484147">
                  <a:extLst>
                    <a:ext uri="{9D8B030D-6E8A-4147-A177-3AD203B41FA5}">
                      <a16:colId xmlns:a16="http://schemas.microsoft.com/office/drawing/2014/main" val="1172958596"/>
                    </a:ext>
                  </a:extLst>
                </a:gridCol>
              </a:tblGrid>
              <a:tr h="169851">
                <a:tc>
                  <a:txBody>
                    <a:bodyPr/>
                    <a:lstStyle/>
                    <a:p>
                      <a:pPr algn="just">
                        <a:spcAft>
                          <a:spcPts val="0"/>
                        </a:spcAft>
                      </a:pPr>
                      <a:r>
                        <a:rPr lang="en-US" sz="1100" b="1" dirty="0">
                          <a:effectLst/>
                          <a:latin typeface="Times New Roman" panose="02020603050405020304" pitchFamily="18" charset="0"/>
                        </a:rPr>
                        <a:t>Bid Quantity</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en-US" sz="1100" b="1" dirty="0">
                          <a:effectLst/>
                          <a:latin typeface="Times New Roman" panose="02020603050405020304" pitchFamily="18" charset="0"/>
                        </a:rPr>
                        <a:t>Bid Price (Rs.)</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en-US" sz="1100" b="1" dirty="0">
                          <a:effectLst/>
                          <a:latin typeface="Times New Roman" panose="02020603050405020304" pitchFamily="18" charset="0"/>
                        </a:rPr>
                        <a:t>Cumulative Bid Quantity</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en-US" sz="1100" b="1" dirty="0">
                          <a:effectLst/>
                          <a:latin typeface="Times New Roman" panose="02020603050405020304" pitchFamily="18" charset="0"/>
                        </a:rPr>
                        <a:t>Subscription</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63059509"/>
                  </a:ext>
                </a:extLst>
              </a:tr>
              <a:tr h="170022">
                <a:tc>
                  <a:txBody>
                    <a:bodyPr/>
                    <a:lstStyle/>
                    <a:p>
                      <a:pPr algn="just">
                        <a:spcAft>
                          <a:spcPts val="0"/>
                        </a:spcAft>
                      </a:pPr>
                      <a:r>
                        <a:rPr lang="en-US" sz="1100" dirty="0">
                          <a:effectLst/>
                          <a:latin typeface="Times New Roman" panose="02020603050405020304" pitchFamily="18" charset="0"/>
                        </a:rPr>
                        <a:t>500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24</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500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16.67%</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1046981"/>
                  </a:ext>
                </a:extLst>
              </a:tr>
              <a:tr h="170022">
                <a:tc>
                  <a:txBody>
                    <a:bodyPr/>
                    <a:lstStyle/>
                    <a:p>
                      <a:pPr algn="just">
                        <a:spcAft>
                          <a:spcPts val="0"/>
                        </a:spcAft>
                      </a:pPr>
                      <a:r>
                        <a:rPr lang="en-US" sz="1100" dirty="0">
                          <a:effectLst/>
                          <a:latin typeface="Times New Roman" panose="02020603050405020304" pitchFamily="18" charset="0"/>
                        </a:rPr>
                        <a:t>1,000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23</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1,500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50.00%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0395931"/>
                  </a:ext>
                </a:extLst>
              </a:tr>
              <a:tr h="170022">
                <a:tc>
                  <a:txBody>
                    <a:bodyPr/>
                    <a:lstStyle/>
                    <a:p>
                      <a:pPr algn="just">
                        <a:spcAft>
                          <a:spcPts val="0"/>
                        </a:spcAft>
                      </a:pPr>
                      <a:r>
                        <a:rPr lang="en-US" sz="1100" dirty="0">
                          <a:effectLst/>
                          <a:latin typeface="Times New Roman" panose="02020603050405020304" pitchFamily="18" charset="0"/>
                        </a:rPr>
                        <a:t>1,500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22</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3,000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100.00%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4708533"/>
                  </a:ext>
                </a:extLst>
              </a:tr>
              <a:tr h="170022">
                <a:tc>
                  <a:txBody>
                    <a:bodyPr/>
                    <a:lstStyle/>
                    <a:p>
                      <a:pPr algn="just">
                        <a:spcAft>
                          <a:spcPts val="0"/>
                        </a:spcAft>
                      </a:pPr>
                      <a:r>
                        <a:rPr lang="en-US" sz="1100" dirty="0">
                          <a:effectLst/>
                          <a:latin typeface="Times New Roman" panose="02020603050405020304" pitchFamily="18" charset="0"/>
                        </a:rPr>
                        <a:t>2,000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21</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5,000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166.67%</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1131030"/>
                  </a:ext>
                </a:extLst>
              </a:tr>
              <a:tr h="170022">
                <a:tc>
                  <a:txBody>
                    <a:bodyPr/>
                    <a:lstStyle/>
                    <a:p>
                      <a:pPr algn="just">
                        <a:spcAft>
                          <a:spcPts val="0"/>
                        </a:spcAft>
                      </a:pPr>
                      <a:r>
                        <a:rPr lang="en-US" sz="1100" dirty="0">
                          <a:effectLst/>
                          <a:latin typeface="Times New Roman" panose="02020603050405020304" pitchFamily="18" charset="0"/>
                        </a:rPr>
                        <a:t>2,500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20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7,500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100" dirty="0">
                          <a:effectLst/>
                          <a:latin typeface="Times New Roman" panose="02020603050405020304" pitchFamily="18" charset="0"/>
                        </a:rPr>
                        <a:t>250.00%</a:t>
                      </a:r>
                      <a:endParaRPr lang="en-US" sz="1100" dirty="0">
                        <a:effectLst/>
                        <a:latin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70802"/>
                  </a:ext>
                </a:extLst>
              </a:tr>
            </a:tbl>
          </a:graphicData>
        </a:graphic>
      </p:graphicFrame>
      <p:sp>
        <p:nvSpPr>
          <p:cNvPr id="7" name="Rounded Rectangle 6"/>
          <p:cNvSpPr/>
          <p:nvPr/>
        </p:nvSpPr>
        <p:spPr>
          <a:xfrm>
            <a:off x="538198" y="2810692"/>
            <a:ext cx="8723090" cy="256364"/>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27</a:t>
            </a:r>
            <a:endParaRPr lang="en-IN" sz="1000" b="1" strike="noStrike" spc="-1" dirty="0">
              <a:solidFill>
                <a:schemeClr val="bg1"/>
              </a:solidFill>
              <a:latin typeface="Arial"/>
            </a:endParaRPr>
          </a:p>
        </p:txBody>
      </p:sp>
      <p:pic>
        <p:nvPicPr>
          <p:cNvPr id="10"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243871851"/>
      </p:ext>
    </p:extLst>
  </p:cSld>
  <p:clrMapOvr>
    <a:masterClrMapping/>
  </p:clrMapOvr>
</p:sld>
</file>

<file path=ppt/slides/slide2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41566" y="167510"/>
            <a:ext cx="7290198" cy="523220"/>
          </a:xfrm>
          <a:prstGeom prst="rect">
            <a:avLst/>
          </a:prstGeom>
          <a:noFill/>
        </p:spPr>
        <p:txBody>
          <a:bodyPr wrap="square" rtlCol="0">
            <a:spAutoFit/>
          </a:bodyPr>
          <a:lstStyle/>
          <a:p>
            <a:pPr algn="ctr"/>
            <a:r>
              <a:rPr lang="en-US" sz="2800" b="1" dirty="0">
                <a:cs typeface="Arial" panose="020B0604020202020204" pitchFamily="34" charset="0"/>
              </a:rPr>
              <a:t>Book Building v/s. Fixed Price </a:t>
            </a:r>
            <a:r>
              <a:rPr lang="en-US" sz="2800" b="1" dirty="0" smtClean="0">
                <a:cs typeface="Arial" panose="020B0604020202020204" pitchFamily="34" charset="0"/>
              </a:rPr>
              <a:t>Issue</a:t>
            </a:r>
            <a:endParaRPr lang="en-US" sz="2800" b="1" dirty="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8819246"/>
              </p:ext>
            </p:extLst>
          </p:nvPr>
        </p:nvGraphicFramePr>
        <p:xfrm>
          <a:off x="635727" y="1193075"/>
          <a:ext cx="8913222" cy="4838700"/>
        </p:xfrm>
        <a:graphic>
          <a:graphicData uri="http://schemas.openxmlformats.org/drawingml/2006/table">
            <a:tbl>
              <a:tblPr firstRow="1" bandRow="1">
                <a:tableStyleId>{073A0DAA-6AF3-43AB-8588-CEC1D06C72B9}</a:tableStyleId>
              </a:tblPr>
              <a:tblGrid>
                <a:gridCol w="1467393">
                  <a:extLst>
                    <a:ext uri="{9D8B030D-6E8A-4147-A177-3AD203B41FA5}">
                      <a16:colId xmlns:a16="http://schemas.microsoft.com/office/drawing/2014/main" val="20001"/>
                    </a:ext>
                  </a:extLst>
                </a:gridCol>
                <a:gridCol w="3357154">
                  <a:extLst>
                    <a:ext uri="{9D8B030D-6E8A-4147-A177-3AD203B41FA5}">
                      <a16:colId xmlns:a16="http://schemas.microsoft.com/office/drawing/2014/main" val="20002"/>
                    </a:ext>
                  </a:extLst>
                </a:gridCol>
                <a:gridCol w="4088675">
                  <a:extLst>
                    <a:ext uri="{9D8B030D-6E8A-4147-A177-3AD203B41FA5}">
                      <a16:colId xmlns:a16="http://schemas.microsoft.com/office/drawing/2014/main" val="20003"/>
                    </a:ext>
                  </a:extLst>
                </a:gridCol>
              </a:tblGrid>
              <a:tr h="409890">
                <a:tc>
                  <a:txBody>
                    <a:bodyPr/>
                    <a:lstStyle/>
                    <a:p>
                      <a:pPr algn="just"/>
                      <a:r>
                        <a:rPr lang="en-US" sz="1600" dirty="0">
                          <a:solidFill>
                            <a:schemeClr val="bg1"/>
                          </a:solidFill>
                          <a:latin typeface="Arial" panose="020B0604020202020204" pitchFamily="34" charset="0"/>
                          <a:cs typeface="Arial" panose="020B0604020202020204" pitchFamily="34" charset="0"/>
                        </a:rPr>
                        <a:t>Features</a:t>
                      </a:r>
                      <a:endParaRPr lang="en-IN" sz="1600" dirty="0">
                        <a:solidFill>
                          <a:schemeClr val="bg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just"/>
                      <a:r>
                        <a:rPr lang="en-US" sz="1600" dirty="0">
                          <a:solidFill>
                            <a:schemeClr val="bg1"/>
                          </a:solidFill>
                          <a:latin typeface="Arial" panose="020B0604020202020204" pitchFamily="34" charset="0"/>
                          <a:cs typeface="Arial" panose="020B0604020202020204" pitchFamily="34" charset="0"/>
                        </a:rPr>
                        <a:t>Fixed Price Process</a:t>
                      </a:r>
                      <a:endParaRPr lang="en-IN" sz="1600" dirty="0">
                        <a:solidFill>
                          <a:schemeClr val="bg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just"/>
                      <a:r>
                        <a:rPr lang="en-US" sz="1600" dirty="0">
                          <a:solidFill>
                            <a:schemeClr val="bg1"/>
                          </a:solidFill>
                          <a:latin typeface="Arial" panose="020B0604020202020204" pitchFamily="34" charset="0"/>
                          <a:cs typeface="Arial" panose="020B0604020202020204" pitchFamily="34" charset="0"/>
                        </a:rPr>
                        <a:t>Book Building Process</a:t>
                      </a:r>
                      <a:endParaRPr lang="en-IN" sz="1600" dirty="0">
                        <a:solidFill>
                          <a:schemeClr val="bg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369632">
                <a:tc>
                  <a:txBody>
                    <a:bodyPr/>
                    <a:lstStyle/>
                    <a:p>
                      <a:pPr algn="just"/>
                      <a:r>
                        <a:rPr lang="en-US" sz="1600" b="1" dirty="0">
                          <a:latin typeface="Arial" panose="020B0604020202020204" pitchFamily="34" charset="0"/>
                          <a:cs typeface="Arial" panose="020B0604020202020204" pitchFamily="34" charset="0"/>
                        </a:rPr>
                        <a:t>Pricing</a:t>
                      </a:r>
                      <a:endParaRPr lang="en-IN" sz="16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600" dirty="0" smtClean="0">
                          <a:latin typeface="Arial" panose="020B0604020202020204" pitchFamily="34" charset="0"/>
                          <a:cs typeface="Arial" panose="020B0604020202020204" pitchFamily="34" charset="0"/>
                        </a:rPr>
                        <a:t>Price </a:t>
                      </a:r>
                      <a:r>
                        <a:rPr lang="en-IN" sz="1600" dirty="0">
                          <a:latin typeface="Arial" panose="020B0604020202020204" pitchFamily="34" charset="0"/>
                          <a:cs typeface="Arial" panose="020B0604020202020204" pitchFamily="34" charset="0"/>
                        </a:rPr>
                        <a:t>at which </a:t>
                      </a:r>
                      <a:r>
                        <a:rPr lang="en-IN" sz="1600" dirty="0" smtClean="0">
                          <a:latin typeface="Arial" panose="020B0604020202020204" pitchFamily="34" charset="0"/>
                          <a:cs typeface="Arial" panose="020B0604020202020204" pitchFamily="34" charset="0"/>
                        </a:rPr>
                        <a:t>securities </a:t>
                      </a:r>
                      <a:r>
                        <a:rPr lang="en-IN" sz="1600" dirty="0">
                          <a:latin typeface="Arial" panose="020B0604020202020204" pitchFamily="34" charset="0"/>
                          <a:cs typeface="Arial" panose="020B0604020202020204" pitchFamily="34" charset="0"/>
                        </a:rPr>
                        <a:t>are offered /allotted is known in advance to the Investor</a:t>
                      </a:r>
                      <a:r>
                        <a:rPr lang="en-IN" sz="1600" dirty="0" smtClean="0">
                          <a:latin typeface="Arial" panose="020B0604020202020204" pitchFamily="34" charset="0"/>
                          <a:cs typeface="Arial" panose="020B0604020202020204" pitchFamily="34" charset="0"/>
                        </a:rPr>
                        <a:t>.</a:t>
                      </a:r>
                    </a:p>
                    <a:p>
                      <a:pPr marL="0" indent="0" algn="just">
                        <a:buFontTx/>
                        <a:buNone/>
                      </a:pPr>
                      <a:endParaRPr lang="en-IN" sz="16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600" dirty="0" smtClean="0">
                          <a:latin typeface="Arial" panose="020B0604020202020204" pitchFamily="34" charset="0"/>
                          <a:cs typeface="Arial" panose="020B0604020202020204" pitchFamily="34" charset="0"/>
                        </a:rPr>
                        <a:t>Price </a:t>
                      </a:r>
                      <a:r>
                        <a:rPr lang="en-IN" sz="1600" dirty="0">
                          <a:latin typeface="Arial" panose="020B0604020202020204" pitchFamily="34" charset="0"/>
                          <a:cs typeface="Arial" panose="020B0604020202020204" pitchFamily="34" charset="0"/>
                        </a:rPr>
                        <a:t>at which securities will be offered/allotted is not known in advance to the investor. </a:t>
                      </a:r>
                      <a:endParaRPr lang="en-IN" sz="1600" dirty="0" smtClean="0">
                        <a:latin typeface="Arial" panose="020B0604020202020204" pitchFamily="34" charset="0"/>
                        <a:cs typeface="Arial" panose="020B0604020202020204" pitchFamily="34" charset="0"/>
                      </a:endParaRPr>
                    </a:p>
                    <a:p>
                      <a:pPr marL="0" indent="0" algn="just">
                        <a:buFontTx/>
                        <a:buNone/>
                      </a:pPr>
                      <a:endParaRPr lang="en-IN" sz="1600" dirty="0" smtClean="0">
                        <a:latin typeface="Arial" panose="020B0604020202020204" pitchFamily="34" charset="0"/>
                        <a:cs typeface="Arial" panose="020B0604020202020204" pitchFamily="34" charset="0"/>
                      </a:endParaRPr>
                    </a:p>
                    <a:p>
                      <a:pPr marL="285750" indent="-285750" algn="just">
                        <a:buFontTx/>
                        <a:buChar char="-"/>
                      </a:pPr>
                      <a:r>
                        <a:rPr lang="en-IN" sz="1600" dirty="0" smtClean="0">
                          <a:latin typeface="Arial" panose="020B0604020202020204" pitchFamily="34" charset="0"/>
                          <a:cs typeface="Arial" panose="020B0604020202020204" pitchFamily="34" charset="0"/>
                        </a:rPr>
                        <a:t>An </a:t>
                      </a:r>
                      <a:r>
                        <a:rPr lang="en-IN" sz="1600" dirty="0">
                          <a:latin typeface="Arial" panose="020B0604020202020204" pitchFamily="34" charset="0"/>
                          <a:cs typeface="Arial" panose="020B0604020202020204" pitchFamily="34" charset="0"/>
                        </a:rPr>
                        <a:t>indicative price range</a:t>
                      </a:r>
                      <a:r>
                        <a:rPr lang="en-IN" sz="1600" baseline="0" dirty="0">
                          <a:latin typeface="Arial" panose="020B0604020202020204" pitchFamily="34" charset="0"/>
                          <a:cs typeface="Arial" panose="020B0604020202020204" pitchFamily="34" charset="0"/>
                        </a:rPr>
                        <a:t> </a:t>
                      </a:r>
                      <a:r>
                        <a:rPr lang="en-IN" sz="1600" dirty="0">
                          <a:latin typeface="Arial" panose="020B0604020202020204" pitchFamily="34" charset="0"/>
                          <a:cs typeface="Arial" panose="020B0604020202020204" pitchFamily="34" charset="0"/>
                        </a:rPr>
                        <a:t>is known.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2009460">
                <a:tc>
                  <a:txBody>
                    <a:bodyPr/>
                    <a:lstStyle/>
                    <a:p>
                      <a:pPr algn="just"/>
                      <a:r>
                        <a:rPr lang="en-US" sz="1600" b="1" dirty="0">
                          <a:latin typeface="Arial" panose="020B0604020202020204" pitchFamily="34" charset="0"/>
                          <a:cs typeface="Arial" panose="020B0604020202020204" pitchFamily="34" charset="0"/>
                        </a:rPr>
                        <a:t>Cut off price</a:t>
                      </a:r>
                      <a:endParaRPr lang="en-IN" sz="16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n-US" sz="1600" baseline="0" dirty="0" smtClean="0">
                          <a:latin typeface="Arial" panose="020B0604020202020204" pitchFamily="34" charset="0"/>
                          <a:cs typeface="Arial" panose="020B0604020202020204" pitchFamily="34" charset="0"/>
                        </a:rPr>
                        <a:t>Price </a:t>
                      </a:r>
                      <a:r>
                        <a:rPr lang="en-US" sz="1600" baseline="0" dirty="0">
                          <a:latin typeface="Arial" panose="020B0604020202020204" pitchFamily="34" charset="0"/>
                          <a:cs typeface="Arial" panose="020B0604020202020204" pitchFamily="34" charset="0"/>
                        </a:rPr>
                        <a:t>is fixed in this process</a:t>
                      </a:r>
                      <a:r>
                        <a:rPr lang="en-US" sz="1600" baseline="0" dirty="0" smtClean="0">
                          <a:latin typeface="Arial" panose="020B0604020202020204" pitchFamily="34" charset="0"/>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6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n-IN" sz="1600" b="0" i="0" kern="1200" dirty="0" smtClean="0">
                          <a:solidFill>
                            <a:schemeClr val="dk1"/>
                          </a:solidFill>
                          <a:effectLst/>
                          <a:latin typeface="Arial" panose="020B0604020202020204" pitchFamily="34" charset="0"/>
                          <a:ea typeface="+mn-ea"/>
                          <a:cs typeface="Arial" panose="020B0604020202020204" pitchFamily="34" charset="0"/>
                        </a:rPr>
                        <a:t>Only </a:t>
                      </a:r>
                      <a:r>
                        <a:rPr lang="en-IN" sz="1600" b="0" i="0" kern="1200" dirty="0">
                          <a:solidFill>
                            <a:schemeClr val="dk1"/>
                          </a:solidFill>
                          <a:effectLst/>
                          <a:latin typeface="Arial" panose="020B0604020202020204" pitchFamily="34" charset="0"/>
                          <a:ea typeface="+mn-ea"/>
                          <a:cs typeface="Arial" panose="020B0604020202020204" pitchFamily="34" charset="0"/>
                        </a:rPr>
                        <a:t>the Retail Individual Bidders are permitted to bid at a cut off price which</a:t>
                      </a:r>
                      <a:r>
                        <a:rPr lang="en-IN" sz="1600" b="0" i="0" kern="1200" baseline="0" dirty="0">
                          <a:solidFill>
                            <a:schemeClr val="dk1"/>
                          </a:solidFill>
                          <a:effectLst/>
                          <a:latin typeface="Arial" panose="020B0604020202020204" pitchFamily="34" charset="0"/>
                          <a:ea typeface="+mn-ea"/>
                          <a:cs typeface="Arial" panose="020B0604020202020204" pitchFamily="34" charset="0"/>
                        </a:rPr>
                        <a:t> makes the application valid irrespective of any discovered issue price with in the price band</a:t>
                      </a:r>
                      <a:r>
                        <a:rPr lang="en-IN" sz="1600" b="0" i="0" kern="1200" baseline="0" dirty="0" smtClean="0">
                          <a:solidFill>
                            <a:schemeClr val="dk1"/>
                          </a:solidFill>
                          <a:effectLst/>
                          <a:latin typeface="Arial" panose="020B0604020202020204" pitchFamily="34" charset="0"/>
                          <a:ea typeface="+mn-ea"/>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600" b="0" i="0" kern="1200" baseline="0" dirty="0">
                        <a:solidFill>
                          <a:schemeClr val="dk1"/>
                        </a:solidFill>
                        <a:effectLst/>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1049718">
                <a:tc>
                  <a:txBody>
                    <a:bodyPr/>
                    <a:lstStyle/>
                    <a:p>
                      <a:pPr algn="just"/>
                      <a:r>
                        <a:rPr lang="en-US" sz="1600" b="1" dirty="0">
                          <a:latin typeface="Arial" panose="020B0604020202020204" pitchFamily="34" charset="0"/>
                          <a:cs typeface="Arial" panose="020B0604020202020204" pitchFamily="34" charset="0"/>
                        </a:rPr>
                        <a:t>Demand</a:t>
                      </a:r>
                      <a:endParaRPr lang="en-IN" sz="16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600" dirty="0" smtClean="0">
                          <a:latin typeface="Arial" panose="020B0604020202020204" pitchFamily="34" charset="0"/>
                          <a:cs typeface="Arial" panose="020B0604020202020204" pitchFamily="34" charset="0"/>
                        </a:rPr>
                        <a:t>Known </a:t>
                      </a:r>
                      <a:r>
                        <a:rPr lang="en-IN" sz="1600" dirty="0">
                          <a:latin typeface="Arial" panose="020B0604020202020204" pitchFamily="34" charset="0"/>
                          <a:cs typeface="Arial" panose="020B0604020202020204" pitchFamily="34" charset="0"/>
                        </a:rPr>
                        <a:t>only after the closure of the Issue</a:t>
                      </a:r>
                      <a:r>
                        <a:rPr lang="en-IN" sz="1600" dirty="0" smtClean="0">
                          <a:latin typeface="Arial" panose="020B0604020202020204" pitchFamily="34" charset="0"/>
                          <a:cs typeface="Arial" panose="020B0604020202020204" pitchFamily="34" charset="0"/>
                        </a:rPr>
                        <a:t>.</a:t>
                      </a:r>
                    </a:p>
                    <a:p>
                      <a:pPr marL="0" indent="0" algn="just">
                        <a:buFontTx/>
                        <a:buNone/>
                      </a:pPr>
                      <a:endParaRPr lang="en-IN" sz="16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600" dirty="0" smtClean="0">
                          <a:latin typeface="Arial" panose="020B0604020202020204" pitchFamily="34" charset="0"/>
                          <a:cs typeface="Arial" panose="020B0604020202020204" pitchFamily="34" charset="0"/>
                        </a:rPr>
                        <a:t>Demand can be known </a:t>
                      </a:r>
                      <a:r>
                        <a:rPr lang="en-IN" sz="1600" dirty="0">
                          <a:latin typeface="Arial" panose="020B0604020202020204" pitchFamily="34" charset="0"/>
                          <a:cs typeface="Arial" panose="020B0604020202020204" pitchFamily="34" charset="0"/>
                        </a:rPr>
                        <a:t>everyday as the book is built</a:t>
                      </a:r>
                      <a:r>
                        <a:rPr lang="en-IN" sz="1600" dirty="0" smtClean="0">
                          <a:latin typeface="Arial" panose="020B0604020202020204" pitchFamily="34" charset="0"/>
                          <a:cs typeface="Arial" panose="020B0604020202020204" pitchFamily="34" charset="0"/>
                        </a:rPr>
                        <a:t>.</a:t>
                      </a:r>
                    </a:p>
                    <a:p>
                      <a:pPr marL="0" indent="0" algn="just">
                        <a:buFontTx/>
                        <a:buNone/>
                      </a:pPr>
                      <a:r>
                        <a:rPr lang="en-IN" sz="1600" dirty="0" smtClean="0">
                          <a:latin typeface="Arial" panose="020B0604020202020204" pitchFamily="34" charset="0"/>
                          <a:cs typeface="Arial" panose="020B0604020202020204" pitchFamily="34" charset="0"/>
                        </a:rPr>
                        <a:t> </a:t>
                      </a:r>
                      <a:endParaRPr lang="en-IN" sz="16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28</a:t>
            </a:r>
            <a:endParaRPr lang="en-IN" sz="1000" b="1" strike="noStrike" spc="-1" dirty="0">
              <a:solidFill>
                <a:schemeClr val="bg1"/>
              </a:solidFill>
              <a:latin typeface="Arial"/>
            </a:endParaRPr>
          </a:p>
        </p:txBody>
      </p:sp>
      <p:pic>
        <p:nvPicPr>
          <p:cNvPr id="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934402549"/>
      </p:ext>
    </p:extLst>
  </p:cSld>
  <p:clrMapOvr>
    <a:masterClrMapping/>
  </p:clrMapOvr>
</p:sld>
</file>

<file path=ppt/slides/slide29.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1801126" y="167510"/>
            <a:ext cx="6661548" cy="523220"/>
          </a:xfrm>
          <a:prstGeom prst="rect">
            <a:avLst/>
          </a:prstGeom>
          <a:noFill/>
        </p:spPr>
        <p:txBody>
          <a:bodyPr wrap="square" rtlCol="0">
            <a:spAutoFit/>
          </a:bodyPr>
          <a:lstStyle/>
          <a:p>
            <a:pPr algn="ctr"/>
            <a:r>
              <a:rPr lang="en-US" sz="2800" b="1" dirty="0">
                <a:cs typeface="Arial" panose="020B0604020202020204" pitchFamily="34" charset="0"/>
              </a:rPr>
              <a:t>Process Flow : Fixed Price Method</a:t>
            </a:r>
          </a:p>
        </p:txBody>
      </p:sp>
      <p:graphicFrame>
        <p:nvGraphicFramePr>
          <p:cNvPr id="82" name="Diagram 81"/>
          <p:cNvGraphicFramePr/>
          <p:nvPr>
            <p:extLst>
              <p:ext uri="{D42A27DB-BD31-4B8C-83A1-F6EECF244321}">
                <p14:modId xmlns:p14="http://schemas.microsoft.com/office/powerpoint/2010/main" val="3047402352"/>
              </p:ext>
            </p:extLst>
          </p:nvPr>
        </p:nvGraphicFramePr>
        <p:xfrm>
          <a:off x="573880" y="1175658"/>
          <a:ext cx="8752999" cy="480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29</a:t>
            </a:r>
            <a:endParaRPr lang="en-IN" sz="1000" b="1" strike="noStrike" spc="-1" dirty="0">
              <a:solidFill>
                <a:schemeClr val="bg1"/>
              </a:solidFill>
              <a:latin typeface="Arial"/>
            </a:endParaRPr>
          </a:p>
        </p:txBody>
      </p:sp>
      <p:pic>
        <p:nvPicPr>
          <p:cNvPr id="7"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2513774000"/>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Flow of Presentation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r>
              <a:rPr lang="en-IN" sz="2000" spc="-1" dirty="0" smtClean="0">
                <a:solidFill>
                  <a:srgbClr val="000000"/>
                </a:solidFill>
                <a:latin typeface="Arial"/>
              </a:rPr>
              <a:t>Introduction to Primary Market.</a:t>
            </a:r>
          </a:p>
          <a:p>
            <a:pPr marL="343080" indent="-342360">
              <a:lnSpc>
                <a:spcPct val="100000"/>
              </a:lnSpc>
              <a:spcBef>
                <a:spcPts val="1400"/>
              </a:spcBef>
              <a:buClr>
                <a:srgbClr val="000000"/>
              </a:buClr>
              <a:buFont typeface="Wingdings" charset="2"/>
              <a:buChar char=""/>
            </a:pPr>
            <a:r>
              <a:rPr lang="en-IN" sz="2000" spc="-1" dirty="0" smtClean="0">
                <a:latin typeface="Arial"/>
              </a:rPr>
              <a:t>IPO – Initial Public Offering: How to apply for Public Issues?</a:t>
            </a:r>
            <a:endParaRPr lang="en-IN" sz="2000" b="0" strike="noStrike" spc="-1" dirty="0" smtClean="0">
              <a:latin typeface="Arial"/>
            </a:endParaRPr>
          </a:p>
          <a:p>
            <a:pPr marL="343080" indent="-342360">
              <a:lnSpc>
                <a:spcPct val="100000"/>
              </a:lnSpc>
              <a:spcBef>
                <a:spcPts val="1400"/>
              </a:spcBef>
              <a:buClr>
                <a:srgbClr val="000000"/>
              </a:buClr>
              <a:buFont typeface="Wingdings" charset="2"/>
              <a:buChar char=""/>
            </a:pPr>
            <a:r>
              <a:rPr lang="en-IN" sz="2000" spc="-1" dirty="0" smtClean="0"/>
              <a:t>Rights &amp; Responsibilities of A Shareholder.</a:t>
            </a:r>
          </a:p>
          <a:p>
            <a:pPr marL="343080" indent="-342360">
              <a:lnSpc>
                <a:spcPct val="100000"/>
              </a:lnSpc>
              <a:spcBef>
                <a:spcPts val="1400"/>
              </a:spcBef>
              <a:buClr>
                <a:srgbClr val="000000"/>
              </a:buClr>
              <a:buFont typeface="Wingdings" charset="2"/>
              <a:buChar char=""/>
            </a:pPr>
            <a:r>
              <a:rPr lang="en-US" sz="2000" spc="-1" dirty="0" smtClean="0"/>
              <a:t>Pre – Application Analysis.</a:t>
            </a:r>
            <a:endParaRPr lang="en-IN" sz="2000" spc="-1" dirty="0" smtClean="0"/>
          </a:p>
          <a:p>
            <a:pPr marL="343080" indent="-342360">
              <a:lnSpc>
                <a:spcPct val="100000"/>
              </a:lnSpc>
              <a:spcBef>
                <a:spcPts val="1400"/>
              </a:spcBef>
              <a:buClr>
                <a:srgbClr val="000000"/>
              </a:buClr>
              <a:buFont typeface="Wingdings" charset="2"/>
              <a:buChar char=""/>
            </a:pPr>
            <a:r>
              <a:rPr lang="en-IN" sz="2000" spc="-1" dirty="0" smtClean="0"/>
              <a:t>Information in Offer Document.</a:t>
            </a:r>
            <a:endParaRPr lang="en-IN" sz="2000" spc="-1" dirty="0"/>
          </a:p>
          <a:p>
            <a:pPr marL="343080" indent="-342360">
              <a:lnSpc>
                <a:spcPct val="100000"/>
              </a:lnSpc>
              <a:spcBef>
                <a:spcPts val="1400"/>
              </a:spcBef>
              <a:buClr>
                <a:srgbClr val="000000"/>
              </a:buClr>
              <a:buFont typeface="Wingdings" charset="2"/>
              <a:buChar char=""/>
            </a:pPr>
            <a:r>
              <a:rPr lang="en-US" sz="2000" spc="-1" dirty="0" smtClean="0"/>
              <a:t>Price Discovery of Shares: Fixed Price and Book Building Mechanism.</a:t>
            </a:r>
          </a:p>
          <a:p>
            <a:pPr marL="343080" indent="-342360">
              <a:lnSpc>
                <a:spcPct val="100000"/>
              </a:lnSpc>
              <a:spcBef>
                <a:spcPts val="1400"/>
              </a:spcBef>
              <a:buClr>
                <a:srgbClr val="000000"/>
              </a:buClr>
              <a:buFont typeface="Wingdings" charset="2"/>
              <a:buChar char=""/>
            </a:pPr>
            <a:r>
              <a:rPr lang="en-US" sz="2000" spc="-1" dirty="0">
                <a:solidFill>
                  <a:srgbClr val="000000"/>
                </a:solidFill>
                <a:ea typeface="Arial"/>
              </a:rPr>
              <a:t>Allotment Intimation, Transfer of Shares and Debit/Credit of </a:t>
            </a:r>
            <a:r>
              <a:rPr lang="en-US" sz="2000" spc="-1" dirty="0" smtClean="0">
                <a:solidFill>
                  <a:srgbClr val="000000"/>
                </a:solidFill>
                <a:ea typeface="Arial"/>
              </a:rPr>
              <a:t>Funds.</a:t>
            </a:r>
          </a:p>
          <a:p>
            <a:pPr marL="343080" indent="-342360">
              <a:lnSpc>
                <a:spcPct val="100000"/>
              </a:lnSpc>
              <a:spcBef>
                <a:spcPts val="1400"/>
              </a:spcBef>
              <a:buClr>
                <a:srgbClr val="000000"/>
              </a:buClr>
              <a:buFont typeface="Wingdings" charset="2"/>
              <a:buChar char=""/>
            </a:pPr>
            <a:r>
              <a:rPr lang="en-IN" sz="2000" spc="-1" dirty="0" smtClean="0">
                <a:solidFill>
                  <a:srgbClr val="000000"/>
                </a:solidFill>
                <a:ea typeface="Arial"/>
              </a:rPr>
              <a:t>Sample </a:t>
            </a:r>
            <a:r>
              <a:rPr lang="en-IN" sz="2000" spc="-1" dirty="0">
                <a:solidFill>
                  <a:srgbClr val="000000"/>
                </a:solidFill>
                <a:ea typeface="Arial"/>
              </a:rPr>
              <a:t>of </a:t>
            </a:r>
            <a:r>
              <a:rPr lang="en-IN" sz="2000" spc="-1" dirty="0" smtClean="0">
                <a:solidFill>
                  <a:srgbClr val="000000"/>
                </a:solidFill>
                <a:ea typeface="Arial"/>
              </a:rPr>
              <a:t>Registrar and Transfer Agent (RTA) details </a:t>
            </a:r>
            <a:r>
              <a:rPr lang="en-IN" sz="2000" spc="-1" dirty="0">
                <a:solidFill>
                  <a:srgbClr val="000000"/>
                </a:solidFill>
                <a:ea typeface="Arial"/>
              </a:rPr>
              <a:t>on Company </a:t>
            </a:r>
            <a:r>
              <a:rPr lang="en-IN" sz="2000" spc="-1" dirty="0" smtClean="0">
                <a:solidFill>
                  <a:srgbClr val="000000"/>
                </a:solidFill>
                <a:ea typeface="Arial"/>
              </a:rPr>
              <a:t>Website.</a:t>
            </a:r>
          </a:p>
          <a:p>
            <a:pPr marL="343080" indent="-342360">
              <a:spcBef>
                <a:spcPts val="1400"/>
              </a:spcBef>
              <a:buClr>
                <a:srgbClr val="000000"/>
              </a:buClr>
              <a:buFont typeface="Wingdings" charset="2"/>
              <a:buChar char=""/>
            </a:pPr>
            <a:r>
              <a:rPr lang="en-US" sz="2000" spc="-1" dirty="0">
                <a:solidFill>
                  <a:srgbClr val="000000"/>
                </a:solidFill>
                <a:ea typeface="Arial"/>
              </a:rPr>
              <a:t>Checking Allotment Status and Grievance </a:t>
            </a:r>
            <a:r>
              <a:rPr lang="en-US" sz="2000" spc="-1" dirty="0" smtClean="0">
                <a:solidFill>
                  <a:srgbClr val="000000"/>
                </a:solidFill>
                <a:ea typeface="Arial"/>
              </a:rPr>
              <a:t>Mechanism.</a:t>
            </a:r>
            <a:endParaRPr lang="en-US" sz="2000" spc="-1" dirty="0">
              <a:solidFill>
                <a:srgbClr val="000000"/>
              </a:solidFill>
              <a:ea typeface="Arial"/>
            </a:endParaRPr>
          </a:p>
          <a:p>
            <a:pPr marL="343080" indent="-342360">
              <a:lnSpc>
                <a:spcPct val="100000"/>
              </a:lnSpc>
              <a:spcBef>
                <a:spcPts val="1400"/>
              </a:spcBef>
              <a:buClr>
                <a:srgbClr val="000000"/>
              </a:buClr>
              <a:buFont typeface="Wingdings" charset="2"/>
              <a:buChar char=""/>
            </a:pPr>
            <a:r>
              <a:rPr lang="en-US" sz="2000" spc="-1" dirty="0" smtClean="0"/>
              <a:t>Advice to Investors.</a:t>
            </a:r>
            <a:endParaRPr lang="en-IN" sz="2400" spc="-1" dirty="0"/>
          </a:p>
          <a:p>
            <a:pPr marL="343080" indent="-342360">
              <a:lnSpc>
                <a:spcPct val="100000"/>
              </a:lnSpc>
              <a:spcBef>
                <a:spcPts val="1400"/>
              </a:spcBef>
              <a:buClr>
                <a:srgbClr val="000000"/>
              </a:buClr>
              <a:buFont typeface="Wingdings" charset="2"/>
              <a:buChar char=""/>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pic>
        <p:nvPicPr>
          <p:cNvPr id="172" name="Picture 3"/>
          <p:cNvPicPr/>
          <p:nvPr/>
        </p:nvPicPr>
        <p:blipFill>
          <a:blip r:embed="rId2"/>
          <a:stretch/>
        </p:blipFill>
        <p:spPr>
          <a:xfrm>
            <a:off x="0"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a:t>
            </a:r>
            <a:endParaRPr lang="en-IN" sz="1000" b="0" strike="noStrike" spc="-1" dirty="0">
              <a:latin typeface="Arial"/>
            </a:endParaRPr>
          </a:p>
        </p:txBody>
      </p:sp>
    </p:spTree>
    <p:extLst>
      <p:ext uri="{BB962C8B-B14F-4D97-AF65-F5344CB8AC3E}">
        <p14:creationId xmlns:p14="http://schemas.microsoft.com/office/powerpoint/2010/main" val="16976708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6622" y="167510"/>
            <a:ext cx="6661548" cy="523220"/>
          </a:xfrm>
          <a:prstGeom prst="rect">
            <a:avLst/>
          </a:prstGeom>
          <a:noFill/>
        </p:spPr>
        <p:txBody>
          <a:bodyPr wrap="square" rtlCol="0">
            <a:spAutoFit/>
          </a:bodyPr>
          <a:lstStyle/>
          <a:p>
            <a:pPr algn="ctr"/>
            <a:r>
              <a:rPr lang="en-US" sz="2800" b="1" dirty="0">
                <a:cs typeface="Arial" panose="020B0604020202020204" pitchFamily="34" charset="0"/>
              </a:rPr>
              <a:t>Process Flow : Book Building Method</a:t>
            </a:r>
          </a:p>
        </p:txBody>
      </p:sp>
      <p:graphicFrame>
        <p:nvGraphicFramePr>
          <p:cNvPr id="3" name="Diagram 2"/>
          <p:cNvGraphicFramePr/>
          <p:nvPr>
            <p:extLst>
              <p:ext uri="{D42A27DB-BD31-4B8C-83A1-F6EECF244321}">
                <p14:modId xmlns:p14="http://schemas.microsoft.com/office/powerpoint/2010/main" val="7277052"/>
              </p:ext>
            </p:extLst>
          </p:nvPr>
        </p:nvGraphicFramePr>
        <p:xfrm>
          <a:off x="588473" y="1227909"/>
          <a:ext cx="8542463"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30</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2556156147"/>
      </p:ext>
    </p:extLst>
  </p:cSld>
  <p:clrMapOvr>
    <a:masterClrMapping/>
  </p:clrMapOvr>
</p:sld>
</file>

<file path=ppt/slides/slide3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07" y="1133202"/>
            <a:ext cx="6886318" cy="4762500"/>
          </a:xfrm>
          <a:prstGeom prst="rect">
            <a:avLst/>
          </a:prstGeom>
        </p:spPr>
      </p:pic>
      <p:sp>
        <p:nvSpPr>
          <p:cNvPr id="5" name="TextBox 4"/>
          <p:cNvSpPr txBox="1"/>
          <p:nvPr/>
        </p:nvSpPr>
        <p:spPr>
          <a:xfrm>
            <a:off x="1776549" y="167510"/>
            <a:ext cx="6912972" cy="523220"/>
          </a:xfrm>
          <a:prstGeom prst="rect">
            <a:avLst/>
          </a:prstGeom>
          <a:noFill/>
        </p:spPr>
        <p:txBody>
          <a:bodyPr wrap="square" rtlCol="0">
            <a:spAutoFit/>
          </a:bodyPr>
          <a:lstStyle/>
          <a:p>
            <a:r>
              <a:rPr lang="en-US" sz="2800" b="1" dirty="0">
                <a:cs typeface="Arial" panose="020B0604020202020204" pitchFamily="34" charset="0"/>
              </a:rPr>
              <a:t>Book Building Process : Sample Form</a:t>
            </a:r>
          </a:p>
        </p:txBody>
      </p:sp>
      <p:sp>
        <p:nvSpPr>
          <p:cNvPr id="6" name="Rectangle 5"/>
          <p:cNvSpPr/>
          <p:nvPr/>
        </p:nvSpPr>
        <p:spPr>
          <a:xfrm>
            <a:off x="4096007" y="2447652"/>
            <a:ext cx="342900" cy="6286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153532" y="1133202"/>
            <a:ext cx="2539108" cy="4524315"/>
          </a:xfrm>
          <a:prstGeom prst="rect">
            <a:avLst/>
          </a:prstGeom>
          <a:solidFill>
            <a:schemeClr val="accent4">
              <a:lumMod val="20000"/>
              <a:lumOff val="80000"/>
            </a:schemeClr>
          </a:solidFill>
          <a:ln>
            <a:solidFill>
              <a:schemeClr val="tx1"/>
            </a:solidFill>
          </a:ln>
        </p:spPr>
        <p:txBody>
          <a:bodyPr wrap="square" rtlCol="0">
            <a:spAutoFit/>
          </a:bodyPr>
          <a:lstStyle/>
          <a:p>
            <a:pPr marL="285750" indent="-285750" algn="just">
              <a:buFont typeface="Wingdings" panose="05000000000000000000" pitchFamily="2" charset="2"/>
              <a:buChar char="Ø"/>
            </a:pPr>
            <a:r>
              <a:rPr lang="en-US" sz="1600" dirty="0"/>
              <a:t>Investors may refer this application form – filled for applying in the IPO.</a:t>
            </a:r>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smtClean="0"/>
              <a:t>Only Retail </a:t>
            </a:r>
            <a:r>
              <a:rPr lang="en-US" sz="1600" dirty="0"/>
              <a:t>Individual Bidders have the option to tick at the ‘</a:t>
            </a:r>
            <a:r>
              <a:rPr lang="en-US" sz="1600" b="1" dirty="0"/>
              <a:t>cutoff price</a:t>
            </a:r>
            <a:r>
              <a:rPr lang="en-US" sz="1600" dirty="0"/>
              <a:t>’. </a:t>
            </a:r>
            <a:endParaRPr lang="en-US" sz="1600" dirty="0" smtClean="0"/>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smtClean="0"/>
              <a:t>Others </a:t>
            </a:r>
            <a:r>
              <a:rPr lang="en-US" sz="1600" dirty="0"/>
              <a:t>need to specify the price (within the price band) at which they wish to apply.</a:t>
            </a:r>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smtClean="0"/>
              <a:t>Forms available on websites </a:t>
            </a:r>
            <a:r>
              <a:rPr lang="en-US" sz="1600" dirty="0"/>
              <a:t>of </a:t>
            </a:r>
            <a:r>
              <a:rPr lang="en-US" sz="1600" dirty="0">
                <a:hlinkClick r:id="rId3"/>
              </a:rPr>
              <a:t>BSE</a:t>
            </a:r>
            <a:r>
              <a:rPr lang="en-US" sz="1600" dirty="0"/>
              <a:t> and </a:t>
            </a:r>
            <a:r>
              <a:rPr lang="en-US" sz="1600" dirty="0">
                <a:hlinkClick r:id="rId4"/>
              </a:rPr>
              <a:t>NSE</a:t>
            </a:r>
            <a:endParaRPr lang="en-US" sz="1600" dirty="0"/>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31</a:t>
            </a:r>
            <a:endParaRPr lang="en-IN" sz="1000" b="1" strike="noStrike" spc="-1" dirty="0">
              <a:solidFill>
                <a:schemeClr val="bg1"/>
              </a:solidFill>
              <a:latin typeface="Arial"/>
            </a:endParaRPr>
          </a:p>
        </p:txBody>
      </p:sp>
      <p:pic>
        <p:nvPicPr>
          <p:cNvPr id="10" name="Picture 3"/>
          <p:cNvPicPr/>
          <p:nvPr/>
        </p:nvPicPr>
        <p:blipFill>
          <a:blip r:embed="rId5"/>
          <a:stretch/>
        </p:blipFill>
        <p:spPr>
          <a:xfrm>
            <a:off x="0" y="27180"/>
            <a:ext cx="1029600" cy="803880"/>
          </a:xfrm>
          <a:prstGeom prst="rect">
            <a:avLst/>
          </a:prstGeom>
          <a:ln>
            <a:noFill/>
          </a:ln>
        </p:spPr>
      </p:pic>
    </p:spTree>
    <p:extLst>
      <p:ext uri="{BB962C8B-B14F-4D97-AF65-F5344CB8AC3E}">
        <p14:creationId xmlns:p14="http://schemas.microsoft.com/office/powerpoint/2010/main" val="3055596472"/>
      </p:ext>
    </p:extLst>
  </p:cSld>
  <p:clrMapOvr>
    <a:masterClrMapping/>
  </p:clrMapOvr>
</p:sld>
</file>

<file path=ppt/slides/slide3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2725" y="120831"/>
            <a:ext cx="8153400" cy="838200"/>
          </a:xfrm>
        </p:spPr>
        <p:txBody>
          <a:bodyPr/>
          <a:lstStyle/>
          <a:p>
            <a:pPr algn="ctr"/>
            <a:r>
              <a:rPr lang="en-US" sz="2800" b="1" dirty="0">
                <a:latin typeface="Arial" panose="020B0604020202020204" pitchFamily="34" charset="0"/>
                <a:cs typeface="Arial" panose="020B0604020202020204" pitchFamily="34" charset="0"/>
              </a:rPr>
              <a:t>Sample Application Form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726" y="1225731"/>
            <a:ext cx="7686675" cy="4267200"/>
          </a:xfrm>
          <a:prstGeom prst="rect">
            <a:avLst/>
          </a:prstGeom>
        </p:spPr>
      </p:pic>
      <p:sp>
        <p:nvSpPr>
          <p:cNvPr id="6" name="Rectangle 5"/>
          <p:cNvSpPr/>
          <p:nvPr/>
        </p:nvSpPr>
        <p:spPr>
          <a:xfrm>
            <a:off x="1122725" y="3664131"/>
            <a:ext cx="795338"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08863" y="3892731"/>
            <a:ext cx="41910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80063" y="4730931"/>
            <a:ext cx="19812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813663" y="4730931"/>
            <a:ext cx="38100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185264" y="5188131"/>
            <a:ext cx="2624137"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18664" y="2597331"/>
            <a:ext cx="2090737"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32</a:t>
            </a:r>
            <a:endParaRPr lang="en-IN" sz="1000" b="1" strike="noStrike" spc="-1" dirty="0">
              <a:solidFill>
                <a:schemeClr val="bg1"/>
              </a:solidFill>
              <a:latin typeface="Arial"/>
            </a:endParaRPr>
          </a:p>
        </p:txBody>
      </p:sp>
      <p:pic>
        <p:nvPicPr>
          <p:cNvPr id="14"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67771412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3663" y="123825"/>
            <a:ext cx="8153400" cy="838200"/>
          </a:xfrm>
        </p:spPr>
        <p:txBody>
          <a:bodyPr/>
          <a:lstStyle/>
          <a:p>
            <a:pPr algn="ctr"/>
            <a:r>
              <a:rPr lang="en-US" sz="2800" b="1" dirty="0">
                <a:latin typeface="Arial" panose="020B0604020202020204" pitchFamily="34" charset="0"/>
                <a:cs typeface="Arial" panose="020B0604020202020204" pitchFamily="34" charset="0"/>
              </a:rPr>
              <a:t>Sample Application </a:t>
            </a:r>
            <a:r>
              <a:rPr lang="en-US" sz="2800" b="1" dirty="0" smtClean="0">
                <a:latin typeface="Arial" panose="020B0604020202020204" pitchFamily="34" charset="0"/>
                <a:cs typeface="Arial" panose="020B0604020202020204" pitchFamily="34" charset="0"/>
              </a:rPr>
              <a:t>Form</a:t>
            </a:r>
            <a:endParaRPr lang="en-US"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8" y="1066800"/>
            <a:ext cx="8896350" cy="4800600"/>
          </a:xfrm>
          <a:prstGeom prst="rect">
            <a:avLst/>
          </a:prstGeom>
        </p:spPr>
      </p:pic>
      <p:sp>
        <p:nvSpPr>
          <p:cNvPr id="12" name="Rectangle 11"/>
          <p:cNvSpPr/>
          <p:nvPr/>
        </p:nvSpPr>
        <p:spPr>
          <a:xfrm>
            <a:off x="1689463" y="1752600"/>
            <a:ext cx="3657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689463" y="1990725"/>
            <a:ext cx="3657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89463" y="2228850"/>
            <a:ext cx="3657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51863" y="1752600"/>
            <a:ext cx="35052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51863" y="1981200"/>
            <a:ext cx="35052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651863" y="2228850"/>
            <a:ext cx="35052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765663" y="2895600"/>
            <a:ext cx="28194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947263" y="2895600"/>
            <a:ext cx="22098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984863" y="3352800"/>
            <a:ext cx="1524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347063" y="3352800"/>
            <a:ext cx="3810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308463" y="5334000"/>
            <a:ext cx="3276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575663" y="5334000"/>
            <a:ext cx="34290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33</a:t>
            </a:r>
            <a:endParaRPr lang="en-IN" sz="1000" b="1" strike="noStrike" spc="-1" dirty="0">
              <a:solidFill>
                <a:schemeClr val="bg1"/>
              </a:solidFill>
              <a:latin typeface="Arial"/>
            </a:endParaRPr>
          </a:p>
        </p:txBody>
      </p:sp>
      <p:pic>
        <p:nvPicPr>
          <p:cNvPr id="26"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09066340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1" y="27180"/>
            <a:ext cx="8153400" cy="838200"/>
          </a:xfrm>
        </p:spPr>
        <p:txBody>
          <a:bodyPr/>
          <a:lstStyle/>
          <a:p>
            <a:pPr algn="ctr"/>
            <a:r>
              <a:rPr lang="en-US" sz="2800" b="1" dirty="0">
                <a:latin typeface="Arial" panose="020B0604020202020204" pitchFamily="34" charset="0"/>
                <a:cs typeface="Arial" panose="020B0604020202020204" pitchFamily="34" charset="0"/>
              </a:rPr>
              <a:t>Sample Application </a:t>
            </a:r>
            <a:r>
              <a:rPr lang="en-US" sz="2800" b="1" dirty="0" smtClean="0">
                <a:latin typeface="Arial" panose="020B0604020202020204" pitchFamily="34" charset="0"/>
                <a:cs typeface="Arial" panose="020B0604020202020204" pitchFamily="34" charset="0"/>
              </a:rPr>
              <a:t>Form</a:t>
            </a:r>
            <a:endParaRPr lang="en-US"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1866900"/>
            <a:ext cx="8953500" cy="3124200"/>
          </a:xfrm>
          <a:prstGeom prst="rect">
            <a:avLst/>
          </a:prstGeom>
        </p:spPr>
      </p:pic>
      <p:sp>
        <p:nvSpPr>
          <p:cNvPr id="6" name="Rectangle 5"/>
          <p:cNvSpPr/>
          <p:nvPr/>
        </p:nvSpPr>
        <p:spPr>
          <a:xfrm>
            <a:off x="1066800" y="2743200"/>
            <a:ext cx="35052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81200" y="3276600"/>
            <a:ext cx="14478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200" y="3276600"/>
            <a:ext cx="14478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772275" y="3238500"/>
            <a:ext cx="14478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34200" y="2743200"/>
            <a:ext cx="22098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066800" y="5257801"/>
            <a:ext cx="8229600" cy="307777"/>
          </a:xfrm>
          <a:prstGeom prst="rect">
            <a:avLst/>
          </a:prstGeom>
          <a:noFill/>
        </p:spPr>
        <p:txBody>
          <a:bodyPr wrap="square" rtlCol="0">
            <a:spAutoFit/>
          </a:bodyPr>
          <a:lstStyle/>
          <a:p>
            <a:r>
              <a:rPr lang="en-US" sz="1400" i="1" dirty="0"/>
              <a:t>Sample is only for illustrative purpose and may not be exactly same as actual application form</a:t>
            </a:r>
          </a:p>
        </p:txBody>
      </p:sp>
      <p:sp>
        <p:nvSpPr>
          <p:cNvPr id="9" name="Rectangle 8"/>
          <p:cNvSpPr/>
          <p:nvPr/>
        </p:nvSpPr>
        <p:spPr>
          <a:xfrm>
            <a:off x="6924676" y="3810000"/>
            <a:ext cx="2295525" cy="990600"/>
          </a:xfrm>
          <a:prstGeom prst="rect">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34</a:t>
            </a:r>
            <a:endParaRPr lang="en-IN" sz="1000" b="1" strike="noStrike" spc="-1" dirty="0">
              <a:solidFill>
                <a:schemeClr val="bg1"/>
              </a:solidFill>
              <a:latin typeface="Arial"/>
            </a:endParaRPr>
          </a:p>
        </p:txBody>
      </p:sp>
      <p:pic>
        <p:nvPicPr>
          <p:cNvPr id="14"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97709591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1229" y="27180"/>
            <a:ext cx="8153400" cy="838200"/>
          </a:xfrm>
        </p:spPr>
        <p:txBody>
          <a:bodyPr/>
          <a:lstStyle/>
          <a:p>
            <a:pPr algn="ctr"/>
            <a:r>
              <a:rPr lang="en-US" sz="2800" b="1" dirty="0">
                <a:latin typeface="Arial" panose="020B0604020202020204" pitchFamily="34" charset="0"/>
                <a:cs typeface="Arial" panose="020B0604020202020204" pitchFamily="34" charset="0"/>
              </a:rPr>
              <a:t>ASBA Application via Online Mode</a:t>
            </a:r>
          </a:p>
        </p:txBody>
      </p:sp>
      <p:pic>
        <p:nvPicPr>
          <p:cNvPr id="6" name="Picture 5" descr="A screenshot of a social media post&#10;&#10;Description automatically generated">
            <a:extLst>
              <a:ext uri="{FF2B5EF4-FFF2-40B4-BE49-F238E27FC236}">
                <a16:creationId xmlns:a16="http://schemas.microsoft.com/office/drawing/2014/main" id="{7CA6C26D-2473-46B4-9818-44590AA57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066800"/>
            <a:ext cx="6781800" cy="5026765"/>
          </a:xfrm>
          <a:prstGeom prst="rect">
            <a:avLst/>
          </a:prstGeom>
          <a:ln>
            <a:solidFill>
              <a:schemeClr val="tx1"/>
            </a:solidFill>
          </a:ln>
        </p:spPr>
      </p:pic>
      <p:sp>
        <p:nvSpPr>
          <p:cNvPr id="7" name="TextBox 6">
            <a:extLst>
              <a:ext uri="{FF2B5EF4-FFF2-40B4-BE49-F238E27FC236}">
                <a16:creationId xmlns:a16="http://schemas.microsoft.com/office/drawing/2014/main" id="{11CA5004-760D-4D0F-83A6-47FFEF0A20AF}"/>
              </a:ext>
            </a:extLst>
          </p:cNvPr>
          <p:cNvSpPr txBox="1"/>
          <p:nvPr/>
        </p:nvSpPr>
        <p:spPr>
          <a:xfrm>
            <a:off x="6705600" y="6093565"/>
            <a:ext cx="2438400" cy="246221"/>
          </a:xfrm>
          <a:prstGeom prst="rect">
            <a:avLst/>
          </a:prstGeom>
          <a:noFill/>
        </p:spPr>
        <p:txBody>
          <a:bodyPr wrap="square" rtlCol="0">
            <a:spAutoFit/>
          </a:bodyPr>
          <a:lstStyle/>
          <a:p>
            <a:r>
              <a:rPr lang="en-IN" sz="1000" i="1" dirty="0"/>
              <a:t>Source : https://www.onlinesbi.com/</a:t>
            </a:r>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35</a:t>
            </a:r>
            <a:endParaRPr lang="en-IN" sz="1000" b="1" strike="noStrike" spc="-1" dirty="0">
              <a:solidFill>
                <a:schemeClr val="bg1"/>
              </a:solidFill>
              <a:latin typeface="Arial"/>
            </a:endParaRPr>
          </a:p>
        </p:txBody>
      </p:sp>
      <p:pic>
        <p:nvPicPr>
          <p:cNvPr id="10"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94430027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6.xml><?xml version="1.0" encoding="utf-8"?>
<p:sld xmlns:a16="http://schemas.microsoft.com/office/drawing/2014/main"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9600" y="69060"/>
            <a:ext cx="8153400" cy="838200"/>
          </a:xfrm>
        </p:spPr>
        <p:txBody>
          <a:bodyPr/>
          <a:lstStyle/>
          <a:p>
            <a:pPr algn="ctr"/>
            <a:r>
              <a:rPr lang="en-US" sz="2800" b="1" dirty="0">
                <a:latin typeface="Arial" panose="020B0604020202020204" pitchFamily="34" charset="0"/>
                <a:cs typeface="Arial" panose="020B0604020202020204" pitchFamily="34" charset="0"/>
              </a:rPr>
              <a:t>IPO Application Form via UPI</a:t>
            </a:r>
          </a:p>
        </p:txBody>
      </p:sp>
      <p:graphicFrame>
        <p:nvGraphicFramePr>
          <p:cNvPr id="7" name="Diagram 6">
            <a:extLst>
              <a:ext uri="{FF2B5EF4-FFF2-40B4-BE49-F238E27FC236}">
                <a16:creationId xmlns:a16="http://schemas.microsoft.com/office/drawing/2014/main" id="{FD675BF8-C47C-4A55-BEC8-BE5AB75C47CE}"/>
              </a:ext>
            </a:extLst>
          </p:cNvPr>
          <p:cNvGraphicFramePr/>
          <p:nvPr>
            <p:extLst>
              <p:ext uri="{D42A27DB-BD31-4B8C-83A1-F6EECF244321}">
                <p14:modId xmlns:p14="http://schemas.microsoft.com/office/powerpoint/2010/main" val="3463966492"/>
              </p:ext>
            </p:extLst>
          </p:nvPr>
        </p:nvGraphicFramePr>
        <p:xfrm>
          <a:off x="762000" y="1524000"/>
          <a:ext cx="8382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4788F35-A5DE-4E75-AFAF-7444A86A6128}"/>
              </a:ext>
            </a:extLst>
          </p:cNvPr>
          <p:cNvSpPr txBox="1"/>
          <p:nvPr/>
        </p:nvSpPr>
        <p:spPr>
          <a:xfrm>
            <a:off x="6629400" y="5334000"/>
            <a:ext cx="2514600" cy="261610"/>
          </a:xfrm>
          <a:prstGeom prst="rect">
            <a:avLst/>
          </a:prstGeom>
          <a:noFill/>
        </p:spPr>
        <p:txBody>
          <a:bodyPr wrap="square" rtlCol="0">
            <a:spAutoFit/>
          </a:bodyPr>
          <a:lstStyle/>
          <a:p>
            <a:r>
              <a:rPr lang="en-IN" sz="1100" i="1" dirty="0"/>
              <a:t>Source : https://www.bhimupi.org.in/</a:t>
            </a:r>
          </a:p>
        </p:txBody>
      </p:sp>
      <p:sp>
        <p:nvSpPr>
          <p:cNvPr id="2" name="TextBox 1"/>
          <p:cNvSpPr txBox="1"/>
          <p:nvPr/>
        </p:nvSpPr>
        <p:spPr>
          <a:xfrm>
            <a:off x="1276350" y="5595610"/>
            <a:ext cx="7581900" cy="707886"/>
          </a:xfrm>
          <a:prstGeom prst="rect">
            <a:avLst/>
          </a:prstGeom>
          <a:noFill/>
          <a:ln>
            <a:solidFill>
              <a:schemeClr val="tx1"/>
            </a:solidFill>
          </a:ln>
        </p:spPr>
        <p:txBody>
          <a:bodyPr wrap="square" rtlCol="0">
            <a:spAutoFit/>
          </a:bodyPr>
          <a:lstStyle/>
          <a:p>
            <a:r>
              <a:rPr lang="en-US" sz="2000" i="1" dirty="0"/>
              <a:t>Mobile Number mentioned in IPO application must match with Mobile Number linked to bank Account and UPI ID</a:t>
            </a:r>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36</a:t>
            </a:r>
            <a:endParaRPr lang="en-IN" sz="1000" b="1" strike="noStrike" spc="-1" dirty="0">
              <a:solidFill>
                <a:schemeClr val="bg1"/>
              </a:solidFill>
              <a:latin typeface="Arial"/>
            </a:endParaRPr>
          </a:p>
        </p:txBody>
      </p:sp>
      <p:pic>
        <p:nvPicPr>
          <p:cNvPr id="11"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3487913333"/>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9877"/>
            <a:ext cx="8153400" cy="990600"/>
          </a:xfrm>
        </p:spPr>
        <p:txBody>
          <a:bodyPr/>
          <a:lstStyle/>
          <a:p>
            <a:pPr algn="ctr">
              <a:lnSpc>
                <a:spcPct val="90000"/>
              </a:lnSpc>
            </a:pPr>
            <a:r>
              <a:rPr lang="en-IN" sz="2800" b="1" dirty="0">
                <a:latin typeface="Arial" panose="020B0604020202020204" pitchFamily="34" charset="0"/>
                <a:cs typeface="Arial" panose="020B0604020202020204" pitchFamily="34" charset="0"/>
              </a:rPr>
              <a:t>Illustration for IPO Application Confirmation</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(From bank / Stock Broker)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57400"/>
            <a:ext cx="9144000" cy="2867378"/>
          </a:xfrm>
          <a:prstGeom prst="rect">
            <a:avLst/>
          </a:prstGeom>
        </p:spPr>
      </p:pic>
      <p:sp>
        <p:nvSpPr>
          <p:cNvPr id="6" name="Rectangle 5"/>
          <p:cNvSpPr/>
          <p:nvPr/>
        </p:nvSpPr>
        <p:spPr>
          <a:xfrm>
            <a:off x="1828800" y="2057400"/>
            <a:ext cx="609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685800" y="2514600"/>
            <a:ext cx="1371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p:cNvSpPr/>
          <p:nvPr/>
        </p:nvSpPr>
        <p:spPr>
          <a:xfrm>
            <a:off x="2286000" y="2362200"/>
            <a:ext cx="2743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p:cNvSpPr/>
          <p:nvPr/>
        </p:nvSpPr>
        <p:spPr>
          <a:xfrm>
            <a:off x="685800" y="2895600"/>
            <a:ext cx="1219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p:cNvSpPr/>
          <p:nvPr/>
        </p:nvSpPr>
        <p:spPr>
          <a:xfrm>
            <a:off x="1600200" y="3224390"/>
            <a:ext cx="533400" cy="1284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p:cNvSpPr/>
          <p:nvPr/>
        </p:nvSpPr>
        <p:spPr>
          <a:xfrm>
            <a:off x="4953000" y="3491090"/>
            <a:ext cx="2590800" cy="1665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p:cNvSpPr/>
          <p:nvPr/>
        </p:nvSpPr>
        <p:spPr>
          <a:xfrm>
            <a:off x="8001000" y="3491089"/>
            <a:ext cx="990600" cy="1453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p:cNvSpPr/>
          <p:nvPr/>
        </p:nvSpPr>
        <p:spPr>
          <a:xfrm>
            <a:off x="2971800" y="3886200"/>
            <a:ext cx="609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p:cNvSpPr/>
          <p:nvPr/>
        </p:nvSpPr>
        <p:spPr>
          <a:xfrm>
            <a:off x="381000" y="4648200"/>
            <a:ext cx="1219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37</a:t>
            </a:r>
            <a:endParaRPr lang="en-IN" sz="1000" b="1" strike="noStrike" spc="-1" dirty="0">
              <a:solidFill>
                <a:schemeClr val="bg1"/>
              </a:solidFill>
              <a:latin typeface="Arial"/>
            </a:endParaRPr>
          </a:p>
        </p:txBody>
      </p:sp>
      <p:pic>
        <p:nvPicPr>
          <p:cNvPr id="19"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323109913"/>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383" y="52380"/>
            <a:ext cx="7501680" cy="753480"/>
          </a:xfrm>
        </p:spPr>
        <p:txBody>
          <a:bodyPr>
            <a:normAutofit fontScale="90000"/>
          </a:bodyPr>
          <a:lstStyle/>
          <a:p>
            <a:pPr algn="ctr"/>
            <a:r>
              <a:rPr lang="en-US" sz="2800" b="1" dirty="0">
                <a:latin typeface="Arial" panose="020B0604020202020204" pitchFamily="34" charset="0"/>
                <a:cs typeface="Arial" panose="020B0604020202020204" pitchFamily="34" charset="0"/>
              </a:rPr>
              <a:t>Allotment Intimation, Transfer of Shares and Debit/Credit of Funds</a:t>
            </a:r>
          </a:p>
        </p:txBody>
      </p:sp>
      <p:sp>
        <p:nvSpPr>
          <p:cNvPr id="3" name="Content Placeholder 2"/>
          <p:cNvSpPr>
            <a:spLocks noGrp="1"/>
          </p:cNvSpPr>
          <p:nvPr>
            <p:ph idx="4294967295"/>
          </p:nvPr>
        </p:nvSpPr>
        <p:spPr>
          <a:xfrm>
            <a:off x="335280" y="1140824"/>
            <a:ext cx="8686800" cy="4818185"/>
          </a:xfrm>
        </p:spPr>
        <p:txBody>
          <a:bodyPr>
            <a:normAutofit/>
          </a:bodyPr>
          <a:lstStyle/>
          <a:p>
            <a:pPr algn="just">
              <a:spcBef>
                <a:spcPts val="1108"/>
              </a:spcBef>
              <a:buFont typeface="Wingdings" panose="05000000000000000000" pitchFamily="2" charset="2"/>
              <a:buChar char="Ø"/>
            </a:pPr>
            <a:r>
              <a:rPr lang="en-US" sz="1800" b="1" dirty="0" smtClean="0">
                <a:latin typeface="Arial" panose="020B0604020202020204" pitchFamily="34" charset="0"/>
                <a:cs typeface="Arial" panose="020B0604020202020204" pitchFamily="34" charset="0"/>
              </a:rPr>
              <a:t>Basis of Allotment : </a:t>
            </a:r>
          </a:p>
          <a:p>
            <a:pPr marL="540000" algn="just">
              <a:spcBef>
                <a:spcPts val="1108"/>
              </a:spcBef>
              <a:buFontTx/>
              <a:buChar char="-"/>
            </a:pPr>
            <a:r>
              <a:rPr lang="en-US" sz="1800" dirty="0" smtClean="0">
                <a:latin typeface="Arial" panose="020B0604020202020204" pitchFamily="34" charset="0"/>
                <a:cs typeface="Arial" panose="020B0604020202020204" pitchFamily="34" charset="0"/>
              </a:rPr>
              <a:t>Finalized by the </a:t>
            </a:r>
            <a:r>
              <a:rPr lang="en-US" sz="1800" dirty="0">
                <a:latin typeface="Arial" panose="020B0604020202020204" pitchFamily="34" charset="0"/>
                <a:cs typeface="Arial" panose="020B0604020202020204" pitchFamily="34" charset="0"/>
              </a:rPr>
              <a:t>Company with the Lead Mangers, </a:t>
            </a:r>
            <a:r>
              <a:rPr lang="en-US" sz="1800" dirty="0" smtClean="0">
                <a:latin typeface="Arial" panose="020B0604020202020204" pitchFamily="34" charset="0"/>
                <a:cs typeface="Arial" panose="020B0604020202020204" pitchFamily="34" charset="0"/>
              </a:rPr>
              <a:t>Registrar to Issue, </a:t>
            </a:r>
            <a:r>
              <a:rPr lang="en-US" sz="1800" dirty="0">
                <a:latin typeface="Arial" panose="020B0604020202020204" pitchFamily="34" charset="0"/>
                <a:cs typeface="Arial" panose="020B0604020202020204" pitchFamily="34" charset="0"/>
              </a:rPr>
              <a:t>and Stock </a:t>
            </a:r>
            <a:r>
              <a:rPr lang="en-US" sz="1800" dirty="0" smtClean="0">
                <a:latin typeface="Arial" panose="020B0604020202020204" pitchFamily="34" charset="0"/>
                <a:cs typeface="Arial" panose="020B0604020202020204" pitchFamily="34" charset="0"/>
              </a:rPr>
              <a:t>Exchanges.</a:t>
            </a:r>
          </a:p>
          <a:p>
            <a:pPr marL="540000" algn="just">
              <a:spcBef>
                <a:spcPts val="1108"/>
              </a:spcBef>
              <a:buFontTx/>
              <a:buChar char="-"/>
            </a:pPr>
            <a:endParaRPr lang="en-US" sz="1800" dirty="0" smtClean="0">
              <a:latin typeface="Arial" panose="020B0604020202020204" pitchFamily="34" charset="0"/>
              <a:cs typeface="Arial" panose="020B0604020202020204" pitchFamily="34" charset="0"/>
            </a:endParaRPr>
          </a:p>
          <a:p>
            <a:pPr marL="540000" algn="just">
              <a:spcBef>
                <a:spcPts val="1108"/>
              </a:spcBef>
              <a:buFontTx/>
              <a:buChar char="-"/>
            </a:pPr>
            <a:r>
              <a:rPr lang="en-IN" sz="1800" dirty="0" smtClean="0">
                <a:latin typeface="Arial" panose="020B0604020202020204" pitchFamily="34" charset="0"/>
                <a:cs typeface="Arial" panose="020B0604020202020204" pitchFamily="34" charset="0"/>
              </a:rPr>
              <a:t>Published </a:t>
            </a:r>
            <a:r>
              <a:rPr lang="en-IN" sz="1800" dirty="0">
                <a:latin typeface="Arial" panose="020B0604020202020204" pitchFamily="34" charset="0"/>
                <a:cs typeface="Arial" panose="020B0604020202020204" pitchFamily="34" charset="0"/>
              </a:rPr>
              <a:t>and gives details of category wise demand for shares and how shares have been allotted.</a:t>
            </a:r>
          </a:p>
          <a:p>
            <a:pPr algn="just">
              <a:spcBef>
                <a:spcPts val="1108"/>
              </a:spcBef>
              <a:buFontTx/>
              <a:buChar char="-"/>
            </a:pPr>
            <a:endParaRPr lang="en-US" sz="1800" dirty="0" smtClean="0">
              <a:latin typeface="Arial" panose="020B0604020202020204" pitchFamily="34" charset="0"/>
              <a:cs typeface="Arial" panose="020B0604020202020204" pitchFamily="34" charset="0"/>
            </a:endParaRPr>
          </a:p>
          <a:p>
            <a:pPr algn="just">
              <a:spcBef>
                <a:spcPts val="1108"/>
              </a:spcBef>
              <a:buFont typeface="Wingdings" panose="05000000000000000000" pitchFamily="2" charset="2"/>
              <a:buChar char="Ø"/>
            </a:pPr>
            <a:r>
              <a:rPr lang="en-IN" sz="1800" dirty="0" smtClean="0">
                <a:latin typeface="Arial" panose="020B0604020202020204" pitchFamily="34" charset="0"/>
                <a:cs typeface="Arial" panose="020B0604020202020204" pitchFamily="34" charset="0"/>
              </a:rPr>
              <a:t>Intimation </a:t>
            </a:r>
            <a:r>
              <a:rPr lang="en-IN" sz="1800" dirty="0">
                <a:latin typeface="Arial" panose="020B0604020202020204" pitchFamily="34" charset="0"/>
                <a:cs typeface="Arial" panose="020B0604020202020204" pitchFamily="34" charset="0"/>
              </a:rPr>
              <a:t>of allotment to applicants </a:t>
            </a:r>
            <a:r>
              <a:rPr lang="en-IN" sz="1800" dirty="0" smtClean="0">
                <a:latin typeface="Arial" panose="020B0604020202020204" pitchFamily="34" charset="0"/>
                <a:cs typeface="Arial" panose="020B0604020202020204" pitchFamily="34" charset="0"/>
              </a:rPr>
              <a:t>: </a:t>
            </a:r>
          </a:p>
          <a:p>
            <a:pPr algn="just">
              <a:spcBef>
                <a:spcPts val="1108"/>
              </a:spcBef>
              <a:buFont typeface="Wingdings" panose="05000000000000000000" pitchFamily="2" charset="2"/>
              <a:buChar char="Ø"/>
            </a:pPr>
            <a:endParaRPr lang="en-IN" sz="1800" dirty="0" smtClean="0">
              <a:latin typeface="Arial" panose="020B0604020202020204" pitchFamily="34" charset="0"/>
              <a:cs typeface="Arial" panose="020B0604020202020204" pitchFamily="34" charset="0"/>
            </a:endParaRPr>
          </a:p>
          <a:p>
            <a:pPr marL="540000" algn="just">
              <a:spcBef>
                <a:spcPts val="1108"/>
              </a:spcBef>
              <a:buFontTx/>
              <a:buChar char="-"/>
            </a:pPr>
            <a:r>
              <a:rPr lang="en-IN" sz="1800" dirty="0" smtClean="0">
                <a:latin typeface="Arial" panose="020B0604020202020204" pitchFamily="34" charset="0"/>
                <a:cs typeface="Arial" panose="020B0604020202020204" pitchFamily="34" charset="0"/>
              </a:rPr>
              <a:t>Made </a:t>
            </a:r>
            <a:r>
              <a:rPr lang="en-IN" sz="1800" dirty="0">
                <a:latin typeface="Arial" panose="020B0604020202020204" pitchFamily="34" charset="0"/>
                <a:cs typeface="Arial" panose="020B0604020202020204" pitchFamily="34" charset="0"/>
              </a:rPr>
              <a:t>through </a:t>
            </a:r>
            <a:r>
              <a:rPr lang="en-IN" sz="1800" b="1" u="sng" dirty="0">
                <a:latin typeface="Arial" panose="020B0604020202020204" pitchFamily="34" charset="0"/>
                <a:cs typeface="Arial" panose="020B0604020202020204" pitchFamily="34" charset="0"/>
              </a:rPr>
              <a:t>ordinary post / </a:t>
            </a:r>
            <a:r>
              <a:rPr lang="en-IN" sz="1800" b="1" u="sng" dirty="0" smtClean="0">
                <a:latin typeface="Arial" panose="020B0604020202020204" pitchFamily="34" charset="0"/>
                <a:cs typeface="Arial" panose="020B0604020202020204" pitchFamily="34" charset="0"/>
              </a:rPr>
              <a:t>SMS/ Email.</a:t>
            </a:r>
          </a:p>
          <a:p>
            <a:pPr marL="540000" algn="just">
              <a:spcBef>
                <a:spcPts val="1108"/>
              </a:spcBef>
              <a:buFontTx/>
              <a:buChar char="-"/>
            </a:pPr>
            <a:endParaRPr lang="en-IN" sz="1800" b="1" u="sng" dirty="0" smtClean="0">
              <a:latin typeface="Arial" panose="020B0604020202020204" pitchFamily="34" charset="0"/>
              <a:cs typeface="Arial" panose="020B0604020202020204" pitchFamily="34" charset="0"/>
            </a:endParaRPr>
          </a:p>
          <a:p>
            <a:pPr marL="540000" algn="just">
              <a:spcBef>
                <a:spcPts val="1108"/>
              </a:spcBef>
              <a:buFontTx/>
              <a:buChar char="-"/>
            </a:pPr>
            <a:r>
              <a:rPr lang="en-IN" sz="1800" b="1" u="sng" dirty="0" smtClean="0">
                <a:latin typeface="Arial" panose="020B0604020202020204" pitchFamily="34" charset="0"/>
                <a:cs typeface="Arial" panose="020B0604020202020204" pitchFamily="34" charset="0"/>
              </a:rPr>
              <a:t>Available </a:t>
            </a:r>
            <a:r>
              <a:rPr lang="en-IN" sz="1800" b="1" u="sng" dirty="0">
                <a:latin typeface="Arial" panose="020B0604020202020204" pitchFamily="34" charset="0"/>
                <a:cs typeface="Arial" panose="020B0604020202020204" pitchFamily="34" charset="0"/>
              </a:rPr>
              <a:t>on the website of the </a:t>
            </a:r>
            <a:r>
              <a:rPr lang="en-IN" sz="1800" b="1" u="sng" dirty="0" smtClean="0">
                <a:latin typeface="Arial" panose="020B0604020202020204" pitchFamily="34" charset="0"/>
                <a:cs typeface="Arial" panose="020B0604020202020204" pitchFamily="34" charset="0"/>
              </a:rPr>
              <a:t>Registrar to an Issue (RTI)</a:t>
            </a:r>
            <a:endParaRPr lang="en-US" sz="1800" b="1" u="sng" dirty="0">
              <a:latin typeface="Arial" panose="020B0604020202020204" pitchFamily="34" charset="0"/>
              <a:cs typeface="Arial" panose="020B0604020202020204" pitchFamily="34" charset="0"/>
            </a:endParaRPr>
          </a:p>
          <a:p>
            <a:pPr>
              <a:spcBef>
                <a:spcPts val="1108"/>
              </a:spcBef>
              <a:buFont typeface="Wingdings" panose="05000000000000000000" pitchFamily="2" charset="2"/>
              <a:buChar char="Ø"/>
            </a:pPr>
            <a:endParaRPr lang="en-IN" sz="1800" dirty="0" smtClean="0">
              <a:latin typeface="Arial" panose="020B0604020202020204" pitchFamily="34" charset="0"/>
              <a:cs typeface="Arial" panose="020B0604020202020204" pitchFamily="34" charset="0"/>
            </a:endParaRPr>
          </a:p>
          <a:p>
            <a:pPr>
              <a:spcBef>
                <a:spcPts val="1108"/>
              </a:spcBef>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38</a:t>
            </a:r>
            <a:endParaRPr lang="en-IN" sz="1000" b="1" strike="noStrike" spc="-1" dirty="0">
              <a:solidFill>
                <a:schemeClr val="bg1"/>
              </a:solidFill>
              <a:latin typeface="Arial"/>
            </a:endParaRPr>
          </a:p>
        </p:txBody>
      </p:sp>
      <p:pic>
        <p:nvPicPr>
          <p:cNvPr id="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14294595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43" y="77580"/>
            <a:ext cx="7501680" cy="753480"/>
          </a:xfrm>
        </p:spPr>
        <p:txBody>
          <a:bodyPr>
            <a:normAutofit fontScale="90000"/>
          </a:bodyPr>
          <a:lstStyle/>
          <a:p>
            <a:pPr algn="ctr"/>
            <a:r>
              <a:rPr lang="en-US" sz="2800" b="1" dirty="0">
                <a:latin typeface="Arial" panose="020B0604020202020204" pitchFamily="34" charset="0"/>
                <a:cs typeface="Arial" panose="020B0604020202020204" pitchFamily="34" charset="0"/>
              </a:rPr>
              <a:t>Allotment Intimation, Transfer of Shares and Debit/Credit of Funds</a:t>
            </a:r>
          </a:p>
        </p:txBody>
      </p:sp>
      <p:sp>
        <p:nvSpPr>
          <p:cNvPr id="3" name="Content Placeholder 2"/>
          <p:cNvSpPr>
            <a:spLocks noGrp="1"/>
          </p:cNvSpPr>
          <p:nvPr>
            <p:ph idx="4294967295"/>
          </p:nvPr>
        </p:nvSpPr>
        <p:spPr>
          <a:xfrm>
            <a:off x="335280" y="1140824"/>
            <a:ext cx="9075480" cy="4818185"/>
          </a:xfrm>
        </p:spPr>
        <p:txBody>
          <a:bodyPr>
            <a:normAutofit/>
          </a:bodyPr>
          <a:lstStyle/>
          <a:p>
            <a:pPr algn="just">
              <a:spcBef>
                <a:spcPts val="1108"/>
              </a:spcBef>
              <a:buFont typeface="Wingdings" panose="05000000000000000000" pitchFamily="2" charset="2"/>
              <a:buChar char="Ø"/>
            </a:pPr>
            <a:r>
              <a:rPr lang="en-IN" sz="1800" dirty="0" smtClean="0">
                <a:latin typeface="Arial" panose="020B0604020202020204" pitchFamily="34" charset="0"/>
                <a:cs typeface="Arial" panose="020B0604020202020204" pitchFamily="34" charset="0"/>
              </a:rPr>
              <a:t>Issue gets oversubscribed (demand &gt; shares available for subscription) </a:t>
            </a:r>
            <a:r>
              <a:rPr lang="en-IN" sz="1800" dirty="0" smtClean="0">
                <a:latin typeface="Arial" panose="020B0604020202020204" pitchFamily="34" charset="0"/>
                <a:cs typeface="Arial" panose="020B0604020202020204" pitchFamily="34" charset="0"/>
                <a:sym typeface="Wingdings" panose="05000000000000000000" pitchFamily="2" charset="2"/>
              </a:rPr>
              <a:t> S</a:t>
            </a:r>
            <a:r>
              <a:rPr lang="en-IN" sz="1800" dirty="0" smtClean="0">
                <a:latin typeface="Arial" panose="020B0604020202020204" pitchFamily="34" charset="0"/>
                <a:cs typeface="Arial" panose="020B0604020202020204" pitchFamily="34" charset="0"/>
              </a:rPr>
              <a:t>hares are allotted on proportional basis / lottery system.</a:t>
            </a:r>
          </a:p>
          <a:p>
            <a:pPr algn="just">
              <a:spcBef>
                <a:spcPts val="1108"/>
              </a:spcBef>
              <a:buFont typeface="Wingdings" panose="05000000000000000000" pitchFamily="2" charset="2"/>
              <a:buChar char="Ø"/>
            </a:pPr>
            <a:endParaRPr lang="en-IN" sz="1800" dirty="0" smtClean="0">
              <a:latin typeface="Arial" panose="020B0604020202020204" pitchFamily="34" charset="0"/>
              <a:cs typeface="Arial" panose="020B0604020202020204" pitchFamily="34" charset="0"/>
            </a:endParaRPr>
          </a:p>
          <a:p>
            <a:pPr algn="just">
              <a:spcBef>
                <a:spcPts val="1108"/>
              </a:spcBef>
              <a:buFont typeface="Wingdings" panose="05000000000000000000" pitchFamily="2" charset="2"/>
              <a:buChar char="Ø"/>
            </a:pPr>
            <a:r>
              <a:rPr lang="en-IN" sz="1800" dirty="0" smtClean="0">
                <a:latin typeface="Arial" panose="020B0604020202020204" pitchFamily="34" charset="0"/>
                <a:cs typeface="Arial" panose="020B0604020202020204" pitchFamily="34" charset="0"/>
              </a:rPr>
              <a:t>Registrar prepares and releases the fund transfer instruction for transfer of funds to Public Issue and unblocking of funds wherein bidders have not received allotment.</a:t>
            </a:r>
          </a:p>
          <a:p>
            <a:pPr algn="just">
              <a:spcBef>
                <a:spcPts val="1108"/>
              </a:spcBef>
              <a:buFont typeface="Wingdings" panose="05000000000000000000" pitchFamily="2" charset="2"/>
              <a:buChar char="Ø"/>
            </a:pPr>
            <a:endParaRPr lang="en-IN" sz="1800" dirty="0" smtClean="0">
              <a:latin typeface="Arial" panose="020B0604020202020204" pitchFamily="34" charset="0"/>
              <a:cs typeface="Arial" panose="020B0604020202020204" pitchFamily="34" charset="0"/>
            </a:endParaRPr>
          </a:p>
          <a:p>
            <a:pPr algn="just">
              <a:spcBef>
                <a:spcPts val="1108"/>
              </a:spcBef>
              <a:buFont typeface="Wingdings" panose="05000000000000000000" pitchFamily="2" charset="2"/>
              <a:buChar char="Ø"/>
            </a:pPr>
            <a:r>
              <a:rPr lang="en-IN" sz="1800" dirty="0" smtClean="0">
                <a:latin typeface="Arial" panose="020B0604020202020204" pitchFamily="34" charset="0"/>
                <a:cs typeface="Arial" panose="020B0604020202020204" pitchFamily="34" charset="0"/>
              </a:rPr>
              <a:t>Registrar </a:t>
            </a:r>
            <a:r>
              <a:rPr lang="en-IN" sz="1800" dirty="0">
                <a:latin typeface="Arial" panose="020B0604020202020204" pitchFamily="34" charset="0"/>
                <a:cs typeface="Arial" panose="020B0604020202020204" pitchFamily="34" charset="0"/>
              </a:rPr>
              <a:t>also </a:t>
            </a:r>
            <a:r>
              <a:rPr lang="en-IN" sz="1800" b="1" u="sng" dirty="0">
                <a:latin typeface="Arial" panose="020B0604020202020204" pitchFamily="34" charset="0"/>
                <a:cs typeface="Arial" panose="020B0604020202020204" pitchFamily="34" charset="0"/>
              </a:rPr>
              <a:t>gives instructions to NSDL and CDSL for credit of Equity Shares </a:t>
            </a:r>
            <a:r>
              <a:rPr lang="en-IN" sz="1800" dirty="0">
                <a:latin typeface="Arial" panose="020B0604020202020204" pitchFamily="34" charset="0"/>
                <a:cs typeface="Arial" panose="020B0604020202020204" pitchFamily="34" charset="0"/>
              </a:rPr>
              <a:t>to the successful Bidders as specified in the Offer </a:t>
            </a:r>
            <a:r>
              <a:rPr lang="en-IN" sz="1800" dirty="0" smtClean="0">
                <a:latin typeface="Arial" panose="020B0604020202020204" pitchFamily="34" charset="0"/>
                <a:cs typeface="Arial" panose="020B0604020202020204" pitchFamily="34" charset="0"/>
              </a:rPr>
              <a:t>documents.</a:t>
            </a:r>
            <a:endParaRPr lang="en-IN" sz="1800" dirty="0">
              <a:latin typeface="Arial" panose="020B0604020202020204" pitchFamily="34" charset="0"/>
              <a:cs typeface="Arial" panose="020B0604020202020204" pitchFamily="34" charset="0"/>
            </a:endParaRPr>
          </a:p>
          <a:p>
            <a:pPr algn="just">
              <a:spcBef>
                <a:spcPts val="1108"/>
              </a:spcBef>
              <a:buFont typeface="Wingdings" panose="05000000000000000000" pitchFamily="2" charset="2"/>
              <a:buChar char="Ø"/>
            </a:pPr>
            <a:endParaRPr lang="en-IN" sz="1800" dirty="0" smtClean="0">
              <a:latin typeface="Arial" panose="020B0604020202020204" pitchFamily="34" charset="0"/>
              <a:cs typeface="Arial" panose="020B0604020202020204" pitchFamily="34" charset="0"/>
            </a:endParaRPr>
          </a:p>
          <a:p>
            <a:pPr algn="just">
              <a:spcBef>
                <a:spcPts val="1108"/>
              </a:spcBef>
              <a:buFont typeface="Wingdings" panose="05000000000000000000" pitchFamily="2" charset="2"/>
              <a:buChar char="Ø"/>
            </a:pPr>
            <a:r>
              <a:rPr lang="en-IN" sz="1800" dirty="0" smtClean="0">
                <a:latin typeface="Arial" panose="020B0604020202020204" pitchFamily="34" charset="0"/>
                <a:cs typeface="Arial" panose="020B0604020202020204" pitchFamily="34" charset="0"/>
              </a:rPr>
              <a:t>Date </a:t>
            </a:r>
            <a:r>
              <a:rPr lang="en-IN" sz="1800" dirty="0">
                <a:latin typeface="Arial" panose="020B0604020202020204" pitchFamily="34" charset="0"/>
                <a:cs typeface="Arial" panose="020B0604020202020204" pitchFamily="34" charset="0"/>
              </a:rPr>
              <a:t>of allotment and date of listing of the shares </a:t>
            </a:r>
            <a:r>
              <a:rPr lang="en-IN" sz="1800" dirty="0" smtClean="0">
                <a:latin typeface="Arial" panose="020B0604020202020204" pitchFamily="34" charset="0"/>
                <a:cs typeface="Arial" panose="020B0604020202020204" pitchFamily="34" charset="0"/>
              </a:rPr>
              <a:t>can be checked in </a:t>
            </a:r>
            <a:r>
              <a:rPr lang="en-IN" sz="1800" dirty="0">
                <a:latin typeface="Arial" panose="020B0604020202020204" pitchFamily="34" charset="0"/>
                <a:cs typeface="Arial" panose="020B0604020202020204" pitchFamily="34" charset="0"/>
              </a:rPr>
              <a:t>the Offer </a:t>
            </a:r>
            <a:r>
              <a:rPr lang="en-IN" sz="1800" dirty="0" smtClean="0">
                <a:latin typeface="Arial" panose="020B0604020202020204" pitchFamily="34" charset="0"/>
                <a:cs typeface="Arial" panose="020B0604020202020204" pitchFamily="34" charset="0"/>
              </a:rPr>
              <a:t>Document.</a:t>
            </a:r>
            <a:endParaRPr lang="en-IN" sz="1800" dirty="0">
              <a:latin typeface="Arial" panose="020B0604020202020204" pitchFamily="34" charset="0"/>
              <a:cs typeface="Arial" panose="020B0604020202020204" pitchFamily="34" charset="0"/>
            </a:endParaRPr>
          </a:p>
          <a:p>
            <a:pPr algn="just">
              <a:spcBef>
                <a:spcPts val="1108"/>
              </a:spcBef>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39</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39762979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53543" y="1063839"/>
            <a:ext cx="8989422" cy="4647426"/>
          </a:xfrm>
          <a:prstGeom prst="rect">
            <a:avLst/>
          </a:prstGeom>
        </p:spPr>
        <p:txBody>
          <a:bodyPr wrap="square">
            <a:spAutoFit/>
          </a:bodyPr>
          <a:lstStyle/>
          <a:p>
            <a:pPr marL="342900" indent="-342900" algn="just">
              <a:buFont typeface="Wingdings" panose="05000000000000000000" pitchFamily="2" charset="2"/>
              <a:buChar char="Ø"/>
            </a:pPr>
            <a:r>
              <a:rPr lang="en-US" dirty="0"/>
              <a:t>New issues market where Company/ institutions raise </a:t>
            </a:r>
            <a:r>
              <a:rPr lang="en-US" dirty="0" smtClean="0"/>
              <a:t>funds or </a:t>
            </a:r>
          </a:p>
          <a:p>
            <a:pPr algn="just"/>
            <a:r>
              <a:rPr lang="en-US" dirty="0"/>
              <a:t> </a:t>
            </a:r>
            <a:r>
              <a:rPr lang="en-US" dirty="0" smtClean="0"/>
              <a:t>    capital </a:t>
            </a:r>
            <a:r>
              <a:rPr lang="en-US" dirty="0"/>
              <a:t>from public by issuing new securities.</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en-US" dirty="0" smtClean="0"/>
              <a:t>Objective: </a:t>
            </a:r>
            <a:r>
              <a:rPr lang="en-US" b="1" u="sng" dirty="0" smtClean="0"/>
              <a:t>To raise </a:t>
            </a:r>
            <a:r>
              <a:rPr lang="en-US" b="1" u="sng" dirty="0"/>
              <a:t>capital</a:t>
            </a:r>
            <a:r>
              <a:rPr lang="en-US" dirty="0"/>
              <a:t>. </a:t>
            </a:r>
          </a:p>
          <a:p>
            <a:pPr marL="342900" indent="-342900" algn="just">
              <a:buFont typeface="Wingdings" panose="05000000000000000000" pitchFamily="2" charset="2"/>
              <a:buChar char="Ø"/>
            </a:pPr>
            <a:endParaRPr lang="en-US" dirty="0" smtClean="0"/>
          </a:p>
          <a:p>
            <a:pPr marL="342900" indent="-342900" algn="just">
              <a:buFont typeface="Wingdings" panose="05000000000000000000" pitchFamily="2" charset="2"/>
              <a:buChar char="Ø"/>
            </a:pPr>
            <a:r>
              <a:rPr lang="en-US" dirty="0" smtClean="0"/>
              <a:t>Two major types of issuers of securities:</a:t>
            </a:r>
          </a:p>
          <a:p>
            <a:pPr marL="800100" lvl="1" indent="-342900" algn="just">
              <a:buFontTx/>
              <a:buChar char="-"/>
            </a:pPr>
            <a:endParaRPr lang="en-US" dirty="0" smtClean="0"/>
          </a:p>
          <a:p>
            <a:pPr marL="800100" lvl="1" indent="-342900" algn="just">
              <a:buFontTx/>
              <a:buChar char="-"/>
            </a:pPr>
            <a:r>
              <a:rPr lang="en-US" b="1" dirty="0" smtClean="0"/>
              <a:t>Corporate Entities (Companies)</a:t>
            </a:r>
          </a:p>
          <a:p>
            <a:pPr marL="800100" lvl="1" indent="-342900" algn="just">
              <a:buFontTx/>
              <a:buChar char="-"/>
            </a:pPr>
            <a:r>
              <a:rPr lang="en-US" b="1" dirty="0" smtClean="0"/>
              <a:t>Government (Central and State)</a:t>
            </a:r>
          </a:p>
          <a:p>
            <a:pPr marL="342900" indent="-342900" algn="just">
              <a:buFontTx/>
              <a:buChar char="-"/>
            </a:pPr>
            <a:endParaRPr lang="en-US" dirty="0" smtClean="0"/>
          </a:p>
          <a:p>
            <a:pPr marL="342900" indent="-342900" algn="just">
              <a:buFont typeface="Wingdings" panose="05000000000000000000" pitchFamily="2" charset="2"/>
              <a:buChar char="Ø"/>
            </a:pPr>
            <a:r>
              <a:rPr lang="en-US" dirty="0" smtClean="0"/>
              <a:t>Major types of Issues in Primary Market:</a:t>
            </a:r>
          </a:p>
          <a:p>
            <a:pPr marL="342900" indent="-342900" algn="just">
              <a:buFont typeface="Wingdings" panose="05000000000000000000" pitchFamily="2" charset="2"/>
              <a:buChar char="Ø"/>
            </a:pPr>
            <a:endParaRPr lang="en-US" dirty="0"/>
          </a:p>
          <a:p>
            <a:pPr marL="800100" lvl="1" indent="-342900" algn="just">
              <a:buFontTx/>
              <a:buChar char="-"/>
            </a:pPr>
            <a:r>
              <a:rPr lang="en-US" b="1" dirty="0" smtClean="0"/>
              <a:t>Public Issue</a:t>
            </a:r>
          </a:p>
          <a:p>
            <a:pPr marL="800100" lvl="1" indent="-342900" algn="just">
              <a:buFontTx/>
              <a:buChar char="-"/>
            </a:pPr>
            <a:r>
              <a:rPr lang="en-US" b="1" dirty="0" smtClean="0"/>
              <a:t>Preferential Issue</a:t>
            </a:r>
          </a:p>
          <a:p>
            <a:pPr marL="800100" lvl="1" indent="-342900" algn="just">
              <a:buFontTx/>
              <a:buChar char="-"/>
            </a:pPr>
            <a:r>
              <a:rPr lang="en-US" b="1" dirty="0" smtClean="0"/>
              <a:t>Rights Issue</a:t>
            </a:r>
          </a:p>
          <a:p>
            <a:pPr marL="800100" lvl="1" indent="-342900" algn="just">
              <a:buFontTx/>
              <a:buChar char="-"/>
            </a:pPr>
            <a:r>
              <a:rPr lang="en-US" b="1" dirty="0" smtClean="0"/>
              <a:t>Bonus Issue</a:t>
            </a:r>
            <a:r>
              <a:rPr lang="en-US" sz="2000" dirty="0"/>
              <a:t>	</a:t>
            </a:r>
          </a:p>
        </p:txBody>
      </p:sp>
      <p:pic>
        <p:nvPicPr>
          <p:cNvPr id="19" name="Picture 4">
            <a:extLst>
              <a:ext uri="{FF2B5EF4-FFF2-40B4-BE49-F238E27FC236}">
                <a16:creationId xmlns:a16="http://schemas.microsoft.com/office/drawing/2014/main" id="{CE09AFD4-EE15-0F44-B21D-22779D063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404" y="2355309"/>
            <a:ext cx="2072715" cy="2064486"/>
          </a:xfrm>
          <a:prstGeom prst="rect">
            <a:avLst/>
          </a:prstGeom>
          <a:solidFill>
            <a:schemeClr val="accent2"/>
          </a:solidFill>
        </p:spPr>
      </p:pic>
      <p:sp>
        <p:nvSpPr>
          <p:cNvPr id="21" name="TextBox 20"/>
          <p:cNvSpPr txBox="1"/>
          <p:nvPr/>
        </p:nvSpPr>
        <p:spPr>
          <a:xfrm>
            <a:off x="1836625" y="167510"/>
            <a:ext cx="6661548" cy="523220"/>
          </a:xfrm>
          <a:prstGeom prst="rect">
            <a:avLst/>
          </a:prstGeom>
          <a:noFill/>
        </p:spPr>
        <p:txBody>
          <a:bodyPr wrap="square" rtlCol="0">
            <a:spAutoFit/>
          </a:bodyPr>
          <a:lstStyle/>
          <a:p>
            <a:pPr algn="ctr"/>
            <a:r>
              <a:rPr lang="en-US" sz="2800" b="1" dirty="0">
                <a:cs typeface="Arial" panose="020B0604020202020204" pitchFamily="34" charset="0"/>
              </a:rPr>
              <a:t>Introduction to Primary Market </a:t>
            </a: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4</a:t>
            </a:r>
            <a:endParaRPr lang="en-IN" sz="1000" b="1" strike="noStrike" spc="-1" dirty="0">
              <a:solidFill>
                <a:schemeClr val="bg1"/>
              </a:solidFill>
              <a:latin typeface="Arial"/>
            </a:endParaRPr>
          </a:p>
        </p:txBody>
      </p:sp>
      <p:pic>
        <p:nvPicPr>
          <p:cNvPr id="8"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56378205"/>
      </p:ext>
    </p:extLst>
  </p:cSld>
  <p:clrMapOvr>
    <a:masterClrMapping/>
  </p:clrMapOvr>
</p:sld>
</file>

<file path=ppt/slides/slide4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8153400" cy="990600"/>
          </a:xfrm>
        </p:spPr>
        <p:txBody>
          <a:bodyPr/>
          <a:lstStyle/>
          <a:p>
            <a:pPr algn="ctr">
              <a:lnSpc>
                <a:spcPct val="90000"/>
              </a:lnSpc>
            </a:pPr>
            <a:r>
              <a:rPr lang="en-IN" sz="2800" b="1" dirty="0">
                <a:latin typeface="Arial" panose="020B0604020202020204" pitchFamily="34" charset="0"/>
                <a:cs typeface="Arial" panose="020B0604020202020204" pitchFamily="34" charset="0"/>
              </a:rPr>
              <a:t>Illustration for checking details of Allotment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and Listing Dates</a:t>
            </a:r>
          </a:p>
        </p:txBody>
      </p:sp>
      <p:pic>
        <p:nvPicPr>
          <p:cNvPr id="6" name="Picture 5" descr="A screenshot of a cell phone&#10;&#10;Description automatically generated">
            <a:extLst>
              <a:ext uri="{FF2B5EF4-FFF2-40B4-BE49-F238E27FC236}">
                <a16:creationId xmlns:a16="http://schemas.microsoft.com/office/drawing/2014/main" id="{149E2D02-C80F-4920-B64E-D23730838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194561"/>
            <a:ext cx="8915400" cy="3838575"/>
          </a:xfrm>
          <a:prstGeom prst="rect">
            <a:avLst/>
          </a:prstGeom>
          <a:ln>
            <a:solidFill>
              <a:schemeClr val="tx1"/>
            </a:solidFill>
          </a:ln>
        </p:spPr>
      </p:pic>
      <p:sp>
        <p:nvSpPr>
          <p:cNvPr id="9" name="TextBox 8">
            <a:extLst>
              <a:ext uri="{FF2B5EF4-FFF2-40B4-BE49-F238E27FC236}">
                <a16:creationId xmlns:a16="http://schemas.microsoft.com/office/drawing/2014/main" id="{C84F0C99-D7BA-40D0-A273-F8AB68E2D1FA}"/>
              </a:ext>
            </a:extLst>
          </p:cNvPr>
          <p:cNvSpPr txBox="1"/>
          <p:nvPr/>
        </p:nvSpPr>
        <p:spPr>
          <a:xfrm>
            <a:off x="685800" y="1127761"/>
            <a:ext cx="8610600" cy="646331"/>
          </a:xfrm>
          <a:prstGeom prst="rect">
            <a:avLst/>
          </a:prstGeom>
          <a:noFill/>
        </p:spPr>
        <p:txBody>
          <a:bodyPr wrap="square" rtlCol="0">
            <a:spAutoFit/>
          </a:bodyPr>
          <a:lstStyle/>
          <a:p>
            <a:r>
              <a:rPr lang="en-IN" dirty="0"/>
              <a:t>These details can be found in the Section on “</a:t>
            </a:r>
            <a:r>
              <a:rPr lang="en-IN" i="1" dirty="0"/>
              <a:t>Offer related information – Terms of the offer</a:t>
            </a:r>
            <a:r>
              <a:rPr lang="en-IN" dirty="0" smtClean="0"/>
              <a:t>”.</a:t>
            </a:r>
            <a:endParaRPr lang="en-IN"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40</a:t>
            </a:r>
            <a:endParaRPr lang="en-IN" sz="1000" b="1" strike="noStrike" spc="-1" dirty="0">
              <a:solidFill>
                <a:schemeClr val="bg1"/>
              </a:solidFill>
              <a:latin typeface="Arial"/>
            </a:endParaRPr>
          </a:p>
        </p:txBody>
      </p:sp>
      <p:pic>
        <p:nvPicPr>
          <p:cNvPr id="10"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52818370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4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09" y="0"/>
            <a:ext cx="8153400" cy="990600"/>
          </a:xfrm>
        </p:spPr>
        <p:txBody>
          <a:bodyPr/>
          <a:lstStyle/>
          <a:p>
            <a:pPr algn="ctr">
              <a:lnSpc>
                <a:spcPct val="90000"/>
              </a:lnSpc>
            </a:pPr>
            <a:r>
              <a:rPr lang="en-IN" sz="2800" b="1" dirty="0">
                <a:latin typeface="Arial" panose="020B0604020202020204" pitchFamily="34" charset="0"/>
                <a:cs typeface="Arial" panose="020B0604020202020204" pitchFamily="34" charset="0"/>
              </a:rPr>
              <a:t>Illustration for Basis of Allotment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824" y="1143000"/>
            <a:ext cx="6251171" cy="4876800"/>
          </a:xfrm>
          <a:prstGeom prst="rect">
            <a:avLst/>
          </a:prstGeom>
          <a:ln>
            <a:solidFill>
              <a:schemeClr val="tx1"/>
            </a:solid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41</a:t>
            </a:r>
            <a:endParaRPr lang="en-IN" sz="1000" b="1" strike="noStrike" spc="-1" dirty="0">
              <a:solidFill>
                <a:schemeClr val="bg1"/>
              </a:solidFill>
              <a:latin typeface="Arial"/>
            </a:endParaRPr>
          </a:p>
        </p:txBody>
      </p:sp>
      <p:pic>
        <p:nvPicPr>
          <p:cNvPr id="9"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43073304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4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6096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Checking Allotment Status and Grievance Mechanism</a:t>
            </a:r>
            <a:endParaRPr lang="en-IN" sz="2800" b="0" strike="noStrike" spc="-1" dirty="0">
              <a:latin typeface="Arial"/>
            </a:endParaRPr>
          </a:p>
        </p:txBody>
      </p:sp>
      <p:sp>
        <p:nvSpPr>
          <p:cNvPr id="170" name="CustomShape 2"/>
          <p:cNvSpPr/>
          <p:nvPr/>
        </p:nvSpPr>
        <p:spPr>
          <a:xfrm>
            <a:off x="337200" y="96102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gn="just">
              <a:lnSpc>
                <a:spcPct val="100000"/>
              </a:lnSpc>
              <a:spcBef>
                <a:spcPts val="1400"/>
              </a:spcBef>
              <a:buClr>
                <a:srgbClr val="000000"/>
              </a:buClr>
              <a:buFont typeface="Wingdings" panose="05000000000000000000" pitchFamily="2" charset="2"/>
              <a:buChar char="Ø"/>
            </a:pPr>
            <a:endParaRPr lang="en-US" sz="2000" spc="-1" dirty="0" smtClean="0">
              <a:solidFill>
                <a:srgbClr val="000000"/>
              </a:solidFill>
              <a:latin typeface="Arial"/>
            </a:endParaRPr>
          </a:p>
          <a:p>
            <a:pPr marL="343620" indent="-342900" algn="just">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rPr>
              <a:t>Status of allotment/ refund related to IPO application </a:t>
            </a:r>
            <a:r>
              <a:rPr lang="en-US" sz="2000" spc="-1" dirty="0" smtClean="0">
                <a:solidFill>
                  <a:srgbClr val="000000"/>
                </a:solidFill>
                <a:latin typeface="Arial"/>
                <a:sym typeface="Wingdings" panose="05000000000000000000" pitchFamily="2" charset="2"/>
              </a:rPr>
              <a:t> </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informed to investors by SMS/ email/ letter.</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May be checked by visiting </a:t>
            </a:r>
            <a:r>
              <a:rPr lang="en-IN" sz="2000" dirty="0"/>
              <a:t>“Investor Services” section on the website of the Registrar </a:t>
            </a:r>
            <a:r>
              <a:rPr lang="en-IN" sz="2000" dirty="0" smtClean="0"/>
              <a:t>and Transfer Agent (RTA) for </a:t>
            </a:r>
            <a:r>
              <a:rPr lang="en-IN" sz="2000" dirty="0"/>
              <a:t>the Issue </a:t>
            </a:r>
            <a:r>
              <a:rPr lang="en-IN" sz="2000" dirty="0" smtClean="0"/>
              <a:t>on </a:t>
            </a:r>
            <a:r>
              <a:rPr lang="en-IN" sz="2000" dirty="0"/>
              <a:t>the indicative Allotment Date mentioned in the Offer Document.</a:t>
            </a:r>
          </a:p>
          <a:p>
            <a:pPr marL="343620" indent="-342900" algn="just">
              <a:lnSpc>
                <a:spcPct val="100000"/>
              </a:lnSpc>
              <a:spcBef>
                <a:spcPts val="1400"/>
              </a:spcBef>
              <a:buClr>
                <a:srgbClr val="000000"/>
              </a:buClr>
              <a:buFont typeface="Wingdings" panose="05000000000000000000" pitchFamily="2" charset="2"/>
              <a:buChar char="Ø"/>
            </a:pPr>
            <a:endParaRPr lang="en-IN" sz="2000" dirty="0" smtClean="0"/>
          </a:p>
          <a:p>
            <a:pPr marL="343620" indent="-342900" algn="just">
              <a:lnSpc>
                <a:spcPct val="100000"/>
              </a:lnSpc>
              <a:spcBef>
                <a:spcPts val="1400"/>
              </a:spcBef>
              <a:buClr>
                <a:srgbClr val="000000"/>
              </a:buClr>
              <a:buFont typeface="Wingdings" panose="05000000000000000000" pitchFamily="2" charset="2"/>
              <a:buChar char="Ø"/>
            </a:pPr>
            <a:r>
              <a:rPr lang="en-IN" sz="2000" dirty="0" smtClean="0"/>
              <a:t>Issue </a:t>
            </a:r>
            <a:r>
              <a:rPr lang="en-IN" sz="2000" dirty="0"/>
              <a:t>with regard to Non-allotment of shares / Refund </a:t>
            </a:r>
            <a:r>
              <a:rPr lang="en-IN" sz="2000" dirty="0" smtClean="0"/>
              <a:t>etc. </a:t>
            </a:r>
            <a:r>
              <a:rPr lang="en-IN" sz="2000" dirty="0" smtClean="0">
                <a:sym typeface="Wingdings" panose="05000000000000000000" pitchFamily="2" charset="2"/>
              </a:rPr>
              <a:t> </a:t>
            </a:r>
          </a:p>
          <a:p>
            <a:pPr marL="800820" lvl="1" indent="-342900" algn="just">
              <a:spcBef>
                <a:spcPts val="1400"/>
              </a:spcBef>
              <a:buClr>
                <a:srgbClr val="000000"/>
              </a:buClr>
              <a:buFontTx/>
              <a:buChar char="-"/>
            </a:pPr>
            <a:r>
              <a:rPr lang="en-US" sz="2000" u="sng" spc="-1" dirty="0" smtClean="0">
                <a:solidFill>
                  <a:srgbClr val="000000"/>
                </a:solidFill>
                <a:latin typeface="Arial"/>
                <a:sym typeface="Wingdings" panose="05000000000000000000" pitchFamily="2" charset="2"/>
              </a:rPr>
              <a:t>Contact RTA immediately.</a:t>
            </a:r>
          </a:p>
          <a:p>
            <a:pPr marL="343620" indent="-342900">
              <a:lnSpc>
                <a:spcPct val="100000"/>
              </a:lnSpc>
              <a:spcBef>
                <a:spcPts val="1400"/>
              </a:spcBef>
              <a:buClr>
                <a:srgbClr val="000000"/>
              </a:buClr>
              <a:buFontTx/>
              <a:buChar char="-"/>
            </a:pPr>
            <a:endParaRPr lang="en-US" sz="2000"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Tx/>
              <a:buChar char="-"/>
            </a:pPr>
            <a:endParaRPr lang="en-US" sz="2000"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0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Non-Satisfactory Resolution by RTA -&gt; File a complaint against RTA with SEBI on:</a:t>
            </a:r>
          </a:p>
          <a:p>
            <a:pPr marL="343620" indent="-342900">
              <a:lnSpc>
                <a:spcPct val="100000"/>
              </a:lnSpc>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SEBI SCORES website/ Mobile App (on Android and iOS platform)</a:t>
            </a:r>
          </a:p>
          <a:p>
            <a:pPr marL="343620" indent="-342900">
              <a:lnSpc>
                <a:spcPct val="100000"/>
              </a:lnSpc>
              <a:spcBef>
                <a:spcPts val="1400"/>
              </a:spcBef>
              <a:buClr>
                <a:srgbClr val="000000"/>
              </a:buClr>
              <a:buFontTx/>
              <a:buChar char="-"/>
            </a:pPr>
            <a:endParaRPr lang="en-US" sz="24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Tx/>
              <a:buChar char="-"/>
            </a:pPr>
            <a:endParaRPr lang="en-US" sz="2000" strike="noStrike" spc="-1" dirty="0" smtClean="0">
              <a:latin typeface="Arial"/>
            </a:endParaRPr>
          </a:p>
          <a:p>
            <a:pPr marL="343620" indent="-342900">
              <a:lnSpc>
                <a:spcPct val="100000"/>
              </a:lnSpc>
              <a:spcBef>
                <a:spcPts val="1400"/>
              </a:spcBef>
              <a:buClr>
                <a:srgbClr val="000000"/>
              </a:buClr>
              <a:buFontTx/>
              <a:buChar char="-"/>
            </a:pPr>
            <a:endParaRPr lang="en-IN" sz="200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42</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8432623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76520" y="15714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ea typeface="Arial"/>
              </a:rPr>
              <a:t>Checking Allotment Status and Grievance </a:t>
            </a:r>
            <a:r>
              <a:rPr lang="en-IN" sz="2800" b="1" spc="-1" dirty="0" smtClean="0">
                <a:solidFill>
                  <a:srgbClr val="000000"/>
                </a:solidFill>
                <a:ea typeface="Arial"/>
              </a:rPr>
              <a:t>Mechanism</a:t>
            </a:r>
            <a:endParaRPr lang="en-IN" sz="2800" spc="-1" dirty="0"/>
          </a:p>
        </p:txBody>
      </p:sp>
      <p:sp>
        <p:nvSpPr>
          <p:cNvPr id="170" name="CustomShape 2"/>
          <p:cNvSpPr/>
          <p:nvPr/>
        </p:nvSpPr>
        <p:spPr>
          <a:xfrm>
            <a:off x="337200" y="96102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Contact Details of Registrar and Transfer Agent (RTA): </a:t>
            </a:r>
          </a:p>
          <a:p>
            <a:pPr marL="800820" lvl="1" indent="-342900">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Provided in Offer Document of IPO</a:t>
            </a:r>
          </a:p>
          <a:p>
            <a:pPr marL="800820" lvl="1" indent="-342900">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Available on SEBI Website at:</a:t>
            </a:r>
          </a:p>
          <a:p>
            <a:pPr marL="720">
              <a:lnSpc>
                <a:spcPct val="100000"/>
              </a:lnSpc>
              <a:spcBef>
                <a:spcPts val="1400"/>
              </a:spcBef>
              <a:buClr>
                <a:srgbClr val="000000"/>
              </a:buClr>
            </a:pPr>
            <a:r>
              <a:rPr lang="en-IN" sz="2000" dirty="0" smtClean="0">
                <a:hlinkClick r:id="rId2"/>
              </a:rPr>
              <a:t>https</a:t>
            </a:r>
            <a:r>
              <a:rPr lang="en-IN" sz="2000" dirty="0">
                <a:hlinkClick r:id="rId2"/>
              </a:rPr>
              <a:t>://www.sebi.gov.in/sebiweb/other/OtherAction.do?doRecognisedFpi=yes&amp;intmId=10</a:t>
            </a:r>
            <a:endParaRPr lang="en-IN" sz="2000" dirty="0"/>
          </a:p>
          <a:p>
            <a:pPr marL="720">
              <a:lnSpc>
                <a:spcPct val="100000"/>
              </a:lnSpc>
              <a:spcBef>
                <a:spcPts val="1400"/>
              </a:spcBef>
              <a:buClr>
                <a:srgbClr val="000000"/>
              </a:buClr>
            </a:pPr>
            <a:endParaRPr lang="en-US" sz="20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Non-Satisfactory Resolution by RTA -&gt; File a complaint against RTA with SEBI on:</a:t>
            </a:r>
          </a:p>
          <a:p>
            <a:pPr marL="800820" lvl="1" indent="-342900">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SEBI SCORES website/ Mobile App (on Android and iOS platform)</a:t>
            </a:r>
          </a:p>
          <a:p>
            <a:pPr marL="343620" indent="-342900">
              <a:lnSpc>
                <a:spcPct val="100000"/>
              </a:lnSpc>
              <a:spcBef>
                <a:spcPts val="1400"/>
              </a:spcBef>
              <a:buClr>
                <a:srgbClr val="000000"/>
              </a:buClr>
              <a:buFontTx/>
              <a:buChar char="-"/>
            </a:pPr>
            <a:endParaRPr lang="en-US" sz="24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Tx/>
              <a:buChar char="-"/>
            </a:pPr>
            <a:endParaRPr lang="en-US" sz="2000" strike="noStrike" spc="-1" dirty="0" smtClean="0">
              <a:latin typeface="Arial"/>
            </a:endParaRPr>
          </a:p>
          <a:p>
            <a:pPr marL="343620" indent="-342900">
              <a:lnSpc>
                <a:spcPct val="100000"/>
              </a:lnSpc>
              <a:spcBef>
                <a:spcPts val="1400"/>
              </a:spcBef>
              <a:buClr>
                <a:srgbClr val="000000"/>
              </a:buClr>
              <a:buFontTx/>
              <a:buChar char="-"/>
            </a:pPr>
            <a:endParaRPr lang="en-IN" sz="200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43</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4232280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223"/>
            <a:ext cx="8153400" cy="990600"/>
          </a:xfrm>
        </p:spPr>
        <p:txBody>
          <a:bodyPr/>
          <a:lstStyle/>
          <a:p>
            <a:pPr algn="ctr">
              <a:lnSpc>
                <a:spcPct val="90000"/>
              </a:lnSpc>
            </a:pPr>
            <a:r>
              <a:rPr lang="en-IN" sz="2800" b="1" dirty="0">
                <a:latin typeface="Arial" panose="020B0604020202020204" pitchFamily="34" charset="0"/>
                <a:cs typeface="Arial" panose="020B0604020202020204" pitchFamily="34" charset="0"/>
              </a:rPr>
              <a:t>Illustration for Allotment Status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(Email)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87478"/>
            <a:ext cx="9144000" cy="3283045"/>
          </a:xfrm>
          <a:prstGeom prst="rect">
            <a:avLst/>
          </a:prstGeom>
        </p:spPr>
      </p:pic>
      <p:sp>
        <p:nvSpPr>
          <p:cNvPr id="7" name="Rectangle 6"/>
          <p:cNvSpPr/>
          <p:nvPr/>
        </p:nvSpPr>
        <p:spPr>
          <a:xfrm>
            <a:off x="2133600" y="2057400"/>
            <a:ext cx="3124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685800" y="2209800"/>
            <a:ext cx="1295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p:cNvSpPr/>
          <p:nvPr/>
        </p:nvSpPr>
        <p:spPr>
          <a:xfrm>
            <a:off x="3429000" y="2819400"/>
            <a:ext cx="3048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p:cNvSpPr/>
          <p:nvPr/>
        </p:nvSpPr>
        <p:spPr>
          <a:xfrm>
            <a:off x="381000" y="3352800"/>
            <a:ext cx="533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44</a:t>
            </a:r>
            <a:endParaRPr lang="en-IN" sz="1000" b="1" strike="noStrike" spc="-1" dirty="0">
              <a:solidFill>
                <a:schemeClr val="bg1"/>
              </a:solidFill>
              <a:latin typeface="Arial"/>
            </a:endParaRPr>
          </a:p>
        </p:txBody>
      </p:sp>
      <p:pic>
        <p:nvPicPr>
          <p:cNvPr id="13"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11215480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4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60" y="88140"/>
            <a:ext cx="8153400" cy="990600"/>
          </a:xfrm>
        </p:spPr>
        <p:txBody>
          <a:bodyPr/>
          <a:lstStyle/>
          <a:p>
            <a:pPr algn="ctr">
              <a:lnSpc>
                <a:spcPct val="90000"/>
              </a:lnSpc>
            </a:pPr>
            <a:r>
              <a:rPr lang="en-IN" sz="2800" b="1" dirty="0">
                <a:latin typeface="Arial" panose="020B0604020202020204" pitchFamily="34" charset="0"/>
                <a:cs typeface="Arial" panose="020B0604020202020204" pitchFamily="34" charset="0"/>
              </a:rPr>
              <a:t>Illustration for Allotment Status on RTA Website</a:t>
            </a:r>
          </a:p>
        </p:txBody>
      </p:sp>
      <p:pic>
        <p:nvPicPr>
          <p:cNvPr id="4" name="Picture 3" descr="A screenshot of a cell phone&#10;&#10;Description automatically generated">
            <a:extLst>
              <a:ext uri="{FF2B5EF4-FFF2-40B4-BE49-F238E27FC236}">
                <a16:creationId xmlns:a16="http://schemas.microsoft.com/office/drawing/2014/main" id="{411040D6-D186-417B-9D78-B9C853F11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863" y="1143000"/>
            <a:ext cx="6629400" cy="5193221"/>
          </a:xfrm>
          <a:prstGeom prst="rect">
            <a:avLst/>
          </a:prstGeom>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45</a:t>
            </a:r>
            <a:endParaRPr lang="en-IN" sz="1000" b="1" strike="noStrike" spc="-1" dirty="0">
              <a:solidFill>
                <a:schemeClr val="bg1"/>
              </a:solidFill>
              <a:latin typeface="Arial"/>
            </a:endParaRPr>
          </a:p>
        </p:txBody>
      </p:sp>
      <p:pic>
        <p:nvPicPr>
          <p:cNvPr id="8"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96700704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46.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84" y="0"/>
            <a:ext cx="8153400" cy="990600"/>
          </a:xfrm>
        </p:spPr>
        <p:txBody>
          <a:bodyPr/>
          <a:lstStyle/>
          <a:p>
            <a:pPr algn="ctr">
              <a:lnSpc>
                <a:spcPct val="90000"/>
              </a:lnSpc>
            </a:pPr>
            <a:r>
              <a:rPr lang="en-IN" sz="2800" b="1" dirty="0">
                <a:latin typeface="Arial" panose="020B0604020202020204" pitchFamily="34" charset="0"/>
                <a:cs typeface="Arial" panose="020B0604020202020204" pitchFamily="34" charset="0"/>
              </a:rPr>
              <a:t>Illustration for Allotment Status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(Bank / Stock Broker Website)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52600"/>
            <a:ext cx="8548768" cy="3048000"/>
          </a:xfrm>
          <a:prstGeom prst="rect">
            <a:avLst/>
          </a:prstGeom>
          <a:ln>
            <a:solidFill>
              <a:schemeClr val="tx1"/>
            </a:solidFill>
          </a:ln>
        </p:spPr>
      </p:pic>
      <p:sp>
        <p:nvSpPr>
          <p:cNvPr id="6" name="Rectangle 5"/>
          <p:cNvSpPr/>
          <p:nvPr/>
        </p:nvSpPr>
        <p:spPr>
          <a:xfrm>
            <a:off x="2286000" y="3810000"/>
            <a:ext cx="762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2438400" y="4572000"/>
            <a:ext cx="457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6781800" y="3733800"/>
            <a:ext cx="3810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496300" y="4114800"/>
            <a:ext cx="3810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10000" y="3962400"/>
            <a:ext cx="533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1F59FA3-15B3-4B3A-BCF3-EAA3BE37A61A}"/>
              </a:ext>
            </a:extLst>
          </p:cNvPr>
          <p:cNvSpPr/>
          <p:nvPr/>
        </p:nvSpPr>
        <p:spPr>
          <a:xfrm>
            <a:off x="3124200" y="4114800"/>
            <a:ext cx="5334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46</a:t>
            </a:r>
            <a:endParaRPr lang="en-IN" sz="1000" b="1" strike="noStrike" spc="-1" dirty="0">
              <a:solidFill>
                <a:schemeClr val="bg1"/>
              </a:solidFill>
              <a:latin typeface="Arial"/>
            </a:endParaRPr>
          </a:p>
        </p:txBody>
      </p:sp>
      <p:pic>
        <p:nvPicPr>
          <p:cNvPr id="13"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59651964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47.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38763"/>
            <a:ext cx="8153400" cy="990600"/>
          </a:xfrm>
        </p:spPr>
        <p:txBody>
          <a:bodyPr/>
          <a:lstStyle/>
          <a:p>
            <a:pPr algn="ctr">
              <a:lnSpc>
                <a:spcPct val="90000"/>
              </a:lnSpc>
            </a:pPr>
            <a:r>
              <a:rPr lang="en-IN" sz="2800" b="1" dirty="0">
                <a:latin typeface="Arial" panose="020B0604020202020204" pitchFamily="34" charset="0"/>
                <a:cs typeface="Arial" panose="020B0604020202020204" pitchFamily="34" charset="0"/>
              </a:rPr>
              <a:t>Advice to investors</a:t>
            </a:r>
          </a:p>
        </p:txBody>
      </p:sp>
      <p:graphicFrame>
        <p:nvGraphicFramePr>
          <p:cNvPr id="3" name="Diagram 2"/>
          <p:cNvGraphicFramePr/>
          <p:nvPr>
            <p:extLst>
              <p:ext uri="{D42A27DB-BD31-4B8C-83A1-F6EECF244321}">
                <p14:modId xmlns:p14="http://schemas.microsoft.com/office/powerpoint/2010/main" val="3956790327"/>
              </p:ext>
            </p:extLst>
          </p:nvPr>
        </p:nvGraphicFramePr>
        <p:xfrm>
          <a:off x="483325" y="1227666"/>
          <a:ext cx="8895805" cy="4689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47</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111768186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4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4800" b="1" strike="noStrike" spc="-1" dirty="0">
                <a:solidFill>
                  <a:srgbClr val="000000"/>
                </a:solidFill>
                <a:latin typeface="Arial"/>
                <a:ea typeface="Arial"/>
              </a:rPr>
              <a:t>Thank You</a:t>
            </a:r>
            <a:endParaRPr lang="en-IN" sz="4800" b="0" strike="noStrike" spc="-1" dirty="0">
              <a:latin typeface="Arial"/>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48</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65761" y="4735758"/>
            <a:ext cx="9039496" cy="1815882"/>
          </a:xfrm>
          <a:prstGeom prst="rect">
            <a:avLst/>
          </a:prstGeom>
        </p:spPr>
        <p:txBody>
          <a:bodyPr wrap="square">
            <a:spAutoFit/>
          </a:bodyPr>
          <a:lstStyle/>
          <a:p>
            <a:pPr lvl="1" algn="just"/>
            <a:endParaRPr lang="en-US" sz="2400" dirty="0"/>
          </a:p>
          <a:p>
            <a:pPr marL="342900" indent="-342900" algn="just">
              <a:buFont typeface="Wingdings" panose="05000000000000000000" pitchFamily="2" charset="2"/>
              <a:buChar char="Ø"/>
            </a:pPr>
            <a:endParaRPr lang="en-US" sz="2400" dirty="0" smtClean="0"/>
          </a:p>
          <a:p>
            <a:pPr marL="342900" indent="-342900" algn="just">
              <a:buFont typeface="Wingdings" panose="05000000000000000000" pitchFamily="2" charset="2"/>
              <a:buChar char="Ø"/>
            </a:pPr>
            <a:r>
              <a:rPr lang="en-US" sz="2000" b="1" dirty="0" smtClean="0"/>
              <a:t>Objects </a:t>
            </a:r>
            <a:r>
              <a:rPr lang="en-US" sz="2000" b="1" dirty="0"/>
              <a:t>of the issue</a:t>
            </a:r>
            <a:r>
              <a:rPr lang="en-US" sz="2000" dirty="0"/>
              <a:t> and intended utilization of funds </a:t>
            </a:r>
            <a:endParaRPr lang="en-US" sz="2000" dirty="0" smtClean="0"/>
          </a:p>
          <a:p>
            <a:pPr algn="just"/>
            <a:r>
              <a:rPr lang="en-US" sz="2000" dirty="0">
                <a:sym typeface="Wingdings" panose="05000000000000000000" pitchFamily="2" charset="2"/>
              </a:rPr>
              <a:t>	</a:t>
            </a:r>
            <a:r>
              <a:rPr lang="en-US" sz="2000" dirty="0" smtClean="0">
                <a:sym typeface="Wingdings" panose="05000000000000000000" pitchFamily="2" charset="2"/>
              </a:rPr>
              <a:t>		 </a:t>
            </a:r>
            <a:r>
              <a:rPr lang="en-US" sz="2000" dirty="0" smtClean="0"/>
              <a:t>Given by issuers </a:t>
            </a:r>
            <a:r>
              <a:rPr lang="en-US" sz="2000" dirty="0"/>
              <a:t>in the Offer Document</a:t>
            </a:r>
          </a:p>
          <a:p>
            <a:pPr marL="214313" indent="-214313" algn="just">
              <a:buFont typeface="Wingdings" panose="05000000000000000000" pitchFamily="2" charset="2"/>
              <a:buChar char="ü"/>
            </a:pPr>
            <a:endParaRPr lang="en-US" sz="2400" dirty="0"/>
          </a:p>
        </p:txBody>
      </p:sp>
      <p:sp>
        <p:nvSpPr>
          <p:cNvPr id="21" name="TextBox 20"/>
          <p:cNvSpPr txBox="1"/>
          <p:nvPr/>
        </p:nvSpPr>
        <p:spPr>
          <a:xfrm>
            <a:off x="1711365" y="167510"/>
            <a:ext cx="6661548" cy="523220"/>
          </a:xfrm>
          <a:prstGeom prst="rect">
            <a:avLst/>
          </a:prstGeom>
          <a:noFill/>
        </p:spPr>
        <p:txBody>
          <a:bodyPr wrap="square" rtlCol="0">
            <a:spAutoFit/>
          </a:bodyPr>
          <a:lstStyle/>
          <a:p>
            <a:pPr algn="ctr"/>
            <a:r>
              <a:rPr lang="en-US" sz="2800" b="1" dirty="0">
                <a:cs typeface="Arial" panose="020B0604020202020204" pitchFamily="34" charset="0"/>
              </a:rPr>
              <a:t>Introduction to Primary Market </a:t>
            </a:r>
          </a:p>
        </p:txBody>
      </p:sp>
      <p:graphicFrame>
        <p:nvGraphicFramePr>
          <p:cNvPr id="5" name="Diagram 4"/>
          <p:cNvGraphicFramePr/>
          <p:nvPr>
            <p:extLst>
              <p:ext uri="{D42A27DB-BD31-4B8C-83A1-F6EECF244321}">
                <p14:modId xmlns:p14="http://schemas.microsoft.com/office/powerpoint/2010/main" val="1345946787"/>
              </p:ext>
            </p:extLst>
          </p:nvPr>
        </p:nvGraphicFramePr>
        <p:xfrm>
          <a:off x="365761" y="1018661"/>
          <a:ext cx="9039496" cy="423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418008519"/>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66801" y="1752600"/>
            <a:ext cx="7877071" cy="3581400"/>
            <a:chOff x="790470" y="1866418"/>
            <a:chExt cx="8461375" cy="2217043"/>
          </a:xfrm>
        </p:grpSpPr>
        <p:sp>
          <p:nvSpPr>
            <p:cNvPr id="6" name="Freeform 5"/>
            <p:cNvSpPr/>
            <p:nvPr/>
          </p:nvSpPr>
          <p:spPr>
            <a:xfrm>
              <a:off x="790470" y="2334235"/>
              <a:ext cx="1627187" cy="813593"/>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968" tIns="25968" rIns="25968" bIns="25968" numCol="1" spcCol="1270" anchor="ctr" anchorCtr="0">
              <a:noAutofit/>
            </a:bodyPr>
            <a:lstStyle/>
            <a:p>
              <a:pPr algn="ctr" defTabSz="566738">
                <a:lnSpc>
                  <a:spcPct val="90000"/>
                </a:lnSpc>
                <a:spcAft>
                  <a:spcPct val="35000"/>
                </a:spcAft>
              </a:pPr>
              <a:r>
                <a:rPr lang="en-US" dirty="0">
                  <a:latin typeface="Arial" panose="020B0604020202020204" pitchFamily="34" charset="0"/>
                  <a:cs typeface="Arial" panose="020B0604020202020204" pitchFamily="34" charset="0"/>
                </a:rPr>
                <a:t>Financial markets</a:t>
              </a:r>
            </a:p>
          </p:txBody>
        </p:sp>
        <p:sp>
          <p:nvSpPr>
            <p:cNvPr id="7" name="Freeform 6"/>
            <p:cNvSpPr/>
            <p:nvPr/>
          </p:nvSpPr>
          <p:spPr>
            <a:xfrm rot="19457599">
              <a:off x="2342317" y="2493610"/>
              <a:ext cx="801555" cy="27026"/>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5079" tIns="-4894" rIns="295079" bIns="-4895" numCol="1" spcCol="1270" anchor="ctr" anchorCtr="0">
              <a:noAutofit/>
            </a:bodyPr>
            <a:lstStyle/>
            <a:p>
              <a:pPr algn="ctr" defTabSz="166688">
                <a:lnSpc>
                  <a:spcPct val="90000"/>
                </a:lnSpc>
                <a:spcAft>
                  <a:spcPct val="35000"/>
                </a:spcAft>
              </a:pPr>
              <a:endParaRPr lang="en-US" dirty="0">
                <a:latin typeface="Arial" panose="020B0604020202020204" pitchFamily="34" charset="0"/>
                <a:cs typeface="Arial" panose="020B0604020202020204" pitchFamily="34" charset="0"/>
              </a:endParaRPr>
            </a:p>
          </p:txBody>
        </p:sp>
        <p:sp>
          <p:nvSpPr>
            <p:cNvPr id="8" name="Freeform 7"/>
            <p:cNvSpPr/>
            <p:nvPr/>
          </p:nvSpPr>
          <p:spPr>
            <a:xfrm>
              <a:off x="3068532" y="1866418"/>
              <a:ext cx="1627187" cy="813593"/>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968" tIns="25968" rIns="25968" bIns="25968" numCol="1" spcCol="1270" anchor="ctr" anchorCtr="0">
              <a:noAutofit/>
            </a:bodyPr>
            <a:lstStyle/>
            <a:p>
              <a:pPr algn="ctr" defTabSz="566738">
                <a:lnSpc>
                  <a:spcPct val="90000"/>
                </a:lnSpc>
                <a:spcAft>
                  <a:spcPct val="35000"/>
                </a:spcAft>
              </a:pPr>
              <a:r>
                <a:rPr lang="en-US" dirty="0">
                  <a:latin typeface="Arial" panose="020B0604020202020204" pitchFamily="34" charset="0"/>
                  <a:cs typeface="Arial" panose="020B0604020202020204" pitchFamily="34" charset="0"/>
                </a:rPr>
                <a:t>Money Market</a:t>
              </a:r>
            </a:p>
          </p:txBody>
        </p:sp>
        <p:sp>
          <p:nvSpPr>
            <p:cNvPr id="9" name="Freeform 8"/>
            <p:cNvSpPr/>
            <p:nvPr/>
          </p:nvSpPr>
          <p:spPr>
            <a:xfrm rot="2142401">
              <a:off x="2342317" y="2961427"/>
              <a:ext cx="801555" cy="27026"/>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5079" tIns="-4895" rIns="295079" bIns="-4894" numCol="1" spcCol="1270" anchor="ctr" anchorCtr="0">
              <a:noAutofit/>
            </a:bodyPr>
            <a:lstStyle/>
            <a:p>
              <a:pPr algn="ctr" defTabSz="166688">
                <a:lnSpc>
                  <a:spcPct val="90000"/>
                </a:lnSpc>
                <a:spcAft>
                  <a:spcPct val="35000"/>
                </a:spcAft>
              </a:pPr>
              <a:endParaRPr lang="en-US" dirty="0">
                <a:latin typeface="Arial" panose="020B0604020202020204" pitchFamily="34" charset="0"/>
                <a:cs typeface="Arial" panose="020B0604020202020204" pitchFamily="34" charset="0"/>
              </a:endParaRPr>
            </a:p>
          </p:txBody>
        </p:sp>
        <p:sp>
          <p:nvSpPr>
            <p:cNvPr id="10" name="Freeform 9"/>
            <p:cNvSpPr/>
            <p:nvPr/>
          </p:nvSpPr>
          <p:spPr>
            <a:xfrm>
              <a:off x="3068532" y="2802051"/>
              <a:ext cx="1627187" cy="813593"/>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968" tIns="25968" rIns="25968" bIns="25968" numCol="1" spcCol="1270" anchor="ctr" anchorCtr="0">
              <a:noAutofit/>
            </a:bodyPr>
            <a:lstStyle/>
            <a:p>
              <a:pPr algn="ctr" defTabSz="566738">
                <a:lnSpc>
                  <a:spcPct val="90000"/>
                </a:lnSpc>
                <a:spcAft>
                  <a:spcPct val="35000"/>
                </a:spcAft>
              </a:pPr>
              <a:r>
                <a:rPr lang="en-US" dirty="0">
                  <a:latin typeface="Arial" panose="020B0604020202020204" pitchFamily="34" charset="0"/>
                  <a:cs typeface="Arial" panose="020B0604020202020204" pitchFamily="34" charset="0"/>
                </a:rPr>
                <a:t>Capital Market</a:t>
              </a:r>
            </a:p>
          </p:txBody>
        </p:sp>
        <p:sp>
          <p:nvSpPr>
            <p:cNvPr id="11" name="Freeform 10"/>
            <p:cNvSpPr/>
            <p:nvPr/>
          </p:nvSpPr>
          <p:spPr>
            <a:xfrm rot="19457599">
              <a:off x="4620380" y="2961427"/>
              <a:ext cx="801555" cy="27026"/>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5079" tIns="-4895" rIns="295079" bIns="-4895" numCol="1" spcCol="1270" anchor="ctr" anchorCtr="0">
              <a:noAutofit/>
            </a:bodyPr>
            <a:lstStyle/>
            <a:p>
              <a:pPr algn="ctr" defTabSz="166688">
                <a:lnSpc>
                  <a:spcPct val="90000"/>
                </a:lnSpc>
                <a:spcAft>
                  <a:spcPct val="35000"/>
                </a:spcAft>
              </a:pPr>
              <a:endParaRPr lang="en-US" dirty="0">
                <a:latin typeface="Arial" panose="020B0604020202020204" pitchFamily="34" charset="0"/>
                <a:cs typeface="Arial" panose="020B0604020202020204" pitchFamily="34" charset="0"/>
              </a:endParaRPr>
            </a:p>
          </p:txBody>
        </p:sp>
        <p:sp>
          <p:nvSpPr>
            <p:cNvPr id="12" name="Freeform 11"/>
            <p:cNvSpPr/>
            <p:nvPr/>
          </p:nvSpPr>
          <p:spPr>
            <a:xfrm>
              <a:off x="5346595" y="2334235"/>
              <a:ext cx="1627187" cy="813593"/>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968" tIns="25968" rIns="25968" bIns="25968" numCol="1" spcCol="1270" anchor="ctr" anchorCtr="0">
              <a:noAutofit/>
            </a:bodyPr>
            <a:lstStyle/>
            <a:p>
              <a:pPr algn="ctr" defTabSz="566738">
                <a:lnSpc>
                  <a:spcPct val="90000"/>
                </a:lnSpc>
                <a:spcAft>
                  <a:spcPct val="35000"/>
                </a:spcAft>
              </a:pPr>
              <a:r>
                <a:rPr lang="en-US" dirty="0">
                  <a:latin typeface="Arial" panose="020B0604020202020204" pitchFamily="34" charset="0"/>
                  <a:cs typeface="Arial" panose="020B0604020202020204" pitchFamily="34" charset="0"/>
                </a:rPr>
                <a:t>Securities Market</a:t>
              </a:r>
            </a:p>
          </p:txBody>
        </p:sp>
        <p:sp>
          <p:nvSpPr>
            <p:cNvPr id="13" name="Freeform 12"/>
            <p:cNvSpPr/>
            <p:nvPr/>
          </p:nvSpPr>
          <p:spPr>
            <a:xfrm rot="19457599">
              <a:off x="6898443" y="2493610"/>
              <a:ext cx="801555" cy="27026"/>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5078" tIns="-4895" rIns="295080" bIns="-4895" numCol="1" spcCol="1270" anchor="ctr" anchorCtr="0">
              <a:noAutofit/>
            </a:bodyPr>
            <a:lstStyle/>
            <a:p>
              <a:pPr algn="ctr" defTabSz="166688">
                <a:lnSpc>
                  <a:spcPct val="90000"/>
                </a:lnSpc>
                <a:spcAft>
                  <a:spcPct val="35000"/>
                </a:spcAft>
              </a:pPr>
              <a:endParaRPr lang="en-US" dirty="0">
                <a:latin typeface="Arial" panose="020B0604020202020204" pitchFamily="34" charset="0"/>
                <a:cs typeface="Arial" panose="020B0604020202020204" pitchFamily="34" charset="0"/>
              </a:endParaRPr>
            </a:p>
          </p:txBody>
        </p:sp>
        <p:sp>
          <p:nvSpPr>
            <p:cNvPr id="14" name="Freeform 13"/>
            <p:cNvSpPr/>
            <p:nvPr/>
          </p:nvSpPr>
          <p:spPr>
            <a:xfrm>
              <a:off x="7624658" y="1866418"/>
              <a:ext cx="1627187" cy="743056"/>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b="1" dirty="0">
                  <a:latin typeface="Arial" panose="020B0604020202020204" pitchFamily="34" charset="0"/>
                  <a:cs typeface="Arial" panose="020B0604020202020204" pitchFamily="34" charset="0"/>
                </a:rPr>
                <a:t>New Issues market (Primary market)</a:t>
              </a:r>
            </a:p>
          </p:txBody>
        </p:sp>
        <p:sp>
          <p:nvSpPr>
            <p:cNvPr id="15" name="Freeform 14"/>
            <p:cNvSpPr/>
            <p:nvPr/>
          </p:nvSpPr>
          <p:spPr>
            <a:xfrm rot="2142401">
              <a:off x="6898443" y="2961427"/>
              <a:ext cx="801555" cy="27026"/>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5078" tIns="-4895" rIns="295080" bIns="-4895" numCol="1" spcCol="1270" anchor="ctr" anchorCtr="0">
              <a:noAutofit/>
            </a:bodyPr>
            <a:lstStyle/>
            <a:p>
              <a:pPr algn="ctr" defTabSz="166688">
                <a:lnSpc>
                  <a:spcPct val="90000"/>
                </a:lnSpc>
                <a:spcAft>
                  <a:spcPct val="35000"/>
                </a:spcAft>
              </a:pPr>
              <a:endParaRPr lang="en-US" dirty="0">
                <a:latin typeface="Arial" panose="020B0604020202020204" pitchFamily="34" charset="0"/>
                <a:cs typeface="Arial" panose="020B0604020202020204" pitchFamily="34" charset="0"/>
              </a:endParaRPr>
            </a:p>
          </p:txBody>
        </p:sp>
        <p:sp>
          <p:nvSpPr>
            <p:cNvPr id="16" name="Freeform 15"/>
            <p:cNvSpPr/>
            <p:nvPr/>
          </p:nvSpPr>
          <p:spPr>
            <a:xfrm>
              <a:off x="7624658" y="2892499"/>
              <a:ext cx="1627187" cy="813593"/>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968" tIns="25968" rIns="25968" bIns="25968" numCol="1" spcCol="1270" anchor="ctr" anchorCtr="0">
              <a:noAutofit/>
            </a:bodyPr>
            <a:lstStyle/>
            <a:p>
              <a:pPr algn="ctr" defTabSz="566738">
                <a:lnSpc>
                  <a:spcPct val="90000"/>
                </a:lnSpc>
                <a:spcAft>
                  <a:spcPct val="35000"/>
                </a:spcAft>
              </a:pPr>
              <a:r>
                <a:rPr lang="en-US" dirty="0">
                  <a:latin typeface="Arial" panose="020B0604020202020204" pitchFamily="34" charset="0"/>
                  <a:cs typeface="Arial" panose="020B0604020202020204" pitchFamily="34" charset="0"/>
                </a:rPr>
                <a:t>Secondary Markets</a:t>
              </a:r>
            </a:p>
          </p:txBody>
        </p:sp>
        <p:sp>
          <p:nvSpPr>
            <p:cNvPr id="17" name="Freeform 16"/>
            <p:cNvSpPr/>
            <p:nvPr/>
          </p:nvSpPr>
          <p:spPr>
            <a:xfrm rot="2142401">
              <a:off x="4620380" y="3429243"/>
              <a:ext cx="801555" cy="27026"/>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5079" tIns="-4895" rIns="295079" bIns="-4895" numCol="1" spcCol="1270" anchor="ctr" anchorCtr="0">
              <a:noAutofit/>
            </a:bodyPr>
            <a:lstStyle/>
            <a:p>
              <a:pPr algn="ctr" defTabSz="166688">
                <a:lnSpc>
                  <a:spcPct val="90000"/>
                </a:lnSpc>
                <a:spcAft>
                  <a:spcPct val="35000"/>
                </a:spcAft>
              </a:pPr>
              <a:endParaRPr lang="en-US" dirty="0">
                <a:latin typeface="Arial" panose="020B0604020202020204" pitchFamily="34" charset="0"/>
                <a:cs typeface="Arial" panose="020B0604020202020204" pitchFamily="34" charset="0"/>
              </a:endParaRPr>
            </a:p>
          </p:txBody>
        </p:sp>
        <p:sp>
          <p:nvSpPr>
            <p:cNvPr id="18" name="Freeform 17"/>
            <p:cNvSpPr/>
            <p:nvPr/>
          </p:nvSpPr>
          <p:spPr>
            <a:xfrm>
              <a:off x="5346595" y="3269868"/>
              <a:ext cx="1627187" cy="813593"/>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968" tIns="25968" rIns="25968" bIns="25968" numCol="1" spcCol="1270" anchor="ctr" anchorCtr="0">
              <a:noAutofit/>
            </a:bodyPr>
            <a:lstStyle/>
            <a:p>
              <a:pPr algn="ctr" defTabSz="566738">
                <a:lnSpc>
                  <a:spcPct val="90000"/>
                </a:lnSpc>
                <a:spcAft>
                  <a:spcPct val="35000"/>
                </a:spcAft>
              </a:pPr>
              <a:r>
                <a:rPr lang="en-US" dirty="0">
                  <a:latin typeface="Arial" panose="020B0604020202020204" pitchFamily="34" charset="0"/>
                  <a:cs typeface="Arial" panose="020B0604020202020204" pitchFamily="34" charset="0"/>
                </a:rPr>
                <a:t>Other forms of lending and borrowing</a:t>
              </a:r>
            </a:p>
          </p:txBody>
        </p:sp>
      </p:grpSp>
      <p:sp>
        <p:nvSpPr>
          <p:cNvPr id="21" name="TextBox 20"/>
          <p:cNvSpPr txBox="1"/>
          <p:nvPr/>
        </p:nvSpPr>
        <p:spPr>
          <a:xfrm>
            <a:off x="1524913" y="167510"/>
            <a:ext cx="6661548" cy="523220"/>
          </a:xfrm>
          <a:prstGeom prst="rect">
            <a:avLst/>
          </a:prstGeom>
          <a:noFill/>
        </p:spPr>
        <p:txBody>
          <a:bodyPr wrap="square" rtlCol="0">
            <a:spAutoFit/>
          </a:bodyPr>
          <a:lstStyle/>
          <a:p>
            <a:pPr algn="ctr"/>
            <a:r>
              <a:rPr lang="en-US" sz="2800" b="1" dirty="0">
                <a:cs typeface="Arial" panose="020B0604020202020204" pitchFamily="34" charset="0"/>
              </a:rPr>
              <a:t>Introduction to Primary Market</a:t>
            </a:r>
          </a:p>
        </p:txBody>
      </p:sp>
      <p:sp>
        <p:nvSpPr>
          <p:cNvPr id="2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6</a:t>
            </a:r>
            <a:endParaRPr lang="en-IN" sz="1000" b="1" strike="noStrike" spc="-1" dirty="0">
              <a:solidFill>
                <a:schemeClr val="bg1"/>
              </a:solidFill>
              <a:latin typeface="Arial"/>
            </a:endParaRPr>
          </a:p>
        </p:txBody>
      </p:sp>
      <p:pic>
        <p:nvPicPr>
          <p:cNvPr id="22"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997130743"/>
      </p:ext>
    </p:extLst>
  </p:cSld>
  <p:clrMapOvr>
    <a:masterClrMapping/>
  </p:clrMapOvr>
</p:sld>
</file>

<file path=ppt/slides/slide7.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213172" y="-12009"/>
            <a:ext cx="10127880" cy="7480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90000"/>
              </a:lnSpc>
            </a:pPr>
            <a:r>
              <a:rPr lang="en-US" sz="2400" b="1" spc="-1" dirty="0">
                <a:solidFill>
                  <a:srgbClr val="000000"/>
                </a:solidFill>
                <a:ea typeface="Arial"/>
              </a:rPr>
              <a:t>Primary v/s Secondary Market : Key Differentiation</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a:t>
            </a:r>
            <a:endParaRPr lang="en-IN" sz="1000" b="0" strike="noStrike" spc="-1" dirty="0">
              <a:solidFill>
                <a:schemeClr val="bg1"/>
              </a:solidFill>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123943996"/>
              </p:ext>
            </p:extLst>
          </p:nvPr>
        </p:nvGraphicFramePr>
        <p:xfrm>
          <a:off x="492750" y="1079938"/>
          <a:ext cx="8918011" cy="4634473"/>
        </p:xfrm>
        <a:graphic>
          <a:graphicData uri="http://schemas.openxmlformats.org/drawingml/2006/table">
            <a:tbl>
              <a:tblPr firstRow="1" bandRow="1">
                <a:tableStyleId>{073A0DAA-6AF3-43AB-8588-CEC1D06C72B9}</a:tableStyleId>
              </a:tblPr>
              <a:tblGrid>
                <a:gridCol w="1897774">
                  <a:extLst>
                    <a:ext uri="{9D8B030D-6E8A-4147-A177-3AD203B41FA5}">
                      <a16:colId xmlns:a16="http://schemas.microsoft.com/office/drawing/2014/main" val="20001"/>
                    </a:ext>
                  </a:extLst>
                </a:gridCol>
                <a:gridCol w="3252630">
                  <a:extLst>
                    <a:ext uri="{9D8B030D-6E8A-4147-A177-3AD203B41FA5}">
                      <a16:colId xmlns:a16="http://schemas.microsoft.com/office/drawing/2014/main" val="20002"/>
                    </a:ext>
                  </a:extLst>
                </a:gridCol>
                <a:gridCol w="3767607">
                  <a:extLst>
                    <a:ext uri="{9D8B030D-6E8A-4147-A177-3AD203B41FA5}">
                      <a16:colId xmlns:a16="http://schemas.microsoft.com/office/drawing/2014/main" val="20003"/>
                    </a:ext>
                  </a:extLst>
                </a:gridCol>
              </a:tblGrid>
              <a:tr h="618233">
                <a:tc>
                  <a:txBody>
                    <a:bodyPr/>
                    <a:lstStyle/>
                    <a:p>
                      <a:pPr algn="ctr"/>
                      <a:r>
                        <a:rPr lang="en-US" sz="2400" dirty="0" smtClean="0">
                          <a:solidFill>
                            <a:schemeClr val="tx1"/>
                          </a:solidFill>
                          <a:latin typeface="Arial" panose="020B0604020202020204" pitchFamily="34" charset="0"/>
                          <a:cs typeface="Arial" panose="020B0604020202020204" pitchFamily="34" charset="0"/>
                        </a:rPr>
                        <a:t>Features</a:t>
                      </a:r>
                      <a:endParaRPr lang="en-IN"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Primary </a:t>
                      </a:r>
                      <a:r>
                        <a:rPr lang="en-US" sz="2400" dirty="0">
                          <a:solidFill>
                            <a:schemeClr val="tx1"/>
                          </a:solidFill>
                          <a:latin typeface="Arial" panose="020B0604020202020204" pitchFamily="34" charset="0"/>
                          <a:cs typeface="Arial" panose="020B0604020202020204" pitchFamily="34" charset="0"/>
                        </a:rPr>
                        <a:t>Market</a:t>
                      </a:r>
                      <a:endParaRPr lang="en-IN"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Secondary </a:t>
                      </a:r>
                      <a:r>
                        <a:rPr lang="en-US" sz="2400" dirty="0">
                          <a:solidFill>
                            <a:schemeClr val="tx1"/>
                          </a:solidFill>
                          <a:latin typeface="Arial" panose="020B0604020202020204" pitchFamily="34" charset="0"/>
                          <a:cs typeface="Arial" panose="020B0604020202020204" pitchFamily="34" charset="0"/>
                        </a:rPr>
                        <a:t>Market</a:t>
                      </a:r>
                      <a:endParaRPr lang="en-IN"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854954">
                <a:tc>
                  <a:txBody>
                    <a:bodyPr/>
                    <a:lstStyle/>
                    <a:p>
                      <a:pPr algn="ctr"/>
                      <a:r>
                        <a:rPr lang="en-US" sz="1800" b="1" dirty="0">
                          <a:latin typeface="Arial" panose="020B0604020202020204" pitchFamily="34" charset="0"/>
                          <a:cs typeface="Arial" panose="020B0604020202020204" pitchFamily="34" charset="0"/>
                        </a:rPr>
                        <a:t>Definition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a:latin typeface="Arial" panose="020B0604020202020204" pitchFamily="34" charset="0"/>
                          <a:cs typeface="Arial" panose="020B0604020202020204" pitchFamily="34" charset="0"/>
                        </a:rPr>
                        <a:t>Securities </a:t>
                      </a:r>
                      <a:r>
                        <a:rPr lang="en-US" sz="1800" dirty="0" smtClean="0">
                          <a:latin typeface="Arial" panose="020B0604020202020204" pitchFamily="34" charset="0"/>
                          <a:cs typeface="Arial" panose="020B0604020202020204" pitchFamily="34" charset="0"/>
                        </a:rPr>
                        <a:t>issued first </a:t>
                      </a:r>
                      <a:r>
                        <a:rPr lang="en-US" sz="1800" dirty="0">
                          <a:latin typeface="Arial" panose="020B0604020202020204" pitchFamily="34" charset="0"/>
                          <a:cs typeface="Arial" panose="020B0604020202020204" pitchFamily="34" charset="0"/>
                        </a:rPr>
                        <a:t>time to </a:t>
                      </a:r>
                      <a:r>
                        <a:rPr lang="en-US" sz="1800" dirty="0" smtClean="0">
                          <a:latin typeface="Arial" panose="020B0604020202020204" pitchFamily="34" charset="0"/>
                          <a:cs typeface="Arial" panose="020B0604020202020204" pitchFamily="34" charset="0"/>
                        </a:rPr>
                        <a:t>the public.</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a:latin typeface="Arial" panose="020B0604020202020204" pitchFamily="34" charset="0"/>
                          <a:cs typeface="Arial" panose="020B0604020202020204" pitchFamily="34" charset="0"/>
                        </a:rPr>
                        <a:t>Trading of already issued </a:t>
                      </a:r>
                      <a:r>
                        <a:rPr lang="en-US" sz="1800" dirty="0" smtClean="0">
                          <a:latin typeface="Arial" panose="020B0604020202020204" pitchFamily="34" charset="0"/>
                          <a:cs typeface="Arial" panose="020B0604020202020204" pitchFamily="34" charset="0"/>
                        </a:rPr>
                        <a:t>and listed securities.</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86666">
                <a:tc>
                  <a:txBody>
                    <a:bodyPr/>
                    <a:lstStyle/>
                    <a:p>
                      <a:pPr algn="ctr"/>
                      <a:r>
                        <a:rPr lang="en-US" sz="1800" b="1" dirty="0" smtClean="0">
                          <a:latin typeface="Arial" panose="020B0604020202020204" pitchFamily="34" charset="0"/>
                          <a:cs typeface="Arial" panose="020B0604020202020204" pitchFamily="34" charset="0"/>
                        </a:rPr>
                        <a:t>Also called as</a:t>
                      </a:r>
                      <a:endParaRPr lang="en-US" sz="18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a:latin typeface="Arial" panose="020B0604020202020204" pitchFamily="34" charset="0"/>
                          <a:cs typeface="Arial" panose="020B0604020202020204" pitchFamily="34" charset="0"/>
                        </a:rPr>
                        <a:t>New Issue </a:t>
                      </a:r>
                      <a:r>
                        <a:rPr lang="en-US" sz="1800" dirty="0" smtClean="0">
                          <a:latin typeface="Arial" panose="020B0604020202020204" pitchFamily="34" charset="0"/>
                          <a:cs typeface="Arial" panose="020B0604020202020204" pitchFamily="34" charset="0"/>
                        </a:rPr>
                        <a:t>Market.</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a:latin typeface="Arial" panose="020B0604020202020204" pitchFamily="34" charset="0"/>
                          <a:cs typeface="Arial" panose="020B0604020202020204" pitchFamily="34" charset="0"/>
                        </a:rPr>
                        <a:t>Post Issue </a:t>
                      </a:r>
                      <a:r>
                        <a:rPr lang="en-US" sz="1800" dirty="0" smtClean="0">
                          <a:latin typeface="Arial" panose="020B0604020202020204" pitchFamily="34" charset="0"/>
                          <a:cs typeface="Arial" panose="020B0604020202020204" pitchFamily="34" charset="0"/>
                        </a:rPr>
                        <a:t>Market.</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854954">
                <a:tc>
                  <a:txBody>
                    <a:bodyPr/>
                    <a:lstStyle/>
                    <a:p>
                      <a:pPr algn="ctr"/>
                      <a:r>
                        <a:rPr lang="en-US" sz="1800" b="1" dirty="0" smtClean="0">
                          <a:latin typeface="Arial" panose="020B0604020202020204" pitchFamily="34" charset="0"/>
                          <a:cs typeface="Arial" panose="020B0604020202020204" pitchFamily="34" charset="0"/>
                        </a:rPr>
                        <a:t>Price</a:t>
                      </a:r>
                      <a:r>
                        <a:rPr lang="en-US" sz="1800" b="1" baseline="0" dirty="0" smtClean="0">
                          <a:latin typeface="Arial" panose="020B0604020202020204" pitchFamily="34" charset="0"/>
                          <a:cs typeface="Arial" panose="020B0604020202020204" pitchFamily="34" charset="0"/>
                        </a:rPr>
                        <a:t> Determination</a:t>
                      </a:r>
                      <a:endParaRPr lang="en-US" sz="18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smtClean="0">
                          <a:latin typeface="Arial" panose="020B0604020202020204" pitchFamily="34" charset="0"/>
                          <a:cs typeface="Arial" panose="020B0604020202020204" pitchFamily="34" charset="0"/>
                        </a:rPr>
                        <a:t>By Issuer Company in consultation with Merchant</a:t>
                      </a:r>
                      <a:r>
                        <a:rPr lang="en-US" sz="1800" baseline="0" dirty="0" smtClean="0">
                          <a:latin typeface="Arial" panose="020B0604020202020204" pitchFamily="34" charset="0"/>
                          <a:cs typeface="Arial" panose="020B0604020202020204" pitchFamily="34" charset="0"/>
                        </a:rPr>
                        <a:t> Bankers.</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smtClean="0">
                          <a:latin typeface="Arial" panose="020B0604020202020204" pitchFamily="34" charset="0"/>
                          <a:cs typeface="Arial" panose="020B0604020202020204" pitchFamily="34" charset="0"/>
                        </a:rPr>
                        <a:t>Supply and Demand Forces of Market.</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86666">
                <a:tc>
                  <a:txBody>
                    <a:bodyPr/>
                    <a:lstStyle/>
                    <a:p>
                      <a:pPr algn="ctr"/>
                      <a:r>
                        <a:rPr lang="en-US" sz="1800" b="1" dirty="0">
                          <a:latin typeface="Arial" panose="020B0604020202020204" pitchFamily="34" charset="0"/>
                          <a:cs typeface="Arial" panose="020B0604020202020204" pitchFamily="34" charset="0"/>
                        </a:rPr>
                        <a:t>Key</a:t>
                      </a:r>
                      <a:r>
                        <a:rPr lang="en-US" sz="1800" b="1" baseline="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Intermediaries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a:latin typeface="Arial" panose="020B0604020202020204" pitchFamily="34" charset="0"/>
                          <a:cs typeface="Arial" panose="020B0604020202020204" pitchFamily="34" charset="0"/>
                        </a:rPr>
                        <a:t>Merchant </a:t>
                      </a:r>
                      <a:r>
                        <a:rPr lang="en-US" sz="1800" dirty="0" smtClean="0">
                          <a:latin typeface="Arial" panose="020B0604020202020204" pitchFamily="34" charset="0"/>
                          <a:cs typeface="Arial" panose="020B0604020202020204" pitchFamily="34" charset="0"/>
                        </a:rPr>
                        <a:t>Bankers, Bankers/ Lead Managers, RTAs.</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en-US" sz="1800" dirty="0">
                          <a:latin typeface="Arial" panose="020B0604020202020204" pitchFamily="34" charset="0"/>
                          <a:cs typeface="Arial" panose="020B0604020202020204" pitchFamily="34" charset="0"/>
                        </a:rPr>
                        <a:t>Stock </a:t>
                      </a:r>
                      <a:r>
                        <a:rPr lang="en-US" sz="1800" dirty="0" smtClean="0">
                          <a:latin typeface="Arial" panose="020B0604020202020204" pitchFamily="34" charset="0"/>
                          <a:cs typeface="Arial" panose="020B0604020202020204" pitchFamily="34" charset="0"/>
                        </a:rPr>
                        <a:t>Brokers and</a:t>
                      </a:r>
                      <a:r>
                        <a:rPr lang="en-US" sz="1800" baseline="0" dirty="0" smtClean="0">
                          <a:latin typeface="Arial" panose="020B0604020202020204" pitchFamily="34" charset="0"/>
                          <a:cs typeface="Arial" panose="020B0604020202020204" pitchFamily="34" charset="0"/>
                        </a:rPr>
                        <a:t> DPs.</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854954">
                <a:tc>
                  <a:txBody>
                    <a:bodyPr/>
                    <a:lstStyle/>
                    <a:p>
                      <a:pPr algn="ctr"/>
                      <a:r>
                        <a:rPr lang="en-US" sz="1800" b="1" dirty="0">
                          <a:latin typeface="Arial" panose="020B0604020202020204" pitchFamily="34" charset="0"/>
                          <a:cs typeface="Arial" panose="020B0604020202020204" pitchFamily="34" charset="0"/>
                        </a:rPr>
                        <a:t>Purpose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Tx/>
                        <a:buChar char="-"/>
                      </a:pPr>
                      <a:r>
                        <a:rPr lang="en-US" sz="1800" dirty="0" smtClean="0">
                          <a:latin typeface="Arial" panose="020B0604020202020204" pitchFamily="34" charset="0"/>
                          <a:cs typeface="Arial" panose="020B0604020202020204" pitchFamily="34" charset="0"/>
                        </a:rPr>
                        <a:t>Raise </a:t>
                      </a:r>
                      <a:r>
                        <a:rPr lang="en-US" sz="1800" dirty="0">
                          <a:latin typeface="Arial" panose="020B0604020202020204" pitchFamily="34" charset="0"/>
                          <a:cs typeface="Arial" panose="020B0604020202020204" pitchFamily="34" charset="0"/>
                        </a:rPr>
                        <a:t>capital for expansion, diversification, etc</a:t>
                      </a:r>
                      <a:r>
                        <a:rPr lang="en-US" sz="1800" dirty="0" smtClean="0">
                          <a:latin typeface="Arial" panose="020B0604020202020204" pitchFamily="34" charset="0"/>
                          <a:cs typeface="Arial" panose="020B0604020202020204" pitchFamily="34" charset="0"/>
                        </a:rPr>
                        <a:t>.</a:t>
                      </a:r>
                    </a:p>
                    <a:p>
                      <a:pPr marL="285750" indent="-285750" algn="just">
                        <a:buFontTx/>
                        <a:buChar char="-"/>
                      </a:pPr>
                      <a:r>
                        <a:rPr lang="en-US" sz="1800" dirty="0" smtClean="0">
                          <a:latin typeface="Arial" panose="020B0604020202020204" pitchFamily="34" charset="0"/>
                          <a:cs typeface="Arial" panose="020B0604020202020204" pitchFamily="34" charset="0"/>
                        </a:rPr>
                        <a:t>To seek listing of securities.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Tx/>
                        <a:buChar char="-"/>
                      </a:pPr>
                      <a:r>
                        <a:rPr lang="en-US" sz="1800" dirty="0" smtClean="0">
                          <a:latin typeface="Arial" panose="020B0604020202020204" pitchFamily="34" charset="0"/>
                          <a:cs typeface="Arial" panose="020B0604020202020204" pitchFamily="34" charset="0"/>
                        </a:rPr>
                        <a:t>Trading </a:t>
                      </a:r>
                      <a:r>
                        <a:rPr lang="en-US" sz="1800" dirty="0">
                          <a:latin typeface="Arial" panose="020B0604020202020204" pitchFamily="34" charset="0"/>
                          <a:cs typeface="Arial" panose="020B0604020202020204" pitchFamily="34" charset="0"/>
                        </a:rPr>
                        <a:t>of </a:t>
                      </a:r>
                      <a:r>
                        <a:rPr lang="en-US" sz="1800" dirty="0" smtClean="0">
                          <a:latin typeface="Arial" panose="020B0604020202020204" pitchFamily="34" charset="0"/>
                          <a:cs typeface="Arial" panose="020B0604020202020204" pitchFamily="34" charset="0"/>
                        </a:rPr>
                        <a:t>securities.</a:t>
                      </a:r>
                    </a:p>
                    <a:p>
                      <a:pPr marL="285750" indent="-285750" algn="just">
                        <a:buFontTx/>
                        <a:buChar char="-"/>
                      </a:pPr>
                      <a:r>
                        <a:rPr lang="en-US" sz="1800" dirty="0" smtClean="0">
                          <a:latin typeface="Arial" panose="020B0604020202020204" pitchFamily="34" charset="0"/>
                          <a:cs typeface="Arial" panose="020B0604020202020204" pitchFamily="34" charset="0"/>
                        </a:rPr>
                        <a:t>Providing </a:t>
                      </a:r>
                      <a:r>
                        <a:rPr lang="en-US" sz="1800" dirty="0">
                          <a:latin typeface="Arial" panose="020B0604020202020204" pitchFamily="34" charset="0"/>
                          <a:cs typeface="Arial" panose="020B0604020202020204" pitchFamily="34" charset="0"/>
                        </a:rPr>
                        <a:t>liquidity to </a:t>
                      </a:r>
                      <a:r>
                        <a:rPr lang="en-US" sz="1800" dirty="0" smtClean="0">
                          <a:latin typeface="Arial" panose="020B0604020202020204" pitchFamily="34" charset="0"/>
                          <a:cs typeface="Arial" panose="020B0604020202020204" pitchFamily="34" charset="0"/>
                        </a:rPr>
                        <a:t>investors.</a:t>
                      </a:r>
                    </a:p>
                    <a:p>
                      <a:pPr marL="285750" indent="-285750" algn="just">
                        <a:buFontTx/>
                        <a:buChar char="-"/>
                      </a:pPr>
                      <a:r>
                        <a:rPr lang="en-US" sz="1800" dirty="0" smtClean="0">
                          <a:latin typeface="Arial" panose="020B0604020202020204" pitchFamily="34" charset="0"/>
                          <a:cs typeface="Arial" panose="020B0604020202020204" pitchFamily="34" charset="0"/>
                        </a:rPr>
                        <a:t>Raising further capital for expansion.</a:t>
                      </a:r>
                      <a:endParaRPr lang="en-US"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9"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87614292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0" y="-10491"/>
            <a:ext cx="10127880" cy="7480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90000"/>
              </a:lnSpc>
            </a:pPr>
            <a:r>
              <a:rPr lang="en-US" sz="2400" b="1" spc="-1" dirty="0" smtClean="0">
                <a:solidFill>
                  <a:srgbClr val="000000"/>
                </a:solidFill>
                <a:ea typeface="Arial"/>
              </a:rPr>
              <a:t>Modes of Public issues</a:t>
            </a:r>
            <a:endParaRPr lang="en-US" sz="2400" b="1" spc="-1" dirty="0">
              <a:solidFill>
                <a:srgbClr val="000000"/>
              </a:solidFill>
              <a:ea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8</a:t>
            </a:r>
            <a:endParaRPr lang="en-IN" sz="1000" b="0" strike="noStrike" spc="-1" dirty="0">
              <a:solidFill>
                <a:schemeClr val="bg1"/>
              </a:solidFill>
              <a:latin typeface="Arial"/>
            </a:endParaRPr>
          </a:p>
        </p:txBody>
      </p:sp>
      <p:graphicFrame>
        <p:nvGraphicFramePr>
          <p:cNvPr id="8" name="Diagram 7"/>
          <p:cNvGraphicFramePr/>
          <p:nvPr>
            <p:extLst/>
          </p:nvPr>
        </p:nvGraphicFramePr>
        <p:xfrm>
          <a:off x="478520" y="1038548"/>
          <a:ext cx="8709194" cy="502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256265132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98170" y="1025434"/>
            <a:ext cx="8812589" cy="5029200"/>
            <a:chOff x="507934" y="714376"/>
            <a:chExt cx="11289947" cy="4848224"/>
          </a:xfrm>
        </p:grpSpPr>
        <p:sp>
          <p:nvSpPr>
            <p:cNvPr id="3" name="object 11"/>
            <p:cNvSpPr txBox="1"/>
            <p:nvPr/>
          </p:nvSpPr>
          <p:spPr>
            <a:xfrm>
              <a:off x="507934" y="930892"/>
              <a:ext cx="2077535" cy="1186805"/>
            </a:xfrm>
            <a:prstGeom prst="rect">
              <a:avLst/>
            </a:prstGeom>
            <a:solidFill>
              <a:schemeClr val="accent5">
                <a:lumMod val="50000"/>
              </a:schemeClr>
            </a:solidFill>
          </p:spPr>
          <p:txBody>
            <a:bodyPr vert="horz" wrap="square" lIns="0" tIns="0" rIns="0" bIns="0" rtlCol="0" anchor="ctr">
              <a:spAutoFit/>
            </a:bodyPr>
            <a:lstStyle/>
            <a:p>
              <a:pPr algn="ctr">
                <a:spcBef>
                  <a:spcPts val="4"/>
                </a:spcBef>
              </a:pPr>
              <a:endParaRPr lang="en-US" sz="1600" dirty="0">
                <a:cs typeface="Arial" panose="020B0604020202020204" pitchFamily="34" charset="0"/>
              </a:endParaRPr>
            </a:p>
            <a:p>
              <a:pPr algn="ctr">
                <a:spcBef>
                  <a:spcPts val="4"/>
                </a:spcBef>
              </a:pPr>
              <a:endParaRPr sz="1600" dirty="0">
                <a:cs typeface="Arial" panose="020B0604020202020204" pitchFamily="34" charset="0"/>
              </a:endParaRPr>
            </a:p>
            <a:p>
              <a:pPr algn="ctr">
                <a:lnSpc>
                  <a:spcPct val="100000"/>
                </a:lnSpc>
              </a:pPr>
              <a:r>
                <a:rPr lang="en-US" sz="1600" b="1" spc="-4" dirty="0">
                  <a:solidFill>
                    <a:srgbClr val="FFFFFF"/>
                  </a:solidFill>
                  <a:cs typeface="Arial" panose="020B0604020202020204" pitchFamily="34" charset="0"/>
                </a:rPr>
                <a:t>IPO</a:t>
              </a:r>
            </a:p>
            <a:p>
              <a:pPr algn="ctr">
                <a:lnSpc>
                  <a:spcPct val="100000"/>
                </a:lnSpc>
              </a:pPr>
              <a:endParaRPr lang="en-US" sz="1600" b="1" spc="-4" dirty="0">
                <a:solidFill>
                  <a:srgbClr val="FFFFFF"/>
                </a:solidFill>
                <a:cs typeface="Arial" panose="020B0604020202020204" pitchFamily="34" charset="0"/>
              </a:endParaRPr>
            </a:p>
            <a:p>
              <a:pPr algn="ctr">
                <a:lnSpc>
                  <a:spcPct val="100000"/>
                </a:lnSpc>
              </a:pPr>
              <a:endParaRPr lang="en-US" sz="1600" b="1" spc="-4" dirty="0">
                <a:solidFill>
                  <a:srgbClr val="FFFFFF"/>
                </a:solidFill>
                <a:cs typeface="Arial" panose="020B0604020202020204" pitchFamily="34" charset="0"/>
              </a:endParaRPr>
            </a:p>
          </p:txBody>
        </p:sp>
        <p:sp>
          <p:nvSpPr>
            <p:cNvPr id="4" name="object 11"/>
            <p:cNvSpPr txBox="1"/>
            <p:nvPr/>
          </p:nvSpPr>
          <p:spPr>
            <a:xfrm>
              <a:off x="507934" y="2420883"/>
              <a:ext cx="2077535" cy="1186805"/>
            </a:xfrm>
            <a:prstGeom prst="rect">
              <a:avLst/>
            </a:prstGeom>
            <a:solidFill>
              <a:schemeClr val="accent2">
                <a:lumMod val="50000"/>
              </a:schemeClr>
            </a:solidFill>
          </p:spPr>
          <p:txBody>
            <a:bodyPr vert="horz" wrap="square" lIns="0" tIns="0" rIns="0" bIns="0" rtlCol="0" anchor="ctr">
              <a:spAutoFit/>
            </a:bodyPr>
            <a:lstStyle/>
            <a:p>
              <a:pPr algn="ctr">
                <a:spcBef>
                  <a:spcPts val="4"/>
                </a:spcBef>
              </a:pPr>
              <a:endParaRPr sz="1600" dirty="0">
                <a:cs typeface="Arial" panose="020B0604020202020204" pitchFamily="34" charset="0"/>
              </a:endParaRPr>
            </a:p>
            <a:p>
              <a:pPr algn="ctr">
                <a:lnSpc>
                  <a:spcPct val="100000"/>
                </a:lnSpc>
              </a:pPr>
              <a:endParaRPr lang="en-US" sz="1600" b="1" spc="-4" dirty="0">
                <a:solidFill>
                  <a:srgbClr val="FFFFFF"/>
                </a:solidFill>
                <a:cs typeface="Arial" panose="020B0604020202020204" pitchFamily="34" charset="0"/>
              </a:endParaRPr>
            </a:p>
            <a:p>
              <a:pPr algn="ctr">
                <a:lnSpc>
                  <a:spcPct val="100000"/>
                </a:lnSpc>
              </a:pPr>
              <a:r>
                <a:rPr lang="en-US" sz="1600" b="1" spc="-4" dirty="0">
                  <a:solidFill>
                    <a:srgbClr val="FFFFFF"/>
                  </a:solidFill>
                  <a:cs typeface="Arial" panose="020B0604020202020204" pitchFamily="34" charset="0"/>
                </a:rPr>
                <a:t>FPO</a:t>
              </a:r>
            </a:p>
            <a:p>
              <a:pPr algn="ctr">
                <a:lnSpc>
                  <a:spcPct val="100000"/>
                </a:lnSpc>
              </a:pPr>
              <a:endParaRPr lang="en-US" sz="1600" b="1" spc="-4" dirty="0">
                <a:solidFill>
                  <a:srgbClr val="FFFFFF"/>
                </a:solidFill>
                <a:cs typeface="Arial" panose="020B0604020202020204" pitchFamily="34" charset="0"/>
              </a:endParaRPr>
            </a:p>
            <a:p>
              <a:pPr algn="ctr">
                <a:lnSpc>
                  <a:spcPct val="100000"/>
                </a:lnSpc>
              </a:pPr>
              <a:endParaRPr lang="en-US" sz="1600" b="1" spc="-4" dirty="0">
                <a:solidFill>
                  <a:srgbClr val="FFFFFF"/>
                </a:solidFill>
                <a:cs typeface="Arial" panose="020B0604020202020204" pitchFamily="34" charset="0"/>
              </a:endParaRPr>
            </a:p>
          </p:txBody>
        </p:sp>
        <p:sp>
          <p:nvSpPr>
            <p:cNvPr id="5" name="Rectangle 4"/>
            <p:cNvSpPr/>
            <p:nvPr/>
          </p:nvSpPr>
          <p:spPr>
            <a:xfrm>
              <a:off x="2971006" y="2367953"/>
              <a:ext cx="8826875" cy="1292662"/>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just">
                <a:buFont typeface="Arial" pitchFamily="34" charset="0"/>
                <a:buChar char="•"/>
              </a:pPr>
              <a:r>
                <a:rPr lang="en-US" sz="1400" dirty="0">
                  <a:solidFill>
                    <a:schemeClr val="tx1"/>
                  </a:solidFill>
                  <a:latin typeface="Arial" panose="020B0604020202020204" pitchFamily="34" charset="0"/>
                  <a:cs typeface="Arial" panose="020B0604020202020204" pitchFamily="34" charset="0"/>
                </a:rPr>
                <a:t>Further Public Offer / Follow-on </a:t>
              </a:r>
              <a:r>
                <a:rPr lang="en-US" sz="1400" dirty="0" smtClean="0">
                  <a:solidFill>
                    <a:schemeClr val="tx1"/>
                  </a:solidFill>
                  <a:latin typeface="Arial" panose="020B0604020202020204" pitchFamily="34" charset="0"/>
                  <a:cs typeface="Arial" panose="020B0604020202020204" pitchFamily="34" charset="0"/>
                </a:rPr>
                <a:t>Offer.</a:t>
              </a:r>
              <a:endParaRPr lang="en-US" sz="1400" dirty="0">
                <a:solidFill>
                  <a:schemeClr val="tx1"/>
                </a:solidFill>
                <a:latin typeface="Arial" panose="020B0604020202020204" pitchFamily="34" charset="0"/>
                <a:cs typeface="Arial" panose="020B0604020202020204" pitchFamily="34" charset="0"/>
              </a:endParaRPr>
            </a:p>
            <a:p>
              <a:pPr marL="128588" indent="-128588" algn="just">
                <a:buFont typeface="Arial" pitchFamily="34" charset="0"/>
                <a:buChar char="•"/>
              </a:pPr>
              <a:r>
                <a:rPr lang="en-US" sz="1400" dirty="0">
                  <a:solidFill>
                    <a:schemeClr val="tx1"/>
                  </a:solidFill>
                  <a:latin typeface="Arial" panose="020B0604020202020204" pitchFamily="34" charset="0"/>
                  <a:cs typeface="Arial" panose="020B0604020202020204" pitchFamily="34" charset="0"/>
                </a:rPr>
                <a:t>Done by already listed </a:t>
              </a:r>
              <a:r>
                <a:rPr lang="en-US" sz="1400" dirty="0" smtClean="0">
                  <a:solidFill>
                    <a:schemeClr val="tx1"/>
                  </a:solidFill>
                  <a:latin typeface="Arial" panose="020B0604020202020204" pitchFamily="34" charset="0"/>
                  <a:cs typeface="Arial" panose="020B0604020202020204" pitchFamily="34" charset="0"/>
                </a:rPr>
                <a:t>company.</a:t>
              </a:r>
              <a:endParaRPr lang="en-US" sz="1400" dirty="0">
                <a:solidFill>
                  <a:schemeClr val="tx1"/>
                </a:solidFill>
                <a:latin typeface="Arial" panose="020B0604020202020204" pitchFamily="34" charset="0"/>
                <a:cs typeface="Arial" panose="020B0604020202020204" pitchFamily="34" charset="0"/>
              </a:endParaRPr>
            </a:p>
            <a:p>
              <a:pPr marL="128588" indent="-128588" algn="just">
                <a:buFont typeface="Arial" pitchFamily="34" charset="0"/>
                <a:buChar char="•"/>
              </a:pPr>
              <a:r>
                <a:rPr lang="en-US" sz="1400" dirty="0">
                  <a:solidFill>
                    <a:schemeClr val="tx1"/>
                  </a:solidFill>
                  <a:latin typeface="Arial" panose="020B0604020202020204" pitchFamily="34" charset="0"/>
                  <a:cs typeface="Arial" panose="020B0604020202020204" pitchFamily="34" charset="0"/>
                </a:rPr>
                <a:t>Fresh issue of securities / Offer for sale of securities to public </a:t>
              </a:r>
              <a:r>
                <a:rPr lang="en-US" sz="1400" dirty="0" smtClean="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6" name="object 11"/>
            <p:cNvSpPr txBox="1"/>
            <p:nvPr/>
          </p:nvSpPr>
          <p:spPr>
            <a:xfrm>
              <a:off x="507934" y="3857446"/>
              <a:ext cx="2077535" cy="1186805"/>
            </a:xfrm>
            <a:prstGeom prst="rect">
              <a:avLst/>
            </a:prstGeom>
            <a:solidFill>
              <a:schemeClr val="accent3">
                <a:lumMod val="50000"/>
              </a:schemeClr>
            </a:solidFill>
          </p:spPr>
          <p:txBody>
            <a:bodyPr vert="horz" wrap="square" lIns="0" tIns="0" rIns="0" bIns="0" rtlCol="0" anchor="ctr">
              <a:spAutoFit/>
            </a:bodyPr>
            <a:lstStyle/>
            <a:p>
              <a:pPr algn="ctr">
                <a:spcBef>
                  <a:spcPts val="4"/>
                </a:spcBef>
              </a:pPr>
              <a:endParaRPr lang="en-US" sz="1600" dirty="0">
                <a:cs typeface="Arial" panose="020B0604020202020204" pitchFamily="34" charset="0"/>
              </a:endParaRPr>
            </a:p>
            <a:p>
              <a:pPr algn="ctr">
                <a:spcBef>
                  <a:spcPts val="4"/>
                </a:spcBef>
              </a:pPr>
              <a:endParaRPr sz="1600" dirty="0">
                <a:cs typeface="Arial" panose="020B0604020202020204" pitchFamily="34" charset="0"/>
              </a:endParaRPr>
            </a:p>
            <a:p>
              <a:pPr algn="ctr">
                <a:lnSpc>
                  <a:spcPct val="100000"/>
                </a:lnSpc>
              </a:pPr>
              <a:r>
                <a:rPr lang="en-US" sz="1600" b="1" spc="-4" dirty="0">
                  <a:solidFill>
                    <a:srgbClr val="FFFFFF"/>
                  </a:solidFill>
                  <a:cs typeface="Arial" panose="020B0604020202020204" pitchFamily="34" charset="0"/>
                </a:rPr>
                <a:t>Rights Issue</a:t>
              </a:r>
            </a:p>
            <a:p>
              <a:pPr algn="ctr">
                <a:lnSpc>
                  <a:spcPct val="100000"/>
                </a:lnSpc>
              </a:pPr>
              <a:endParaRPr lang="en-US" sz="1600" b="1" spc="-4" dirty="0">
                <a:solidFill>
                  <a:srgbClr val="FFFFFF"/>
                </a:solidFill>
                <a:cs typeface="Arial" panose="020B0604020202020204" pitchFamily="34" charset="0"/>
              </a:endParaRPr>
            </a:p>
            <a:p>
              <a:pPr algn="ctr">
                <a:lnSpc>
                  <a:spcPct val="100000"/>
                </a:lnSpc>
              </a:pPr>
              <a:endParaRPr lang="en-US" sz="1600" b="1" spc="-4" dirty="0">
                <a:solidFill>
                  <a:srgbClr val="FFFFFF"/>
                </a:solidFill>
                <a:cs typeface="Arial" panose="020B0604020202020204" pitchFamily="34" charset="0"/>
              </a:endParaRPr>
            </a:p>
          </p:txBody>
        </p:sp>
        <p:sp>
          <p:nvSpPr>
            <p:cNvPr id="7" name="Rectangle 6"/>
            <p:cNvSpPr/>
            <p:nvPr/>
          </p:nvSpPr>
          <p:spPr>
            <a:xfrm>
              <a:off x="2971006" y="3804514"/>
              <a:ext cx="8826875" cy="1292663"/>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Done by already listed </a:t>
              </a:r>
              <a:r>
                <a:rPr lang="en-US" sz="1400" dirty="0" smtClean="0">
                  <a:solidFill>
                    <a:schemeClr val="tx1"/>
                  </a:solidFill>
                  <a:latin typeface="Arial" panose="020B0604020202020204" pitchFamily="34" charset="0"/>
                  <a:cs typeface="Arial" panose="020B0604020202020204" pitchFamily="34" charset="0"/>
                </a:rPr>
                <a:t>company.</a:t>
              </a:r>
              <a:endParaRPr lang="en-US" sz="1400" dirty="0">
                <a:solidFill>
                  <a:schemeClr val="tx1"/>
                </a:solidFill>
                <a:latin typeface="Arial" panose="020B0604020202020204" pitchFamily="34" charset="0"/>
                <a:cs typeface="Arial" panose="020B0604020202020204" pitchFamily="34" charset="0"/>
              </a:endParaRPr>
            </a:p>
            <a:p>
              <a:pPr marL="117475" indent="-117475"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Issue of securities to its existing shareholders (as on a Record date</a:t>
              </a:r>
              <a:r>
                <a:rPr lang="en-US" sz="1400" dirty="0" smtClean="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a:p>
              <a:pPr marL="117475" indent="-117475"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Record Date is fixed by the </a:t>
              </a:r>
              <a:r>
                <a:rPr lang="en-US" sz="1400" dirty="0" smtClean="0">
                  <a:solidFill>
                    <a:schemeClr val="tx1"/>
                  </a:solidFill>
                  <a:latin typeface="Arial" panose="020B0604020202020204" pitchFamily="34" charset="0"/>
                  <a:cs typeface="Arial" panose="020B0604020202020204" pitchFamily="34" charset="0"/>
                </a:rPr>
                <a:t>issuer.</a:t>
              </a:r>
              <a:endParaRPr lang="en-US" sz="1400" dirty="0">
                <a:solidFill>
                  <a:schemeClr val="tx1"/>
                </a:solidFill>
                <a:latin typeface="Arial" panose="020B0604020202020204" pitchFamily="34" charset="0"/>
                <a:cs typeface="Arial" panose="020B0604020202020204" pitchFamily="34" charset="0"/>
              </a:endParaRPr>
            </a:p>
            <a:p>
              <a:pPr marL="117475" indent="-117475"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rights offered in a particular ratio to the number of securities held by existing shareholders as on the record date.</a:t>
              </a:r>
            </a:p>
          </p:txBody>
        </p:sp>
        <p:sp>
          <p:nvSpPr>
            <p:cNvPr id="10" name="Rectangle 9"/>
            <p:cNvSpPr/>
            <p:nvPr/>
          </p:nvSpPr>
          <p:spPr>
            <a:xfrm>
              <a:off x="2971006" y="877962"/>
              <a:ext cx="8826875" cy="1292662"/>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Initial Public </a:t>
              </a:r>
              <a:r>
                <a:rPr lang="en-US" sz="1400" dirty="0" smtClean="0">
                  <a:solidFill>
                    <a:schemeClr val="tx1"/>
                  </a:solidFill>
                  <a:latin typeface="Arial" panose="020B0604020202020204" pitchFamily="34" charset="0"/>
                  <a:cs typeface="Arial" panose="020B0604020202020204" pitchFamily="34" charset="0"/>
                </a:rPr>
                <a:t>Offering.</a:t>
              </a:r>
              <a:endParaRPr lang="en-US" sz="1400" dirty="0">
                <a:solidFill>
                  <a:schemeClr val="tx1"/>
                </a:solidFill>
                <a:latin typeface="Arial" panose="020B0604020202020204" pitchFamily="34" charset="0"/>
                <a:cs typeface="Arial" panose="020B0604020202020204" pitchFamily="34" charset="0"/>
              </a:endParaRPr>
            </a:p>
            <a:p>
              <a:pPr marL="128588" indent="-128588"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Done by unlisted </a:t>
              </a:r>
              <a:r>
                <a:rPr lang="en-US" sz="1400" dirty="0" smtClean="0">
                  <a:solidFill>
                    <a:schemeClr val="tx1"/>
                  </a:solidFill>
                  <a:latin typeface="Arial" panose="020B0604020202020204" pitchFamily="34" charset="0"/>
                  <a:cs typeface="Arial" panose="020B0604020202020204" pitchFamily="34" charset="0"/>
                </a:rPr>
                <a:t>company.</a:t>
              </a:r>
              <a:endParaRPr lang="en-US" sz="1400" dirty="0">
                <a:solidFill>
                  <a:schemeClr val="tx1"/>
                </a:solidFill>
                <a:latin typeface="Arial" panose="020B0604020202020204" pitchFamily="34" charset="0"/>
                <a:cs typeface="Arial" panose="020B0604020202020204" pitchFamily="34" charset="0"/>
              </a:endParaRPr>
            </a:p>
            <a:p>
              <a:pPr marL="128588" indent="-128588"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Fresh issue of </a:t>
              </a:r>
              <a:r>
                <a:rPr lang="en-US" sz="1400" dirty="0" smtClean="0">
                  <a:solidFill>
                    <a:schemeClr val="tx1"/>
                  </a:solidFill>
                  <a:latin typeface="Arial" panose="020B0604020202020204" pitchFamily="34" charset="0"/>
                  <a:cs typeface="Arial" panose="020B0604020202020204" pitchFamily="34" charset="0"/>
                </a:rPr>
                <a:t>securities/ </a:t>
              </a:r>
              <a:r>
                <a:rPr lang="en-US" sz="1400" dirty="0">
                  <a:solidFill>
                    <a:schemeClr val="tx1"/>
                  </a:solidFill>
                  <a:latin typeface="Arial" panose="020B0604020202020204" pitchFamily="34" charset="0"/>
                  <a:cs typeface="Arial" panose="020B0604020202020204" pitchFamily="34" charset="0"/>
                </a:rPr>
                <a:t>offers its existing securities for </a:t>
              </a:r>
              <a:r>
                <a:rPr lang="en-US" sz="1400" dirty="0" smtClean="0">
                  <a:solidFill>
                    <a:schemeClr val="tx1"/>
                  </a:solidFill>
                  <a:latin typeface="Arial" panose="020B0604020202020204" pitchFamily="34" charset="0"/>
                  <a:cs typeface="Arial" panose="020B0604020202020204" pitchFamily="34" charset="0"/>
                </a:rPr>
                <a:t>sale/ Combination of both.</a:t>
              </a:r>
              <a:endParaRPr lang="en-US" sz="1400" dirty="0">
                <a:solidFill>
                  <a:schemeClr val="tx1"/>
                </a:solidFill>
                <a:latin typeface="Arial" panose="020B0604020202020204" pitchFamily="34" charset="0"/>
                <a:cs typeface="Arial" panose="020B0604020202020204" pitchFamily="34" charset="0"/>
              </a:endParaRPr>
            </a:p>
            <a:p>
              <a:pPr marL="128588" indent="-128588"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Securities issued for the first time to the </a:t>
              </a:r>
              <a:r>
                <a:rPr lang="en-US" sz="1400" dirty="0" smtClean="0">
                  <a:solidFill>
                    <a:schemeClr val="tx1"/>
                  </a:solidFill>
                  <a:latin typeface="Arial" panose="020B0604020202020204" pitchFamily="34" charset="0"/>
                  <a:cs typeface="Arial" panose="020B0604020202020204" pitchFamily="34" charset="0"/>
                </a:rPr>
                <a:t>public.</a:t>
              </a:r>
              <a:endParaRPr lang="en-US" sz="1400" dirty="0">
                <a:solidFill>
                  <a:schemeClr val="tx1"/>
                </a:solidFill>
                <a:latin typeface="Arial" panose="020B0604020202020204" pitchFamily="34" charset="0"/>
                <a:cs typeface="Arial" panose="020B0604020202020204" pitchFamily="34" charset="0"/>
              </a:endParaRPr>
            </a:p>
            <a:p>
              <a:pPr marL="128588" indent="-128588" algn="jus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Paves way for listing and trading of the issuer’s securities in the Stock Exchange(s). </a:t>
              </a:r>
              <a:endParaRPr lang="en-US" sz="1400" dirty="0">
                <a:latin typeface="Arial" panose="020B0604020202020204" pitchFamily="34" charset="0"/>
                <a:cs typeface="Arial" panose="020B0604020202020204" pitchFamily="34" charset="0"/>
              </a:endParaRPr>
            </a:p>
          </p:txBody>
        </p:sp>
        <p:cxnSp>
          <p:nvCxnSpPr>
            <p:cNvPr id="11" name="Straight Connector 10"/>
            <p:cNvCxnSpPr/>
            <p:nvPr/>
          </p:nvCxnSpPr>
          <p:spPr>
            <a:xfrm>
              <a:off x="2742406" y="714376"/>
              <a:ext cx="794" cy="4848224"/>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grpSp>
      <p:sp>
        <p:nvSpPr>
          <p:cNvPr id="13" name="Rectangle 12"/>
          <p:cNvSpPr/>
          <p:nvPr/>
        </p:nvSpPr>
        <p:spPr>
          <a:xfrm>
            <a:off x="218811" y="261593"/>
            <a:ext cx="9029700" cy="523220"/>
          </a:xfrm>
          <a:prstGeom prst="rect">
            <a:avLst/>
          </a:prstGeom>
        </p:spPr>
        <p:txBody>
          <a:bodyPr wrap="square">
            <a:spAutoFit/>
          </a:bodyPr>
          <a:lstStyle/>
          <a:p>
            <a:pPr algn="ctr"/>
            <a:r>
              <a:rPr lang="en-US" sz="2800" b="1" dirty="0"/>
              <a:t>Modes of Capital Issuances </a:t>
            </a:r>
          </a:p>
        </p:txBody>
      </p: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9</a:t>
            </a:r>
            <a:endParaRPr lang="en-IN" sz="1000" b="1" strike="noStrike" spc="-1" dirty="0">
              <a:solidFill>
                <a:schemeClr val="bg1"/>
              </a:solidFill>
              <a:latin typeface="Arial"/>
            </a:endParaRPr>
          </a:p>
        </p:txBody>
      </p:sp>
      <p:pic>
        <p:nvPicPr>
          <p:cNvPr id="1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51291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3.xml.rels>&#65279;<?xml version="1.0" encoding="utf-8"?><Relationships xmlns="http://schemas.openxmlformats.org/package/2006/relationships"><Relationship Type="http://schemas.openxmlformats.org/officeDocument/2006/relationships/customXmlProps" Target="/customXML/itemProps2.xml" Id="R95bc702c" /></Relationships>
</file>

<file path=customXML/item2.xml>
</file>

<file path=customXML/item3.xml><?xml version="1.0" encoding="utf-8"?>
<Klassify>
  <SNO>2</SNO>
  <KDate>2020-12-21 14:15:19</KDate>
  <Classification>SEBI-INTERNAL</Classification>
  <HostName>MUM0111192</HostName>
  <Domain_User>SEBINT/1192</Domain_User>
  <IPAdd>10.88.98.242</IPAdd>
  <FilePath>C:\Users\1192\AppData\Roaming\Klassify\40727\PPT-3 How to invest in Intial Public Offer.pptx</FilePath>
  <KID>E4B97AF59085637269649180931804</KID>
</Klassify>
</file>

<file path=customXML/itemProps2.xml><?xml version="1.0" encoding="utf-8"?>
<ds:datastoreItem xmlns:ds="http://schemas.openxmlformats.org/officeDocument/2006/customXml" ds:itemID="{D7543C77-5EBC-46F2-AC21-5D702358D3E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6324</TotalTime>
  <Words>3348</Words>
  <Application>Microsoft Office PowerPoint</Application>
  <PresentationFormat>A4 Paper (210x297 mm)</PresentationFormat>
  <Paragraphs>594</Paragraphs>
  <Slides>48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Arial</vt:lpstr>
      <vt:lpstr>Calibri</vt:lpstr>
      <vt:lpstr>DejaVu Sans</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IPO - Initial Public Offering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Application Form </vt:lpstr>
      <vt:lpstr>Sample Application Form</vt:lpstr>
      <vt:lpstr>Sample Application Form</vt:lpstr>
      <vt:lpstr>ASBA Application via Online Mode</vt:lpstr>
      <vt:lpstr>IPO Application Form via UPI</vt:lpstr>
      <vt:lpstr>Illustration for IPO Application Confirmation (From bank / Stock Broker)</vt:lpstr>
      <vt:lpstr>Allotment Intimation, Transfer of Shares and Debit/Credit of Funds</vt:lpstr>
      <vt:lpstr>Allotment Intimation, Transfer of Shares and Debit/Credit of Funds</vt:lpstr>
      <vt:lpstr>Illustration for checking details of Allotment  and Listing Dates</vt:lpstr>
      <vt:lpstr>Illustration for Basis of Allotment</vt:lpstr>
      <vt:lpstr>PowerPoint Presentation</vt:lpstr>
      <vt:lpstr>PowerPoint Presentation</vt:lpstr>
      <vt:lpstr>Illustration for Allotment Status  (Email)</vt:lpstr>
      <vt:lpstr>Illustration for Allotment Status on RTA Website</vt:lpstr>
      <vt:lpstr>Illustration for Allotment Status  (Bank / Stock Broker Website)</vt:lpstr>
      <vt:lpstr>Advice to investors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RASHMI SHARMA</cp:lastModifiedBy>
  <cp:revision>210</cp:revision>
  <cp:lastPrinted>2020-11-09T11:39:03Z</cp:lastPrinted>
  <dcterms:modified xsi:type="dcterms:W3CDTF">2020-12-03T10:31:26Z</dcterms:modified>
  <dc:language>en-IN</dc:language>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AppVersion">
    <vt:lpwstr>16.0000</vt:lpwstr>
  </op:property>
  <op:property fmtid="{D5CDD505-2E9C-101B-9397-08002B2CF9AE}" pid="3" name="HiddenSlides">
    <vt:i4>0</vt:i4>
  </op:property>
  <op:property fmtid="{D5CDD505-2E9C-101B-9397-08002B2CF9AE}" pid="4" name="HyperlinksChanged">
    <vt:bool>false</vt:bool>
  </op:property>
  <op:property fmtid="{D5CDD505-2E9C-101B-9397-08002B2CF9AE}" pid="5" name="LinksUpToDate">
    <vt:bool>false</vt:bool>
  </op:property>
  <op:property fmtid="{D5CDD505-2E9C-101B-9397-08002B2CF9AE}" pid="6" name="MMClips">
    <vt:i4>0</vt:i4>
  </op:property>
  <op:property fmtid="{D5CDD505-2E9C-101B-9397-08002B2CF9AE}" pid="7" name="Notes">
    <vt:i4>0</vt:i4>
  </op:property>
  <op:property fmtid="{D5CDD505-2E9C-101B-9397-08002B2CF9AE}" pid="8" name="PresentationFormat">
    <vt:lpwstr>A4 Paper (210x297 mm)</vt:lpwstr>
  </op:property>
  <op:property fmtid="{D5CDD505-2E9C-101B-9397-08002B2CF9AE}" pid="9" name="ScaleCrop">
    <vt:bool>false</vt:bool>
  </op:property>
  <op:property fmtid="{D5CDD505-2E9C-101B-9397-08002B2CF9AE}" pid="10" name="ShareDoc">
    <vt:bool>false</vt:bool>
  </op:property>
  <op:property fmtid="{D5CDD505-2E9C-101B-9397-08002B2CF9AE}" pid="11" name="Slides">
    <vt:i4>18</vt:i4>
  </op:property>
  <op:property fmtid="{D5CDD505-2E9C-101B-9397-08002B2CF9AE}" pid="12" name="Rules">
    <vt:lpwstr/>
  </op:property>
  <op:property fmtid="{D5CDD505-2E9C-101B-9397-08002B2CF9AE}" pid="13" name="Classification">
    <vt:lpwstr>SEBI-INTERNAL</vt:lpwstr>
  </op:property>
  <op:property fmtid="{D5CDD505-2E9C-101B-9397-08002B2CF9AE}" pid="14" name="KID">
    <vt:lpwstr>E4B97AF59085637269649180931804</vt:lpwstr>
  </op:property>
</op:Properties>
</file>