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2"/>
    <p:sldMasterId id="2147483661" r:id="rId3"/>
    <p:sldMasterId id="2147483687" r:id="rId4"/>
  </p:sldMasterIdLst>
  <p:notesMasterIdLst>
    <p:notesMasterId r:id="rId71"/>
  </p:notesMasterIdLst>
  <p:handoutMasterIdLst>
    <p:handoutMasterId r:id="rId72"/>
  </p:handoutMasterIdLst>
  <p:sldIdLst>
    <p:sldId id="278" r:id="rId5"/>
    <p:sldId id="598" r:id="rId6"/>
    <p:sldId id="340" r:id="rId7"/>
    <p:sldId id="550" r:id="rId8"/>
    <p:sldId id="526" r:id="rId9"/>
    <p:sldId id="527" r:id="rId10"/>
    <p:sldId id="528" r:id="rId11"/>
    <p:sldId id="529" r:id="rId12"/>
    <p:sldId id="530" r:id="rId13"/>
    <p:sldId id="532" r:id="rId14"/>
    <p:sldId id="531" r:id="rId15"/>
    <p:sldId id="546" r:id="rId16"/>
    <p:sldId id="547" r:id="rId17"/>
    <p:sldId id="537" r:id="rId18"/>
    <p:sldId id="538" r:id="rId19"/>
    <p:sldId id="545" r:id="rId20"/>
    <p:sldId id="540" r:id="rId21"/>
    <p:sldId id="541" r:id="rId22"/>
    <p:sldId id="542" r:id="rId23"/>
    <p:sldId id="543" r:id="rId24"/>
    <p:sldId id="544" r:id="rId25"/>
    <p:sldId id="548" r:id="rId26"/>
    <p:sldId id="549" r:id="rId27"/>
    <p:sldId id="551"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97" r:id="rId46"/>
    <p:sldId id="570" r:id="rId47"/>
    <p:sldId id="571" r:id="rId48"/>
    <p:sldId id="572" r:id="rId49"/>
    <p:sldId id="573" r:id="rId50"/>
    <p:sldId id="574" r:id="rId51"/>
    <p:sldId id="587" r:id="rId52"/>
    <p:sldId id="588" r:id="rId53"/>
    <p:sldId id="589" r:id="rId54"/>
    <p:sldId id="590" r:id="rId55"/>
    <p:sldId id="591" r:id="rId56"/>
    <p:sldId id="580" r:id="rId57"/>
    <p:sldId id="575" r:id="rId58"/>
    <p:sldId id="576" r:id="rId59"/>
    <p:sldId id="577" r:id="rId60"/>
    <p:sldId id="578" r:id="rId61"/>
    <p:sldId id="579" r:id="rId62"/>
    <p:sldId id="581" r:id="rId63"/>
    <p:sldId id="582" r:id="rId64"/>
    <p:sldId id="583" r:id="rId65"/>
    <p:sldId id="592" r:id="rId66"/>
    <p:sldId id="593" r:id="rId67"/>
    <p:sldId id="595" r:id="rId68"/>
    <p:sldId id="594" r:id="rId69"/>
    <p:sldId id="310" r:id="rId70"/>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MI SHARMA" initials="RS" lastIdx="1" clrIdx="0">
    <p:extLst>
      <p:ext uri="{19B8F6BF-5375-455C-9EA6-DF929625EA0E}">
        <p15:presenceInfo xmlns:p15="http://schemas.microsoft.com/office/powerpoint/2012/main" userId="S-1-5-21-3983452154-2808760450-1622254248-21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6" autoAdjust="0"/>
    <p:restoredTop sz="90377" autoAdjust="0"/>
  </p:normalViewPr>
  <p:slideViewPr>
    <p:cSldViewPr snapToGrid="0">
      <p:cViewPr varScale="1">
        <p:scale>
          <a:sx n="73" d="100"/>
          <a:sy n="73" d="100"/>
        </p:scale>
        <p:origin x="1128"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59.xml" Id="rId63" /><Relationship Type="http://schemas.openxmlformats.org/officeDocument/2006/relationships/slide" Target="slides/slide64.xml" Id="rId68" /><Relationship Type="http://schemas.openxmlformats.org/officeDocument/2006/relationships/slide" Target="slides/slide12.xml" Id="rId1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49.xml" Id="rId53" /><Relationship Type="http://schemas.openxmlformats.org/officeDocument/2006/relationships/slide" Target="slides/slide54.xml" Id="rId58" /><Relationship Type="http://schemas.openxmlformats.org/officeDocument/2006/relationships/slide" Target="slides/slide62.xml" Id="rId66" /><Relationship Type="http://schemas.openxmlformats.org/officeDocument/2006/relationships/presProps" Target="presProps.xml" Id="rId74" /><Relationship Type="http://schemas.openxmlformats.org/officeDocument/2006/relationships/slide" Target="slides/slide1.xml" Id="rId5" /><Relationship Type="http://schemas.openxmlformats.org/officeDocument/2006/relationships/slide" Target="slides/slide57.xml" Id="rId61"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52.xml" Id="rId56" /><Relationship Type="http://schemas.openxmlformats.org/officeDocument/2006/relationships/slide" Target="slides/slide60.xml" Id="rId64" /><Relationship Type="http://schemas.openxmlformats.org/officeDocument/2006/relationships/slide" Target="slides/slide65.xml" Id="rId69" /><Relationship Type="http://schemas.openxmlformats.org/officeDocument/2006/relationships/tableStyles" Target="tableStyles.xml" Id="rId77"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handoutMaster" Target="handoutMasters/handoutMaster1.xml" Id="rId72" /><Relationship Type="http://schemas.openxmlformats.org/officeDocument/2006/relationships/slideMaster" Target="slideMasters/slideMaster2.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55.xml" Id="rId59" /><Relationship Type="http://schemas.openxmlformats.org/officeDocument/2006/relationships/slide" Target="slides/slide63.xml" Id="rId67"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0.xml" Id="rId54" /><Relationship Type="http://schemas.openxmlformats.org/officeDocument/2006/relationships/slide" Target="slides/slide58.xml" Id="rId62" /><Relationship Type="http://schemas.openxmlformats.org/officeDocument/2006/relationships/slide" Target="slides/slide66.xml" Id="rId70" /><Relationship Type="http://schemas.openxmlformats.org/officeDocument/2006/relationships/viewProps" Target="viewProps.xml" Id="rId75"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slide" Target="slides/slide53.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slide" Target="slides/slide56.xml" Id="rId60" /><Relationship Type="http://schemas.openxmlformats.org/officeDocument/2006/relationships/slide" Target="slides/slide61.xml" Id="rId65" /><Relationship Type="http://schemas.openxmlformats.org/officeDocument/2006/relationships/commentAuthors" Target="commentAuthors.xml" Id="rId73" /><Relationship Type="http://schemas.openxmlformats.org/officeDocument/2006/relationships/slideMaster" Target="slideMasters/slideMaster3.xml" Id="rId4" /><Relationship Type="http://schemas.openxmlformats.org/officeDocument/2006/relationships/slide" Target="slides/slide5.xml" Id="rId9"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35.xml" Id="rId39" /><Relationship Type="http://schemas.openxmlformats.org/officeDocument/2006/relationships/slide" Target="slides/slide30.xml" Id="rId34" /><Relationship Type="http://schemas.openxmlformats.org/officeDocument/2006/relationships/slide" Target="slides/slide46.xml" Id="rId50" /><Relationship Type="http://schemas.openxmlformats.org/officeDocument/2006/relationships/slide" Target="slides/slide51.xml" Id="rId55" /><Relationship Type="http://schemas.openxmlformats.org/officeDocument/2006/relationships/theme" Target="theme/theme1.xml" Id="rId76" /><Relationship Type="http://schemas.openxmlformats.org/officeDocument/2006/relationships/slide" Target="slides/slide3.xml" Id="rId7" /><Relationship Type="http://schemas.openxmlformats.org/officeDocument/2006/relationships/notesMaster" Target="notesMasters/notesMaster1.xml" Id="rId71" /><Relationship Type="http://schemas.openxmlformats.org/officeDocument/2006/relationships/slideMaster" Target="slideMasters/slideMaster1.xml" Id="rId2" /><Relationship Type="http://schemas.openxmlformats.org/officeDocument/2006/relationships/slide" Target="slides/slide25.xml" Id="rId29" /><Relationship Type="http://schemas.openxmlformats.org/officeDocument/2006/relationships/customXml" Target="/customXML/item2.xml" Id="Rc46e8cfb" /><Relationship Type="http://schemas.openxmlformats.org/officeDocument/2006/relationships/customXml" Target="/customXML/item3.xml" Id="R59e25d60" /></Relationships>
</file>

<file path=ppt/diagrams/_rels/data13.xml.rels><?xml version="1.0" encoding="UTF-8" standalone="yes"?>
<Relationships xmlns="http://schemas.openxmlformats.org/package/2006/relationships"><Relationship Id="rId2" Type="http://schemas.openxmlformats.org/officeDocument/2006/relationships/hyperlink" Target="https://bsecrs.bseindia.com/ecomplaint/frmInvestorHome.aspx" TargetMode="External"/><Relationship Id="rId1" Type="http://schemas.openxmlformats.org/officeDocument/2006/relationships/hyperlink" Target="https://www.bseindia.com/static/investors/cac_tm.aspx"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www.nsdl.co.in/" TargetMode="External"/></Relationships>
</file>

<file path=ppt/diagrams/_rels/data16.xml.rels><?xml version="1.0" encoding="UTF-8" standalone="yes"?>
<Relationships xmlns="http://schemas.openxmlformats.org/package/2006/relationships"><Relationship Id="rId2" Type="http://schemas.openxmlformats.org/officeDocument/2006/relationships/hyperlink" Target="mailto:complaints@cdslindia.com" TargetMode="External"/><Relationship Id="rId1" Type="http://schemas.openxmlformats.org/officeDocument/2006/relationships/hyperlink" Target="https://www.cdslindia.com/Footer/grievances.aspx"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https://bsecrs.bseindia.com/ecomplaint/frmInvestorHome.aspx" TargetMode="External"/><Relationship Id="rId1" Type="http://schemas.openxmlformats.org/officeDocument/2006/relationships/hyperlink" Target="https://www.bseindia.com/static/investors/cac_tm.aspx"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www.nsdl.co.in/" TargetMode="External"/></Relationships>
</file>

<file path=ppt/diagrams/_rels/drawing16.xml.rels><?xml version="1.0" encoding="UTF-8" standalone="yes"?>
<Relationships xmlns="http://schemas.openxmlformats.org/package/2006/relationships"><Relationship Id="rId2" Type="http://schemas.openxmlformats.org/officeDocument/2006/relationships/hyperlink" Target="mailto:complaints@cdslindia.com" TargetMode="External"/><Relationship Id="rId1" Type="http://schemas.openxmlformats.org/officeDocument/2006/relationships/hyperlink" Target="https://www.cdslindia.com/Footer/grievances.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7B282-8B60-4CAE-B70A-BBFF04A2899B}"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en-US"/>
        </a:p>
      </dgm:t>
    </dgm:pt>
    <dgm:pt modelId="{7A002FD0-F5E7-4059-9592-F3D4B960D1A6}">
      <dgm:prSet phldrT="[Text]" custT="1"/>
      <dgm:spPr>
        <a:solidFill>
          <a:schemeClr val="accent4">
            <a:lumMod val="60000"/>
            <a:lumOff val="40000"/>
          </a:schemeClr>
        </a:solidFill>
        <a:ln>
          <a:solidFill>
            <a:schemeClr val="tx1"/>
          </a:solidFill>
        </a:ln>
      </dgm:spPr>
      <dgm:t>
        <a:bodyPr/>
        <a:lstStyle/>
        <a:p>
          <a:r>
            <a:rPr lang="en-US" sz="1600" dirty="0" smtClean="0">
              <a:solidFill>
                <a:schemeClr val="tx1"/>
              </a:solidFill>
            </a:rPr>
            <a:t>Securities Contract Regulation Act, </a:t>
          </a:r>
          <a:endParaRPr lang="en-US" sz="1600" dirty="0">
            <a:solidFill>
              <a:schemeClr val="tx1"/>
            </a:solidFill>
          </a:endParaRPr>
        </a:p>
      </dgm:t>
    </dgm:pt>
    <dgm:pt modelId="{35B53180-5DE6-4EF8-9225-29FD95EA5EB4}" type="parTrans" cxnId="{1BBF14E8-FCBD-43F2-9BEA-2EC2FB4E3330}">
      <dgm:prSet/>
      <dgm:spPr/>
      <dgm:t>
        <a:bodyPr/>
        <a:lstStyle/>
        <a:p>
          <a:endParaRPr lang="en-US"/>
        </a:p>
      </dgm:t>
    </dgm:pt>
    <dgm:pt modelId="{3BFEF7A6-093E-48CC-9CEF-7680748C800A}" type="sibTrans" cxnId="{1BBF14E8-FCBD-43F2-9BEA-2EC2FB4E3330}">
      <dgm:prSet custT="1"/>
      <dgm:spPr>
        <a:solidFill>
          <a:schemeClr val="accent4">
            <a:lumMod val="75000"/>
          </a:schemeClr>
        </a:solidFill>
        <a:ln>
          <a:solidFill>
            <a:schemeClr val="tx1"/>
          </a:solidFill>
        </a:ln>
      </dgm:spPr>
      <dgm:t>
        <a:bodyPr/>
        <a:lstStyle/>
        <a:p>
          <a:r>
            <a:rPr lang="en-US" sz="1600" dirty="0" smtClean="0">
              <a:solidFill>
                <a:schemeClr val="bg1"/>
              </a:solidFill>
            </a:rPr>
            <a:t>SEBI Act</a:t>
          </a:r>
          <a:endParaRPr lang="en-US" sz="1600" dirty="0">
            <a:solidFill>
              <a:schemeClr val="bg1"/>
            </a:solidFill>
          </a:endParaRPr>
        </a:p>
      </dgm:t>
    </dgm:pt>
    <dgm:pt modelId="{21B46561-1888-440D-918D-43F6C3658A07}">
      <dgm:prSet phldrT="[Text]" custT="1"/>
      <dgm:spPr>
        <a:solidFill>
          <a:schemeClr val="accent4">
            <a:lumMod val="60000"/>
            <a:lumOff val="40000"/>
          </a:schemeClr>
        </a:solidFill>
        <a:ln>
          <a:solidFill>
            <a:schemeClr val="tx1"/>
          </a:solidFill>
        </a:ln>
      </dgm:spPr>
      <dgm:t>
        <a:bodyPr/>
        <a:lstStyle/>
        <a:p>
          <a:r>
            <a:rPr lang="en-US" sz="1600" dirty="0" smtClean="0">
              <a:solidFill>
                <a:schemeClr val="tx1"/>
              </a:solidFill>
            </a:rPr>
            <a:t>Depositories Act </a:t>
          </a:r>
          <a:endParaRPr lang="en-US" sz="1600" dirty="0">
            <a:solidFill>
              <a:schemeClr val="tx1"/>
            </a:solidFill>
          </a:endParaRPr>
        </a:p>
      </dgm:t>
    </dgm:pt>
    <dgm:pt modelId="{3EBFBA3C-725B-42B9-B642-BEDBF593CEEF}" type="parTrans" cxnId="{EBDB2F94-8C9E-405F-A13D-54B10FB4DF27}">
      <dgm:prSet/>
      <dgm:spPr/>
      <dgm:t>
        <a:bodyPr/>
        <a:lstStyle/>
        <a:p>
          <a:endParaRPr lang="en-US"/>
        </a:p>
      </dgm:t>
    </dgm:pt>
    <dgm:pt modelId="{4040906A-65D0-4A41-90E1-03348BB1BEFF}" type="sibTrans" cxnId="{EBDB2F94-8C9E-405F-A13D-54B10FB4DF27}">
      <dgm:prSet custT="1"/>
      <dgm:spPr>
        <a:solidFill>
          <a:schemeClr val="accent4">
            <a:lumMod val="75000"/>
          </a:schemeClr>
        </a:solidFill>
        <a:ln>
          <a:solidFill>
            <a:schemeClr val="tx1"/>
          </a:solidFill>
        </a:ln>
      </dgm:spPr>
      <dgm:t>
        <a:bodyPr/>
        <a:lstStyle/>
        <a:p>
          <a:r>
            <a:rPr lang="en-US" sz="1600" dirty="0" smtClean="0">
              <a:solidFill>
                <a:schemeClr val="bg1"/>
              </a:solidFill>
            </a:rPr>
            <a:t>Rules and regulation made there under and relevant provisions of Companies Act, 2013.</a:t>
          </a:r>
          <a:endParaRPr lang="en-US" sz="1600" dirty="0">
            <a:solidFill>
              <a:schemeClr val="bg1"/>
            </a:solidFill>
          </a:endParaRPr>
        </a:p>
      </dgm:t>
    </dgm:pt>
    <dgm:pt modelId="{5B4F57EB-8D93-4AFD-8BF6-17A239AEE585}" type="pres">
      <dgm:prSet presAssocID="{2867B282-8B60-4CAE-B70A-BBFF04A2899B}" presName="Name0" presStyleCnt="0">
        <dgm:presLayoutVars>
          <dgm:chMax/>
          <dgm:chPref/>
          <dgm:dir/>
          <dgm:animLvl val="lvl"/>
        </dgm:presLayoutVars>
      </dgm:prSet>
      <dgm:spPr/>
      <dgm:t>
        <a:bodyPr/>
        <a:lstStyle/>
        <a:p>
          <a:endParaRPr lang="en-US"/>
        </a:p>
      </dgm:t>
    </dgm:pt>
    <dgm:pt modelId="{C1E518B4-413D-4679-A43B-B23851C286CB}" type="pres">
      <dgm:prSet presAssocID="{7A002FD0-F5E7-4059-9592-F3D4B960D1A6}" presName="composite" presStyleCnt="0"/>
      <dgm:spPr/>
    </dgm:pt>
    <dgm:pt modelId="{744EB7F6-79E2-4C97-95E1-F5C7D4ABC3BA}" type="pres">
      <dgm:prSet presAssocID="{7A002FD0-F5E7-4059-9592-F3D4B960D1A6}" presName="Parent1" presStyleLbl="node1" presStyleIdx="0" presStyleCnt="4" custScaleX="137647">
        <dgm:presLayoutVars>
          <dgm:chMax val="1"/>
          <dgm:chPref val="1"/>
          <dgm:bulletEnabled val="1"/>
        </dgm:presLayoutVars>
      </dgm:prSet>
      <dgm:spPr/>
      <dgm:t>
        <a:bodyPr/>
        <a:lstStyle/>
        <a:p>
          <a:endParaRPr lang="en-US"/>
        </a:p>
      </dgm:t>
    </dgm:pt>
    <dgm:pt modelId="{FDE81A48-2A80-4036-A80E-9FE3A053CBAB}" type="pres">
      <dgm:prSet presAssocID="{7A002FD0-F5E7-4059-9592-F3D4B960D1A6}" presName="Childtext1" presStyleLbl="revTx" presStyleIdx="0" presStyleCnt="2">
        <dgm:presLayoutVars>
          <dgm:chMax val="0"/>
          <dgm:chPref val="0"/>
          <dgm:bulletEnabled val="1"/>
        </dgm:presLayoutVars>
      </dgm:prSet>
      <dgm:spPr/>
      <dgm:t>
        <a:bodyPr/>
        <a:lstStyle/>
        <a:p>
          <a:endParaRPr lang="en-US"/>
        </a:p>
      </dgm:t>
    </dgm:pt>
    <dgm:pt modelId="{E0847864-0F9A-4A92-9F68-1218DD16948B}" type="pres">
      <dgm:prSet presAssocID="{7A002FD0-F5E7-4059-9592-F3D4B960D1A6}" presName="BalanceSpacing" presStyleCnt="0"/>
      <dgm:spPr/>
    </dgm:pt>
    <dgm:pt modelId="{0C3AD027-B76A-47A2-9A0E-92486EB2EC60}" type="pres">
      <dgm:prSet presAssocID="{7A002FD0-F5E7-4059-9592-F3D4B960D1A6}" presName="BalanceSpacing1" presStyleCnt="0"/>
      <dgm:spPr/>
    </dgm:pt>
    <dgm:pt modelId="{3634D7D1-B4CA-44AE-AA74-BA15FFBA5FB4}" type="pres">
      <dgm:prSet presAssocID="{3BFEF7A6-093E-48CC-9CEF-7680748C800A}" presName="Accent1Text" presStyleLbl="node1" presStyleIdx="1" presStyleCnt="4" custScaleX="137647" custLinFactNeighborX="-43394" custLinFactNeighborY="1044"/>
      <dgm:spPr/>
      <dgm:t>
        <a:bodyPr/>
        <a:lstStyle/>
        <a:p>
          <a:endParaRPr lang="en-US"/>
        </a:p>
      </dgm:t>
    </dgm:pt>
    <dgm:pt modelId="{C68E5691-1DC8-4F85-B27E-ACD33C68DF40}" type="pres">
      <dgm:prSet presAssocID="{3BFEF7A6-093E-48CC-9CEF-7680748C800A}" presName="spaceBetweenRectangles" presStyleCnt="0"/>
      <dgm:spPr/>
    </dgm:pt>
    <dgm:pt modelId="{5F0B8606-E13C-42AA-9077-CDC910ECC849}" type="pres">
      <dgm:prSet presAssocID="{21B46561-1888-440D-918D-43F6C3658A07}" presName="composite" presStyleCnt="0"/>
      <dgm:spPr/>
    </dgm:pt>
    <dgm:pt modelId="{6AAD86D5-F6B8-4CAD-9BA6-95F0423E40AB}" type="pres">
      <dgm:prSet presAssocID="{21B46561-1888-440D-918D-43F6C3658A07}" presName="Parent1" presStyleLbl="node1" presStyleIdx="2" presStyleCnt="4" custScaleX="137647" custLinFactNeighborX="-25610" custLinFactNeighborY="1044">
        <dgm:presLayoutVars>
          <dgm:chMax val="1"/>
          <dgm:chPref val="1"/>
          <dgm:bulletEnabled val="1"/>
        </dgm:presLayoutVars>
      </dgm:prSet>
      <dgm:spPr/>
      <dgm:t>
        <a:bodyPr/>
        <a:lstStyle/>
        <a:p>
          <a:endParaRPr lang="en-US"/>
        </a:p>
      </dgm:t>
    </dgm:pt>
    <dgm:pt modelId="{4219C109-3922-4452-B7F8-EEE1FE81438E}" type="pres">
      <dgm:prSet presAssocID="{21B46561-1888-440D-918D-43F6C3658A07}" presName="Childtext1" presStyleLbl="revTx" presStyleIdx="1" presStyleCnt="2">
        <dgm:presLayoutVars>
          <dgm:chMax val="0"/>
          <dgm:chPref val="0"/>
          <dgm:bulletEnabled val="1"/>
        </dgm:presLayoutVars>
      </dgm:prSet>
      <dgm:spPr/>
    </dgm:pt>
    <dgm:pt modelId="{DCB787EE-DE9D-47E5-9845-B4975FC01B27}" type="pres">
      <dgm:prSet presAssocID="{21B46561-1888-440D-918D-43F6C3658A07}" presName="BalanceSpacing" presStyleCnt="0"/>
      <dgm:spPr/>
    </dgm:pt>
    <dgm:pt modelId="{1E2459E6-3238-499D-93E0-505645CE20FB}" type="pres">
      <dgm:prSet presAssocID="{21B46561-1888-440D-918D-43F6C3658A07}" presName="BalanceSpacing1" presStyleCnt="0"/>
      <dgm:spPr/>
    </dgm:pt>
    <dgm:pt modelId="{ED77C5D2-FE6E-492F-B9FB-87355AD3CD1B}" type="pres">
      <dgm:prSet presAssocID="{4040906A-65D0-4A41-90E1-03348BB1BEFF}" presName="Accent1Text" presStyleLbl="node1" presStyleIdx="3" presStyleCnt="4" custScaleX="137647" custLinFactNeighborX="21341" custLinFactNeighborY="1044"/>
      <dgm:spPr/>
      <dgm:t>
        <a:bodyPr/>
        <a:lstStyle/>
        <a:p>
          <a:endParaRPr lang="en-US"/>
        </a:p>
      </dgm:t>
    </dgm:pt>
  </dgm:ptLst>
  <dgm:cxnLst>
    <dgm:cxn modelId="{5C04C2D5-FAE8-467E-9246-CCD9CED883F6}" type="presOf" srcId="{4040906A-65D0-4A41-90E1-03348BB1BEFF}" destId="{ED77C5D2-FE6E-492F-B9FB-87355AD3CD1B}" srcOrd="0" destOrd="0" presId="urn:microsoft.com/office/officeart/2008/layout/AlternatingHexagons"/>
    <dgm:cxn modelId="{1BBF14E8-FCBD-43F2-9BEA-2EC2FB4E3330}" srcId="{2867B282-8B60-4CAE-B70A-BBFF04A2899B}" destId="{7A002FD0-F5E7-4059-9592-F3D4B960D1A6}" srcOrd="0" destOrd="0" parTransId="{35B53180-5DE6-4EF8-9225-29FD95EA5EB4}" sibTransId="{3BFEF7A6-093E-48CC-9CEF-7680748C800A}"/>
    <dgm:cxn modelId="{9576853A-192A-4F7D-8EB8-CD1FA4AFCECE}" type="presOf" srcId="{7A002FD0-F5E7-4059-9592-F3D4B960D1A6}" destId="{744EB7F6-79E2-4C97-95E1-F5C7D4ABC3BA}" srcOrd="0" destOrd="0" presId="urn:microsoft.com/office/officeart/2008/layout/AlternatingHexagons"/>
    <dgm:cxn modelId="{971B9D69-A91B-4D6A-954B-39B08EB2531D}" type="presOf" srcId="{2867B282-8B60-4CAE-B70A-BBFF04A2899B}" destId="{5B4F57EB-8D93-4AFD-8BF6-17A239AEE585}" srcOrd="0" destOrd="0" presId="urn:microsoft.com/office/officeart/2008/layout/AlternatingHexagons"/>
    <dgm:cxn modelId="{0990A341-3554-4151-8458-F470DC86A5F4}" type="presOf" srcId="{3BFEF7A6-093E-48CC-9CEF-7680748C800A}" destId="{3634D7D1-B4CA-44AE-AA74-BA15FFBA5FB4}" srcOrd="0" destOrd="0" presId="urn:microsoft.com/office/officeart/2008/layout/AlternatingHexagons"/>
    <dgm:cxn modelId="{03F8C897-4180-4428-AECB-567B1D6206B1}" type="presOf" srcId="{21B46561-1888-440D-918D-43F6C3658A07}" destId="{6AAD86D5-F6B8-4CAD-9BA6-95F0423E40AB}" srcOrd="0" destOrd="0" presId="urn:microsoft.com/office/officeart/2008/layout/AlternatingHexagons"/>
    <dgm:cxn modelId="{EBDB2F94-8C9E-405F-A13D-54B10FB4DF27}" srcId="{2867B282-8B60-4CAE-B70A-BBFF04A2899B}" destId="{21B46561-1888-440D-918D-43F6C3658A07}" srcOrd="1" destOrd="0" parTransId="{3EBFBA3C-725B-42B9-B642-BEDBF593CEEF}" sibTransId="{4040906A-65D0-4A41-90E1-03348BB1BEFF}"/>
    <dgm:cxn modelId="{2CFD6613-BB4D-4CC8-8BEE-CF7763B515DE}" type="presParOf" srcId="{5B4F57EB-8D93-4AFD-8BF6-17A239AEE585}" destId="{C1E518B4-413D-4679-A43B-B23851C286CB}" srcOrd="0" destOrd="0" presId="urn:microsoft.com/office/officeart/2008/layout/AlternatingHexagons"/>
    <dgm:cxn modelId="{C12ED9B9-B9DF-4F71-A765-F9A9890552DD}" type="presParOf" srcId="{C1E518B4-413D-4679-A43B-B23851C286CB}" destId="{744EB7F6-79E2-4C97-95E1-F5C7D4ABC3BA}" srcOrd="0" destOrd="0" presId="urn:microsoft.com/office/officeart/2008/layout/AlternatingHexagons"/>
    <dgm:cxn modelId="{F8D69292-B904-4BE4-9F00-3ACBFC422D4E}" type="presParOf" srcId="{C1E518B4-413D-4679-A43B-B23851C286CB}" destId="{FDE81A48-2A80-4036-A80E-9FE3A053CBAB}" srcOrd="1" destOrd="0" presId="urn:microsoft.com/office/officeart/2008/layout/AlternatingHexagons"/>
    <dgm:cxn modelId="{5DDD8E9D-24C2-4061-81EC-7DFB803AA12C}" type="presParOf" srcId="{C1E518B4-413D-4679-A43B-B23851C286CB}" destId="{E0847864-0F9A-4A92-9F68-1218DD16948B}" srcOrd="2" destOrd="0" presId="urn:microsoft.com/office/officeart/2008/layout/AlternatingHexagons"/>
    <dgm:cxn modelId="{3929E3D3-73EF-45B3-9914-CF2174B5FA54}" type="presParOf" srcId="{C1E518B4-413D-4679-A43B-B23851C286CB}" destId="{0C3AD027-B76A-47A2-9A0E-92486EB2EC60}" srcOrd="3" destOrd="0" presId="urn:microsoft.com/office/officeart/2008/layout/AlternatingHexagons"/>
    <dgm:cxn modelId="{F603177E-1071-4314-AE64-BC370AE98E6D}" type="presParOf" srcId="{C1E518B4-413D-4679-A43B-B23851C286CB}" destId="{3634D7D1-B4CA-44AE-AA74-BA15FFBA5FB4}" srcOrd="4" destOrd="0" presId="urn:microsoft.com/office/officeart/2008/layout/AlternatingHexagons"/>
    <dgm:cxn modelId="{705CB47E-53B8-448D-85FA-3AF32CF465E0}" type="presParOf" srcId="{5B4F57EB-8D93-4AFD-8BF6-17A239AEE585}" destId="{C68E5691-1DC8-4F85-B27E-ACD33C68DF40}" srcOrd="1" destOrd="0" presId="urn:microsoft.com/office/officeart/2008/layout/AlternatingHexagons"/>
    <dgm:cxn modelId="{1A7D0689-C483-4D61-8495-8D9F8474837A}" type="presParOf" srcId="{5B4F57EB-8D93-4AFD-8BF6-17A239AEE585}" destId="{5F0B8606-E13C-42AA-9077-CDC910ECC849}" srcOrd="2" destOrd="0" presId="urn:microsoft.com/office/officeart/2008/layout/AlternatingHexagons"/>
    <dgm:cxn modelId="{2204649C-1F3F-43E2-8C07-D9E9CA1CF2E6}" type="presParOf" srcId="{5F0B8606-E13C-42AA-9077-CDC910ECC849}" destId="{6AAD86D5-F6B8-4CAD-9BA6-95F0423E40AB}" srcOrd="0" destOrd="0" presId="urn:microsoft.com/office/officeart/2008/layout/AlternatingHexagons"/>
    <dgm:cxn modelId="{95AD2324-825E-436D-B6FD-140127ECE376}" type="presParOf" srcId="{5F0B8606-E13C-42AA-9077-CDC910ECC849}" destId="{4219C109-3922-4452-B7F8-EEE1FE81438E}" srcOrd="1" destOrd="0" presId="urn:microsoft.com/office/officeart/2008/layout/AlternatingHexagons"/>
    <dgm:cxn modelId="{239363B5-C988-44F9-83CF-D3C2A6D83829}" type="presParOf" srcId="{5F0B8606-E13C-42AA-9077-CDC910ECC849}" destId="{DCB787EE-DE9D-47E5-9845-B4975FC01B27}" srcOrd="2" destOrd="0" presId="urn:microsoft.com/office/officeart/2008/layout/AlternatingHexagons"/>
    <dgm:cxn modelId="{19DF565D-E45C-47E1-ACA6-27187B0150C7}" type="presParOf" srcId="{5F0B8606-E13C-42AA-9077-CDC910ECC849}" destId="{1E2459E6-3238-499D-93E0-505645CE20FB}" srcOrd="3" destOrd="0" presId="urn:microsoft.com/office/officeart/2008/layout/AlternatingHexagons"/>
    <dgm:cxn modelId="{FF472C14-9DCD-4ACD-A277-ADE629B74336}" type="presParOf" srcId="{5F0B8606-E13C-42AA-9077-CDC910ECC849}" destId="{ED77C5D2-FE6E-492F-B9FB-87355AD3CD1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2C6B25-6FAC-45B3-8B81-41E8C19F524D}" type="doc">
      <dgm:prSet loTypeId="urn:microsoft.com/office/officeart/2005/8/layout/process2" loCatId="process" qsTypeId="urn:microsoft.com/office/officeart/2005/8/quickstyle/simple2" qsCatId="simple" csTypeId="urn:microsoft.com/office/officeart/2005/8/colors/accent2_1" csCatId="accent2" phldr="1"/>
      <dgm:spPr/>
      <dgm:t>
        <a:bodyPr/>
        <a:lstStyle/>
        <a:p>
          <a:endParaRPr lang="en-US"/>
        </a:p>
      </dgm:t>
    </dgm:pt>
    <dgm:pt modelId="{FE1360F6-00A8-452F-A871-A6C8F617F4E8}">
      <dgm:prSet custT="1"/>
      <dgm:spPr>
        <a:solidFill>
          <a:schemeClr val="accent2">
            <a:lumMod val="60000"/>
            <a:lumOff val="40000"/>
          </a:schemeClr>
        </a:solidFill>
        <a:ln>
          <a:solidFill>
            <a:schemeClr val="tx2"/>
          </a:solidFill>
        </a:ln>
      </dgm:spPr>
      <dgm:t>
        <a:bodyPr/>
        <a:lstStyle/>
        <a:p>
          <a:r>
            <a:rPr lang="en-US" sz="2000" smtClean="0">
              <a:solidFill>
                <a:schemeClr val="tx1"/>
              </a:solidFill>
              <a:latin typeface="Arial" panose="020B0604020202020204" pitchFamily="34" charset="0"/>
              <a:cs typeface="Arial" panose="020B0604020202020204" pitchFamily="34" charset="0"/>
            </a:rPr>
            <a:t>Investor or trading member can opt for Arbitration, if not satisfied</a:t>
          </a:r>
          <a:endParaRPr lang="en-US" sz="2000" dirty="0">
            <a:solidFill>
              <a:schemeClr val="tx1"/>
            </a:solidFill>
            <a:latin typeface="Arial" panose="020B0604020202020204" pitchFamily="34" charset="0"/>
            <a:cs typeface="Arial" panose="020B0604020202020204" pitchFamily="34" charset="0"/>
          </a:endParaRPr>
        </a:p>
      </dgm:t>
    </dgm:pt>
    <dgm:pt modelId="{F5EF9A59-1906-4DC6-B10E-E3AEB47A3782}" type="parTrans" cxnId="{CD4622C3-09E1-452C-BFF1-4CD057AA3DE0}">
      <dgm:prSet/>
      <dgm:spPr/>
      <dgm:t>
        <a:bodyPr/>
        <a:lstStyle/>
        <a:p>
          <a:endParaRPr lang="en-US" sz="2400">
            <a:latin typeface="+mn-lt"/>
          </a:endParaRPr>
        </a:p>
      </dgm:t>
    </dgm:pt>
    <dgm:pt modelId="{BB18A45D-5690-4C0B-AF70-095103A190BE}" type="sibTrans" cxnId="{CD4622C3-09E1-452C-BFF1-4CD057AA3DE0}">
      <dgm:prSet/>
      <dgm:spPr/>
      <dgm:t>
        <a:bodyPr/>
        <a:lstStyle/>
        <a:p>
          <a:endParaRPr lang="en-US" sz="2400">
            <a:latin typeface="+mn-lt"/>
          </a:endParaRPr>
        </a:p>
      </dgm:t>
    </dgm:pt>
    <dgm:pt modelId="{D69136A7-67A2-4AF0-B08B-28EE71CB9D0D}">
      <dgm:prSet custT="1"/>
      <dgm:spPr>
        <a:solidFill>
          <a:schemeClr val="accent2">
            <a:lumMod val="60000"/>
            <a:lumOff val="40000"/>
          </a:schemeClr>
        </a:solidFill>
        <a:ln>
          <a:solidFill>
            <a:schemeClr val="tx2"/>
          </a:solidFill>
        </a:ln>
      </dgm:spPr>
      <dgm:t>
        <a:bodyPr/>
        <a:lstStyle/>
        <a:p>
          <a:r>
            <a:rPr lang="en-US" sz="2000" dirty="0" smtClean="0">
              <a:solidFill>
                <a:schemeClr val="tx1"/>
              </a:solidFill>
              <a:latin typeface="Arial" panose="020B0604020202020204" pitchFamily="34" charset="0"/>
              <a:cs typeface="Arial" panose="020B0604020202020204" pitchFamily="34" charset="0"/>
            </a:rPr>
            <a:t>Implementation of GRC orders in favor of investors</a:t>
          </a:r>
          <a:endParaRPr lang="en-US" sz="2000" dirty="0">
            <a:solidFill>
              <a:schemeClr val="tx1"/>
            </a:solidFill>
            <a:latin typeface="Arial" panose="020B0604020202020204" pitchFamily="34" charset="0"/>
            <a:cs typeface="Arial" panose="020B0604020202020204" pitchFamily="34" charset="0"/>
          </a:endParaRPr>
        </a:p>
      </dgm:t>
    </dgm:pt>
    <dgm:pt modelId="{44699153-DE99-47BB-A14F-BBC9238752A9}" type="parTrans" cxnId="{2AC1872E-A2EB-4904-B71F-85E5C679C9DF}">
      <dgm:prSet/>
      <dgm:spPr/>
      <dgm:t>
        <a:bodyPr/>
        <a:lstStyle/>
        <a:p>
          <a:endParaRPr lang="en-US" sz="2400">
            <a:latin typeface="+mn-lt"/>
          </a:endParaRPr>
        </a:p>
      </dgm:t>
    </dgm:pt>
    <dgm:pt modelId="{54CFB177-413F-4281-9972-AEA5B6B45927}" type="sibTrans" cxnId="{2AC1872E-A2EB-4904-B71F-85E5C679C9DF}">
      <dgm:prSet custT="1"/>
      <dgm:spPr>
        <a:solidFill>
          <a:schemeClr val="accent2">
            <a:lumMod val="75000"/>
          </a:schemeClr>
        </a:solidFill>
      </dgm:spPr>
      <dgm:t>
        <a:bodyPr/>
        <a:lstStyle/>
        <a:p>
          <a:endParaRPr lang="en-US" sz="2400">
            <a:latin typeface="+mn-lt"/>
          </a:endParaRPr>
        </a:p>
      </dgm:t>
    </dgm:pt>
    <dgm:pt modelId="{A74169B4-B833-4D15-984B-5B3BF4F39390}">
      <dgm:prSet custT="1"/>
      <dgm:spPr>
        <a:solidFill>
          <a:schemeClr val="accent2">
            <a:lumMod val="60000"/>
            <a:lumOff val="40000"/>
          </a:schemeClr>
        </a:solidFill>
        <a:ln>
          <a:solidFill>
            <a:schemeClr val="tx2"/>
          </a:solidFill>
        </a:ln>
      </dgm:spPr>
      <dgm:t>
        <a:bodyPr/>
        <a:lstStyle/>
        <a:p>
          <a:r>
            <a:rPr lang="en-US" sz="2000" smtClean="0">
              <a:solidFill>
                <a:schemeClr val="tx1"/>
              </a:solidFill>
              <a:latin typeface="Arial" panose="020B0604020202020204" pitchFamily="34" charset="0"/>
              <a:cs typeface="Arial" panose="020B0604020202020204" pitchFamily="34" charset="0"/>
            </a:rPr>
            <a:t>Hold Grievance Resolution Committee meeting</a:t>
          </a:r>
          <a:endParaRPr lang="en-US" sz="2000" dirty="0">
            <a:solidFill>
              <a:schemeClr val="tx1"/>
            </a:solidFill>
            <a:latin typeface="Arial" panose="020B0604020202020204" pitchFamily="34" charset="0"/>
            <a:cs typeface="Arial" panose="020B0604020202020204" pitchFamily="34" charset="0"/>
          </a:endParaRPr>
        </a:p>
      </dgm:t>
    </dgm:pt>
    <dgm:pt modelId="{FAD6024A-827A-4F2C-A07F-6649D58D56ED}" type="parTrans" cxnId="{4CF98D83-4428-44D1-8D0E-073B86C843CB}">
      <dgm:prSet/>
      <dgm:spPr/>
      <dgm:t>
        <a:bodyPr/>
        <a:lstStyle/>
        <a:p>
          <a:endParaRPr lang="en-US" sz="2400">
            <a:latin typeface="+mn-lt"/>
          </a:endParaRPr>
        </a:p>
      </dgm:t>
    </dgm:pt>
    <dgm:pt modelId="{3CC107E5-B2FE-4BB2-8A19-1A337E62A201}" type="sibTrans" cxnId="{4CF98D83-4428-44D1-8D0E-073B86C843CB}">
      <dgm:prSet custT="1"/>
      <dgm:spPr>
        <a:solidFill>
          <a:schemeClr val="accent2">
            <a:lumMod val="75000"/>
          </a:schemeClr>
        </a:solidFill>
      </dgm:spPr>
      <dgm:t>
        <a:bodyPr/>
        <a:lstStyle/>
        <a:p>
          <a:endParaRPr lang="en-US" sz="2400">
            <a:latin typeface="+mn-lt"/>
          </a:endParaRPr>
        </a:p>
      </dgm:t>
    </dgm:pt>
    <dgm:pt modelId="{B7B2675F-8ED0-4761-B046-819AB7AAEA34}" type="pres">
      <dgm:prSet presAssocID="{872C6B25-6FAC-45B3-8B81-41E8C19F524D}" presName="linearFlow" presStyleCnt="0">
        <dgm:presLayoutVars>
          <dgm:resizeHandles val="exact"/>
        </dgm:presLayoutVars>
      </dgm:prSet>
      <dgm:spPr/>
      <dgm:t>
        <a:bodyPr/>
        <a:lstStyle/>
        <a:p>
          <a:endParaRPr lang="en-US"/>
        </a:p>
      </dgm:t>
    </dgm:pt>
    <dgm:pt modelId="{8CCF0885-ABE9-4EFB-BADD-DACCBF224AEB}" type="pres">
      <dgm:prSet presAssocID="{A74169B4-B833-4D15-984B-5B3BF4F39390}" presName="node" presStyleLbl="node1" presStyleIdx="0" presStyleCnt="3" custScaleX="304585" custScaleY="87693" custLinFactNeighborX="-340" custLinFactNeighborY="16170">
        <dgm:presLayoutVars>
          <dgm:bulletEnabled val="1"/>
        </dgm:presLayoutVars>
      </dgm:prSet>
      <dgm:spPr/>
      <dgm:t>
        <a:bodyPr/>
        <a:lstStyle/>
        <a:p>
          <a:endParaRPr lang="en-US"/>
        </a:p>
      </dgm:t>
    </dgm:pt>
    <dgm:pt modelId="{1ED40FC8-7E39-46E6-A5CD-E20FEF23E420}" type="pres">
      <dgm:prSet presAssocID="{3CC107E5-B2FE-4BB2-8A19-1A337E62A201}" presName="sibTrans" presStyleLbl="sibTrans2D1" presStyleIdx="0" presStyleCnt="2"/>
      <dgm:spPr/>
      <dgm:t>
        <a:bodyPr/>
        <a:lstStyle/>
        <a:p>
          <a:endParaRPr lang="en-US"/>
        </a:p>
      </dgm:t>
    </dgm:pt>
    <dgm:pt modelId="{484BBC0A-C98C-459E-AEEC-2E706B25979B}" type="pres">
      <dgm:prSet presAssocID="{3CC107E5-B2FE-4BB2-8A19-1A337E62A201}" presName="connectorText" presStyleLbl="sibTrans2D1" presStyleIdx="0" presStyleCnt="2"/>
      <dgm:spPr/>
      <dgm:t>
        <a:bodyPr/>
        <a:lstStyle/>
        <a:p>
          <a:endParaRPr lang="en-US"/>
        </a:p>
      </dgm:t>
    </dgm:pt>
    <dgm:pt modelId="{13E9D098-27A1-4A35-BF55-F51077B18AF5}" type="pres">
      <dgm:prSet presAssocID="{D69136A7-67A2-4AF0-B08B-28EE71CB9D0D}" presName="node" presStyleLbl="node1" presStyleIdx="1" presStyleCnt="3" custScaleX="301669" custScaleY="103155">
        <dgm:presLayoutVars>
          <dgm:bulletEnabled val="1"/>
        </dgm:presLayoutVars>
      </dgm:prSet>
      <dgm:spPr/>
      <dgm:t>
        <a:bodyPr/>
        <a:lstStyle/>
        <a:p>
          <a:endParaRPr lang="en-US"/>
        </a:p>
      </dgm:t>
    </dgm:pt>
    <dgm:pt modelId="{4794E72C-3AF6-45AA-A621-9F42FD98ACBE}" type="pres">
      <dgm:prSet presAssocID="{54CFB177-413F-4281-9972-AEA5B6B45927}" presName="sibTrans" presStyleLbl="sibTrans2D1" presStyleIdx="1" presStyleCnt="2"/>
      <dgm:spPr/>
      <dgm:t>
        <a:bodyPr/>
        <a:lstStyle/>
        <a:p>
          <a:endParaRPr lang="en-US"/>
        </a:p>
      </dgm:t>
    </dgm:pt>
    <dgm:pt modelId="{D48AEDC4-4B41-4092-9919-7AEE835A28E6}" type="pres">
      <dgm:prSet presAssocID="{54CFB177-413F-4281-9972-AEA5B6B45927}" presName="connectorText" presStyleLbl="sibTrans2D1" presStyleIdx="1" presStyleCnt="2"/>
      <dgm:spPr/>
      <dgm:t>
        <a:bodyPr/>
        <a:lstStyle/>
        <a:p>
          <a:endParaRPr lang="en-US"/>
        </a:p>
      </dgm:t>
    </dgm:pt>
    <dgm:pt modelId="{D432D71C-C819-49E6-8B19-04BD5A9368F3}" type="pres">
      <dgm:prSet presAssocID="{FE1360F6-00A8-452F-A871-A6C8F617F4E8}" presName="node" presStyleLbl="node1" presStyleIdx="2" presStyleCnt="3" custScaleX="302965" custLinFactNeighborX="1" custLinFactNeighborY="-5190">
        <dgm:presLayoutVars>
          <dgm:bulletEnabled val="1"/>
        </dgm:presLayoutVars>
      </dgm:prSet>
      <dgm:spPr/>
      <dgm:t>
        <a:bodyPr/>
        <a:lstStyle/>
        <a:p>
          <a:endParaRPr lang="en-US"/>
        </a:p>
      </dgm:t>
    </dgm:pt>
  </dgm:ptLst>
  <dgm:cxnLst>
    <dgm:cxn modelId="{7C02E67A-8F07-4836-9FEA-3AC3F603433B}" type="presOf" srcId="{FE1360F6-00A8-452F-A871-A6C8F617F4E8}" destId="{D432D71C-C819-49E6-8B19-04BD5A9368F3}" srcOrd="0" destOrd="0" presId="urn:microsoft.com/office/officeart/2005/8/layout/process2"/>
    <dgm:cxn modelId="{C88DF4CA-796F-493C-AC54-EBA5FFF6C007}" type="presOf" srcId="{3CC107E5-B2FE-4BB2-8A19-1A337E62A201}" destId="{484BBC0A-C98C-459E-AEEC-2E706B25979B}" srcOrd="1" destOrd="0" presId="urn:microsoft.com/office/officeart/2005/8/layout/process2"/>
    <dgm:cxn modelId="{CD4622C3-09E1-452C-BFF1-4CD057AA3DE0}" srcId="{872C6B25-6FAC-45B3-8B81-41E8C19F524D}" destId="{FE1360F6-00A8-452F-A871-A6C8F617F4E8}" srcOrd="2" destOrd="0" parTransId="{F5EF9A59-1906-4DC6-B10E-E3AEB47A3782}" sibTransId="{BB18A45D-5690-4C0B-AF70-095103A190BE}"/>
    <dgm:cxn modelId="{A0EBA1F8-7CDA-4442-BE09-D7E5D9692222}" type="presOf" srcId="{3CC107E5-B2FE-4BB2-8A19-1A337E62A201}" destId="{1ED40FC8-7E39-46E6-A5CD-E20FEF23E420}" srcOrd="0" destOrd="0" presId="urn:microsoft.com/office/officeart/2005/8/layout/process2"/>
    <dgm:cxn modelId="{27B6220E-6295-475C-A64D-C05EC336FDD4}" type="presOf" srcId="{54CFB177-413F-4281-9972-AEA5B6B45927}" destId="{4794E72C-3AF6-45AA-A621-9F42FD98ACBE}" srcOrd="0" destOrd="0" presId="urn:microsoft.com/office/officeart/2005/8/layout/process2"/>
    <dgm:cxn modelId="{4CF98D83-4428-44D1-8D0E-073B86C843CB}" srcId="{872C6B25-6FAC-45B3-8B81-41E8C19F524D}" destId="{A74169B4-B833-4D15-984B-5B3BF4F39390}" srcOrd="0" destOrd="0" parTransId="{FAD6024A-827A-4F2C-A07F-6649D58D56ED}" sibTransId="{3CC107E5-B2FE-4BB2-8A19-1A337E62A201}"/>
    <dgm:cxn modelId="{0016D91A-093C-40C1-AAA1-9EB29E716405}" type="presOf" srcId="{54CFB177-413F-4281-9972-AEA5B6B45927}" destId="{D48AEDC4-4B41-4092-9919-7AEE835A28E6}" srcOrd="1" destOrd="0" presId="urn:microsoft.com/office/officeart/2005/8/layout/process2"/>
    <dgm:cxn modelId="{270D58CD-36A5-4F81-AB0C-36AC327A33A7}" type="presOf" srcId="{D69136A7-67A2-4AF0-B08B-28EE71CB9D0D}" destId="{13E9D098-27A1-4A35-BF55-F51077B18AF5}" srcOrd="0" destOrd="0" presId="urn:microsoft.com/office/officeart/2005/8/layout/process2"/>
    <dgm:cxn modelId="{2AC1872E-A2EB-4904-B71F-85E5C679C9DF}" srcId="{872C6B25-6FAC-45B3-8B81-41E8C19F524D}" destId="{D69136A7-67A2-4AF0-B08B-28EE71CB9D0D}" srcOrd="1" destOrd="0" parTransId="{44699153-DE99-47BB-A14F-BBC9238752A9}" sibTransId="{54CFB177-413F-4281-9972-AEA5B6B45927}"/>
    <dgm:cxn modelId="{01C79063-AFFF-4EE8-A67B-CBE989239E93}" type="presOf" srcId="{A74169B4-B833-4D15-984B-5B3BF4F39390}" destId="{8CCF0885-ABE9-4EFB-BADD-DACCBF224AEB}" srcOrd="0" destOrd="0" presId="urn:microsoft.com/office/officeart/2005/8/layout/process2"/>
    <dgm:cxn modelId="{FA00C545-AD5D-4B04-8818-F0BE29DEEF1E}" type="presOf" srcId="{872C6B25-6FAC-45B3-8B81-41E8C19F524D}" destId="{B7B2675F-8ED0-4761-B046-819AB7AAEA34}" srcOrd="0" destOrd="0" presId="urn:microsoft.com/office/officeart/2005/8/layout/process2"/>
    <dgm:cxn modelId="{76CD1F22-5A28-456B-A6C2-477D5B7569ED}" type="presParOf" srcId="{B7B2675F-8ED0-4761-B046-819AB7AAEA34}" destId="{8CCF0885-ABE9-4EFB-BADD-DACCBF224AEB}" srcOrd="0" destOrd="0" presId="urn:microsoft.com/office/officeart/2005/8/layout/process2"/>
    <dgm:cxn modelId="{8FF01FE6-186B-495D-839D-CB6CBCF8A80C}" type="presParOf" srcId="{B7B2675F-8ED0-4761-B046-819AB7AAEA34}" destId="{1ED40FC8-7E39-46E6-A5CD-E20FEF23E420}" srcOrd="1" destOrd="0" presId="urn:microsoft.com/office/officeart/2005/8/layout/process2"/>
    <dgm:cxn modelId="{DF2360AA-C1D4-4221-95BF-F082BCAABAB7}" type="presParOf" srcId="{1ED40FC8-7E39-46E6-A5CD-E20FEF23E420}" destId="{484BBC0A-C98C-459E-AEEC-2E706B25979B}" srcOrd="0" destOrd="0" presId="urn:microsoft.com/office/officeart/2005/8/layout/process2"/>
    <dgm:cxn modelId="{42FC85C2-511A-4EA3-81A4-1BCDFD0E4146}" type="presParOf" srcId="{B7B2675F-8ED0-4761-B046-819AB7AAEA34}" destId="{13E9D098-27A1-4A35-BF55-F51077B18AF5}" srcOrd="2" destOrd="0" presId="urn:microsoft.com/office/officeart/2005/8/layout/process2"/>
    <dgm:cxn modelId="{D49312E3-FC2A-4C23-8C34-66073E61B1D8}" type="presParOf" srcId="{B7B2675F-8ED0-4761-B046-819AB7AAEA34}" destId="{4794E72C-3AF6-45AA-A621-9F42FD98ACBE}" srcOrd="3" destOrd="0" presId="urn:microsoft.com/office/officeart/2005/8/layout/process2"/>
    <dgm:cxn modelId="{0C9F2F04-9744-41BA-A627-3107EC562A9C}" type="presParOf" srcId="{4794E72C-3AF6-45AA-A621-9F42FD98ACBE}" destId="{D48AEDC4-4B41-4092-9919-7AEE835A28E6}" srcOrd="0" destOrd="0" presId="urn:microsoft.com/office/officeart/2005/8/layout/process2"/>
    <dgm:cxn modelId="{16F68B7D-E1B9-4756-8FF2-3AEF256304CE}" type="presParOf" srcId="{B7B2675F-8ED0-4761-B046-819AB7AAEA34}" destId="{D432D71C-C819-49E6-8B19-04BD5A9368F3}"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35485A-EC6F-4122-A061-AC3FA7CFB16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IN"/>
        </a:p>
      </dgm:t>
    </dgm:pt>
    <dgm:pt modelId="{207D710B-07D7-4925-AF5D-C340676C6AD0}">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Go through records</a:t>
          </a:r>
        </a:p>
      </dgm:t>
    </dgm:pt>
    <dgm:pt modelId="{F5ADF689-0E09-4053-9D28-676446ABAD11}" type="parTrans" cxnId="{5C54E7DD-5D76-45A3-8D6B-A1E185F25839}">
      <dgm:prSet/>
      <dgm:spPr/>
      <dgm:t>
        <a:bodyPr/>
        <a:lstStyle/>
        <a:p>
          <a:endParaRPr lang="en-IN"/>
        </a:p>
      </dgm:t>
    </dgm:pt>
    <dgm:pt modelId="{9249FD21-C1ED-46D6-A0B5-3C62420AF3C9}" type="sibTrans" cxnId="{5C54E7DD-5D76-45A3-8D6B-A1E185F25839}">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IN"/>
        </a:p>
      </dgm:t>
    </dgm:pt>
    <dgm:pt modelId="{1AD0E8BF-1158-4F1B-8847-FCB3A305BCD0}">
      <dgm:prSet phldrT="[Tex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a:t>Analyze the complaint</a:t>
          </a:r>
        </a:p>
      </dgm:t>
    </dgm:pt>
    <dgm:pt modelId="{3826891B-7F14-446C-A5B0-5CEA36F8FD20}" type="parTrans" cxnId="{18DE43AF-4EB6-451D-B7C0-F0A6AE3FC3B4}">
      <dgm:prSet/>
      <dgm:spPr/>
      <dgm:t>
        <a:bodyPr/>
        <a:lstStyle/>
        <a:p>
          <a:endParaRPr lang="en-IN"/>
        </a:p>
      </dgm:t>
    </dgm:pt>
    <dgm:pt modelId="{38C2870B-8F83-4370-AE8E-42DB8600576C}" type="sibTrans" cxnId="{18DE43AF-4EB6-451D-B7C0-F0A6AE3FC3B4}">
      <dgm:prSet/>
      <dgm:spPr/>
      <dgm:t>
        <a:bodyPr/>
        <a:lstStyle/>
        <a:p>
          <a:endParaRPr lang="en-IN"/>
        </a:p>
      </dgm:t>
    </dgm:pt>
    <dgm:pt modelId="{F34E0169-BAD7-4F0A-80C9-5E441005A005}">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Hear both the parties</a:t>
          </a:r>
        </a:p>
      </dgm:t>
    </dgm:pt>
    <dgm:pt modelId="{CB1537CF-E1A4-4BDA-8C71-FBEE06AE6CF8}" type="parTrans" cxnId="{B1FE9B67-1FF7-42AC-A2DB-B585DA12AB90}">
      <dgm:prSet/>
      <dgm:spPr/>
      <dgm:t>
        <a:bodyPr/>
        <a:lstStyle/>
        <a:p>
          <a:endParaRPr lang="en-IN"/>
        </a:p>
      </dgm:t>
    </dgm:pt>
    <dgm:pt modelId="{F297CCA3-64DB-4564-9553-769670E1C9E9}" type="sibTrans" cxnId="{B1FE9B67-1FF7-42AC-A2DB-B585DA12AB9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IN"/>
        </a:p>
      </dgm:t>
    </dgm:pt>
    <dgm:pt modelId="{06900DDB-C1A4-400E-9C18-610FE0B4BEE1}">
      <dgm:prSet phldrT="[Tex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a:t>Opportunity for both </a:t>
          </a:r>
          <a:r>
            <a:rPr lang="en-IN" sz="1600" dirty="0" smtClean="0"/>
            <a:t>parties </a:t>
          </a:r>
          <a:r>
            <a:rPr lang="en-IN" sz="1600" dirty="0"/>
            <a:t>to represent their case</a:t>
          </a:r>
        </a:p>
      </dgm:t>
    </dgm:pt>
    <dgm:pt modelId="{7DDBE41C-6D8F-43A4-9F82-DFEFBBC53967}" type="parTrans" cxnId="{3B718123-911A-4ED5-A4CF-DCB722BE858B}">
      <dgm:prSet/>
      <dgm:spPr/>
      <dgm:t>
        <a:bodyPr/>
        <a:lstStyle/>
        <a:p>
          <a:endParaRPr lang="en-IN"/>
        </a:p>
      </dgm:t>
    </dgm:pt>
    <dgm:pt modelId="{A9BDC480-3184-4CA1-926C-F85693370729}" type="sibTrans" cxnId="{3B718123-911A-4ED5-A4CF-DCB722BE858B}">
      <dgm:prSet/>
      <dgm:spPr/>
      <dgm:t>
        <a:bodyPr/>
        <a:lstStyle/>
        <a:p>
          <a:endParaRPr lang="en-IN"/>
        </a:p>
      </dgm:t>
    </dgm:pt>
    <dgm:pt modelId="{B340AE5B-16E3-477F-9138-69A370327076}">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Discuss for redressal</a:t>
          </a:r>
        </a:p>
      </dgm:t>
    </dgm:pt>
    <dgm:pt modelId="{57F20293-6FA2-4DA3-BF93-679B128DA80D}" type="parTrans" cxnId="{D51BB93D-EA95-4646-9CAB-86843DB1E21D}">
      <dgm:prSet/>
      <dgm:spPr/>
      <dgm:t>
        <a:bodyPr/>
        <a:lstStyle/>
        <a:p>
          <a:endParaRPr lang="en-IN"/>
        </a:p>
      </dgm:t>
    </dgm:pt>
    <dgm:pt modelId="{15118E0A-89D6-4E88-BB04-87BBBFFAD0AB}" type="sibTrans" cxnId="{D51BB93D-EA95-4646-9CAB-86843DB1E21D}">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IN"/>
        </a:p>
      </dgm:t>
    </dgm:pt>
    <dgm:pt modelId="{AC742DFB-7E94-4194-89E8-23C58B5D1490}">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Record admissibility of claim value</a:t>
          </a:r>
        </a:p>
      </dgm:t>
    </dgm:pt>
    <dgm:pt modelId="{C3810C65-076B-437A-8D42-F82C0DBC979F}" type="parTrans" cxnId="{D6101A0E-E083-4585-8CFE-4A9B40126B96}">
      <dgm:prSet/>
      <dgm:spPr/>
      <dgm:t>
        <a:bodyPr/>
        <a:lstStyle/>
        <a:p>
          <a:endParaRPr lang="en-IN"/>
        </a:p>
      </dgm:t>
    </dgm:pt>
    <dgm:pt modelId="{FAD98487-65A9-4C12-86B7-33D22786B0B2}" type="sibTrans" cxnId="{D6101A0E-E083-4585-8CFE-4A9B40126B96}">
      <dgm:prSet/>
      <dgm:spPr/>
      <dgm:t>
        <a:bodyPr/>
        <a:lstStyle/>
        <a:p>
          <a:endParaRPr lang="en-IN"/>
        </a:p>
      </dgm:t>
    </dgm:pt>
    <dgm:pt modelId="{83ABB45C-C74C-4A7C-BA13-791558D24A8D}">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a:t>Detailed discussion and/or clarification</a:t>
          </a:r>
        </a:p>
      </dgm:t>
    </dgm:pt>
    <dgm:pt modelId="{7DA68951-CC37-4B79-A341-1EB6D288FAFF}" type="parTrans" cxnId="{A7C2A52F-77DA-4616-A858-EF5BCDB39FB5}">
      <dgm:prSet/>
      <dgm:spPr/>
      <dgm:t>
        <a:bodyPr/>
        <a:lstStyle/>
        <a:p>
          <a:endParaRPr lang="en-IN"/>
        </a:p>
      </dgm:t>
    </dgm:pt>
    <dgm:pt modelId="{CC1F6114-E8A3-4E9E-BC7D-2680516DCE2B}" type="sibTrans" cxnId="{A7C2A52F-77DA-4616-A858-EF5BCDB39FB5}">
      <dgm:prSet/>
      <dgm:spPr/>
      <dgm:t>
        <a:bodyPr/>
        <a:lstStyle/>
        <a:p>
          <a:endParaRPr lang="en-IN"/>
        </a:p>
      </dgm:t>
    </dgm:pt>
    <dgm:pt modelId="{109E5A73-39EC-423F-B0C0-3CF2B0624C0C}">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smtClean="0"/>
            <a:t>Prepare order mentioning admissible claim value</a:t>
          </a:r>
          <a:endParaRPr lang="en-IN" sz="1600" dirty="0"/>
        </a:p>
      </dgm:t>
    </dgm:pt>
    <dgm:pt modelId="{04078887-1E72-4198-AA76-A1700512BE77}" type="parTrans" cxnId="{EB6242CF-C11B-43DD-9BB4-99044C2C9382}">
      <dgm:prSet/>
      <dgm:spPr/>
      <dgm:t>
        <a:bodyPr/>
        <a:lstStyle/>
        <a:p>
          <a:endParaRPr lang="en-US"/>
        </a:p>
      </dgm:t>
    </dgm:pt>
    <dgm:pt modelId="{8A5CDD4F-DDBC-458A-BEB0-BC3E0C4116A7}" type="sibTrans" cxnId="{EB6242CF-C11B-43DD-9BB4-99044C2C9382}">
      <dgm:prSet/>
      <dgm:spPr/>
      <dgm:t>
        <a:bodyPr/>
        <a:lstStyle/>
        <a:p>
          <a:endParaRPr lang="en-US"/>
        </a:p>
      </dgm:t>
    </dgm:pt>
    <dgm:pt modelId="{92A94210-1521-4895-857F-DF156ED66757}">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endParaRPr lang="en-IN" sz="1600" dirty="0"/>
        </a:p>
      </dgm:t>
    </dgm:pt>
    <dgm:pt modelId="{23255A9E-E88D-4A4A-8851-9BF6C98EEC55}" type="parTrans" cxnId="{D0C171C6-DAA1-4F5A-9047-C7DACE052AEA}">
      <dgm:prSet/>
      <dgm:spPr/>
      <dgm:t>
        <a:bodyPr/>
        <a:lstStyle/>
        <a:p>
          <a:endParaRPr lang="en-US"/>
        </a:p>
      </dgm:t>
    </dgm:pt>
    <dgm:pt modelId="{89C58EE6-A952-446A-9017-776553F4B580}" type="sibTrans" cxnId="{D0C171C6-DAA1-4F5A-9047-C7DACE052AEA}">
      <dgm:prSet/>
      <dgm:spPr/>
      <dgm:t>
        <a:bodyPr/>
        <a:lstStyle/>
        <a:p>
          <a:endParaRPr lang="en-US"/>
        </a:p>
      </dgm:t>
    </dgm:pt>
    <dgm:pt modelId="{EA400140-6B3C-4543-AB1B-11D1DAC6D28A}" type="pres">
      <dgm:prSet presAssocID="{0335485A-EC6F-4122-A061-AC3FA7CFB16C}" presName="Name0" presStyleCnt="0">
        <dgm:presLayoutVars>
          <dgm:dir/>
          <dgm:animLvl val="lvl"/>
          <dgm:resizeHandles val="exact"/>
        </dgm:presLayoutVars>
      </dgm:prSet>
      <dgm:spPr/>
      <dgm:t>
        <a:bodyPr/>
        <a:lstStyle/>
        <a:p>
          <a:endParaRPr lang="en-US"/>
        </a:p>
      </dgm:t>
    </dgm:pt>
    <dgm:pt modelId="{48E5E471-8F37-4279-AEC5-EBBA8A102B31}" type="pres">
      <dgm:prSet presAssocID="{0335485A-EC6F-4122-A061-AC3FA7CFB16C}" presName="tSp" presStyleCnt="0"/>
      <dgm:spPr/>
    </dgm:pt>
    <dgm:pt modelId="{500560F6-C15E-49A2-8FDD-E2342F501181}" type="pres">
      <dgm:prSet presAssocID="{0335485A-EC6F-4122-A061-AC3FA7CFB16C}" presName="bSp" presStyleCnt="0"/>
      <dgm:spPr/>
    </dgm:pt>
    <dgm:pt modelId="{597C251D-CD1A-49BF-9F18-91805B535818}" type="pres">
      <dgm:prSet presAssocID="{0335485A-EC6F-4122-A061-AC3FA7CFB16C}" presName="process" presStyleCnt="0"/>
      <dgm:spPr/>
    </dgm:pt>
    <dgm:pt modelId="{6CBDC58B-2195-4C89-951F-D0AB3FBADC52}" type="pres">
      <dgm:prSet presAssocID="{207D710B-07D7-4925-AF5D-C340676C6AD0}" presName="composite1" presStyleCnt="0"/>
      <dgm:spPr/>
    </dgm:pt>
    <dgm:pt modelId="{4999FD48-A773-4D30-9C95-CD20AF1A7F9C}" type="pres">
      <dgm:prSet presAssocID="{207D710B-07D7-4925-AF5D-C340676C6AD0}" presName="dummyNode1" presStyleLbl="node1" presStyleIdx="0" presStyleCnt="4"/>
      <dgm:spPr/>
    </dgm:pt>
    <dgm:pt modelId="{22E947D9-8FAD-46C6-9103-5FAD6F361402}" type="pres">
      <dgm:prSet presAssocID="{207D710B-07D7-4925-AF5D-C340676C6AD0}" presName="childNode1" presStyleLbl="bgAcc1" presStyleIdx="0" presStyleCnt="4" custScaleX="118287" custScaleY="136054" custLinFactNeighborY="5250">
        <dgm:presLayoutVars>
          <dgm:bulletEnabled val="1"/>
        </dgm:presLayoutVars>
      </dgm:prSet>
      <dgm:spPr/>
      <dgm:t>
        <a:bodyPr/>
        <a:lstStyle/>
        <a:p>
          <a:endParaRPr lang="en-US"/>
        </a:p>
      </dgm:t>
    </dgm:pt>
    <dgm:pt modelId="{488F3A81-1019-4762-8D8F-5C7A7F7ED9FE}" type="pres">
      <dgm:prSet presAssocID="{207D710B-07D7-4925-AF5D-C340676C6AD0}" presName="childNode1tx" presStyleLbl="bgAcc1" presStyleIdx="0" presStyleCnt="4">
        <dgm:presLayoutVars>
          <dgm:bulletEnabled val="1"/>
        </dgm:presLayoutVars>
      </dgm:prSet>
      <dgm:spPr/>
      <dgm:t>
        <a:bodyPr/>
        <a:lstStyle/>
        <a:p>
          <a:endParaRPr lang="en-US"/>
        </a:p>
      </dgm:t>
    </dgm:pt>
    <dgm:pt modelId="{860C4C12-EB4D-40CA-8BE8-7688F2860501}" type="pres">
      <dgm:prSet presAssocID="{207D710B-07D7-4925-AF5D-C340676C6AD0}" presName="parentNode1" presStyleLbl="node1" presStyleIdx="0" presStyleCnt="4" custScaleX="128144" custScaleY="139466" custLinFactNeighborX="-13546" custLinFactNeighborY="17914">
        <dgm:presLayoutVars>
          <dgm:chMax val="1"/>
          <dgm:bulletEnabled val="1"/>
        </dgm:presLayoutVars>
      </dgm:prSet>
      <dgm:spPr/>
      <dgm:t>
        <a:bodyPr/>
        <a:lstStyle/>
        <a:p>
          <a:endParaRPr lang="en-US"/>
        </a:p>
      </dgm:t>
    </dgm:pt>
    <dgm:pt modelId="{8CBFE06A-C8C1-4607-8666-6FF75409F4C3}" type="pres">
      <dgm:prSet presAssocID="{207D710B-07D7-4925-AF5D-C340676C6AD0}" presName="connSite1" presStyleCnt="0"/>
      <dgm:spPr/>
    </dgm:pt>
    <dgm:pt modelId="{9D10BFF0-ED2E-4DD2-9D39-88C03711CD2B}" type="pres">
      <dgm:prSet presAssocID="{9249FD21-C1ED-46D6-A0B5-3C62420AF3C9}" presName="Name9" presStyleLbl="sibTrans2D1" presStyleIdx="0" presStyleCnt="3" custScaleX="120419" custLinFactNeighborX="-1684" custLinFactNeighborY="3205"/>
      <dgm:spPr/>
      <dgm:t>
        <a:bodyPr/>
        <a:lstStyle/>
        <a:p>
          <a:endParaRPr lang="en-US"/>
        </a:p>
      </dgm:t>
    </dgm:pt>
    <dgm:pt modelId="{0DC82631-7ED6-4E56-A4A7-CD4C89A6A845}" type="pres">
      <dgm:prSet presAssocID="{F34E0169-BAD7-4F0A-80C9-5E441005A005}" presName="composite2" presStyleCnt="0"/>
      <dgm:spPr/>
    </dgm:pt>
    <dgm:pt modelId="{D14F8CC9-FC45-4D8B-9DFC-3CFABCA042BA}" type="pres">
      <dgm:prSet presAssocID="{F34E0169-BAD7-4F0A-80C9-5E441005A005}" presName="dummyNode2" presStyleLbl="node1" presStyleIdx="0" presStyleCnt="4"/>
      <dgm:spPr/>
    </dgm:pt>
    <dgm:pt modelId="{BB733B7D-DECF-4227-BB4B-E55F11A76106}" type="pres">
      <dgm:prSet presAssocID="{F34E0169-BAD7-4F0A-80C9-5E441005A005}" presName="childNode2" presStyleLbl="bgAcc1" presStyleIdx="1" presStyleCnt="4" custScaleX="147821" custScaleY="165473">
        <dgm:presLayoutVars>
          <dgm:bulletEnabled val="1"/>
        </dgm:presLayoutVars>
      </dgm:prSet>
      <dgm:spPr/>
      <dgm:t>
        <a:bodyPr/>
        <a:lstStyle/>
        <a:p>
          <a:endParaRPr lang="en-US"/>
        </a:p>
      </dgm:t>
    </dgm:pt>
    <dgm:pt modelId="{BB2CB77C-ED95-42F2-8A60-B8B12B87889D}" type="pres">
      <dgm:prSet presAssocID="{F34E0169-BAD7-4F0A-80C9-5E441005A005}" presName="childNode2tx" presStyleLbl="bgAcc1" presStyleIdx="1" presStyleCnt="4">
        <dgm:presLayoutVars>
          <dgm:bulletEnabled val="1"/>
        </dgm:presLayoutVars>
      </dgm:prSet>
      <dgm:spPr/>
      <dgm:t>
        <a:bodyPr/>
        <a:lstStyle/>
        <a:p>
          <a:endParaRPr lang="en-US"/>
        </a:p>
      </dgm:t>
    </dgm:pt>
    <dgm:pt modelId="{EFF98B66-B8C9-4113-8320-702FAD045C1E}" type="pres">
      <dgm:prSet presAssocID="{F34E0169-BAD7-4F0A-80C9-5E441005A005}" presName="parentNode2" presStyleLbl="node1" presStyleIdx="1" presStyleCnt="4" custScaleX="123434" custScaleY="144856" custLinFactNeighborX="269" custLinFactNeighborY="-45045">
        <dgm:presLayoutVars>
          <dgm:chMax val="0"/>
          <dgm:bulletEnabled val="1"/>
        </dgm:presLayoutVars>
      </dgm:prSet>
      <dgm:spPr/>
      <dgm:t>
        <a:bodyPr/>
        <a:lstStyle/>
        <a:p>
          <a:endParaRPr lang="en-US"/>
        </a:p>
      </dgm:t>
    </dgm:pt>
    <dgm:pt modelId="{BA20E436-B77F-45C4-A239-B8087F30D2E8}" type="pres">
      <dgm:prSet presAssocID="{F34E0169-BAD7-4F0A-80C9-5E441005A005}" presName="connSite2" presStyleCnt="0"/>
      <dgm:spPr/>
    </dgm:pt>
    <dgm:pt modelId="{10B4CEB3-7BC2-4620-AB1E-8232FB09B902}" type="pres">
      <dgm:prSet presAssocID="{F297CCA3-64DB-4564-9553-769670E1C9E9}" presName="Name18" presStyleLbl="sibTrans2D1" presStyleIdx="1" presStyleCnt="3"/>
      <dgm:spPr/>
      <dgm:t>
        <a:bodyPr/>
        <a:lstStyle/>
        <a:p>
          <a:endParaRPr lang="en-US"/>
        </a:p>
      </dgm:t>
    </dgm:pt>
    <dgm:pt modelId="{556DA501-4DC0-4093-B392-DB89DD254FA4}" type="pres">
      <dgm:prSet presAssocID="{B340AE5B-16E3-477F-9138-69A370327076}" presName="composite1" presStyleCnt="0"/>
      <dgm:spPr/>
    </dgm:pt>
    <dgm:pt modelId="{2BF7ABE8-CAFC-46F5-AF77-639561B26514}" type="pres">
      <dgm:prSet presAssocID="{B340AE5B-16E3-477F-9138-69A370327076}" presName="dummyNode1" presStyleLbl="node1" presStyleIdx="1" presStyleCnt="4"/>
      <dgm:spPr/>
    </dgm:pt>
    <dgm:pt modelId="{8A3D78E5-B5EA-4DAF-A2AD-D8DB7BE543A1}" type="pres">
      <dgm:prSet presAssocID="{B340AE5B-16E3-477F-9138-69A370327076}" presName="childNode1" presStyleLbl="bgAcc1" presStyleIdx="2" presStyleCnt="4" custScaleX="136067" custScaleY="130612">
        <dgm:presLayoutVars>
          <dgm:bulletEnabled val="1"/>
        </dgm:presLayoutVars>
      </dgm:prSet>
      <dgm:spPr/>
      <dgm:t>
        <a:bodyPr/>
        <a:lstStyle/>
        <a:p>
          <a:endParaRPr lang="en-US"/>
        </a:p>
      </dgm:t>
    </dgm:pt>
    <dgm:pt modelId="{AC0027A0-BB43-4BFE-BFA1-228461BA53DA}" type="pres">
      <dgm:prSet presAssocID="{B340AE5B-16E3-477F-9138-69A370327076}" presName="childNode1tx" presStyleLbl="bgAcc1" presStyleIdx="2" presStyleCnt="4">
        <dgm:presLayoutVars>
          <dgm:bulletEnabled val="1"/>
        </dgm:presLayoutVars>
      </dgm:prSet>
      <dgm:spPr/>
      <dgm:t>
        <a:bodyPr/>
        <a:lstStyle/>
        <a:p>
          <a:endParaRPr lang="en-US"/>
        </a:p>
      </dgm:t>
    </dgm:pt>
    <dgm:pt modelId="{A9823239-E5FF-4091-84B7-30F9514CC79F}" type="pres">
      <dgm:prSet presAssocID="{B340AE5B-16E3-477F-9138-69A370327076}" presName="parentNode1" presStyleLbl="node1" presStyleIdx="2" presStyleCnt="4" custScaleX="126359" custScaleY="146041" custLinFactNeighborX="-25300" custLinFactNeighborY="43028">
        <dgm:presLayoutVars>
          <dgm:chMax val="1"/>
          <dgm:bulletEnabled val="1"/>
        </dgm:presLayoutVars>
      </dgm:prSet>
      <dgm:spPr/>
      <dgm:t>
        <a:bodyPr/>
        <a:lstStyle/>
        <a:p>
          <a:endParaRPr lang="en-US"/>
        </a:p>
      </dgm:t>
    </dgm:pt>
    <dgm:pt modelId="{9B290DCB-A0BD-4DC7-BDA5-28109BC32DC3}" type="pres">
      <dgm:prSet presAssocID="{B340AE5B-16E3-477F-9138-69A370327076}" presName="connSite1" presStyleCnt="0"/>
      <dgm:spPr/>
    </dgm:pt>
    <dgm:pt modelId="{5E4378E0-2532-4193-AE90-539D3E723B97}" type="pres">
      <dgm:prSet presAssocID="{15118E0A-89D6-4E88-BB04-87BBBFFAD0AB}" presName="Name9" presStyleLbl="sibTrans2D1" presStyleIdx="2" presStyleCnt="3" custScaleX="161043" custLinFactNeighborX="-556" custLinFactNeighborY="3943"/>
      <dgm:spPr/>
      <dgm:t>
        <a:bodyPr/>
        <a:lstStyle/>
        <a:p>
          <a:endParaRPr lang="en-US"/>
        </a:p>
      </dgm:t>
    </dgm:pt>
    <dgm:pt modelId="{C755BAF6-824F-4891-8E69-646CC2040F62}" type="pres">
      <dgm:prSet presAssocID="{AC742DFB-7E94-4194-89E8-23C58B5D1490}" presName="composite2" presStyleCnt="0"/>
      <dgm:spPr/>
    </dgm:pt>
    <dgm:pt modelId="{BB0C7670-2006-4F1E-851C-B4BA9BC6F3D4}" type="pres">
      <dgm:prSet presAssocID="{AC742DFB-7E94-4194-89E8-23C58B5D1490}" presName="dummyNode2" presStyleLbl="node1" presStyleIdx="2" presStyleCnt="4"/>
      <dgm:spPr/>
    </dgm:pt>
    <dgm:pt modelId="{4E0D6C0D-BFCB-4C2B-A3DD-34BF954F8A0F}" type="pres">
      <dgm:prSet presAssocID="{AC742DFB-7E94-4194-89E8-23C58B5D1490}" presName="childNode2" presStyleLbl="bgAcc1" presStyleIdx="3" presStyleCnt="4" custScaleX="124757" custScaleY="187409" custLinFactNeighborX="2" custLinFactNeighborY="1294">
        <dgm:presLayoutVars>
          <dgm:bulletEnabled val="1"/>
        </dgm:presLayoutVars>
      </dgm:prSet>
      <dgm:spPr/>
      <dgm:t>
        <a:bodyPr/>
        <a:lstStyle/>
        <a:p>
          <a:endParaRPr lang="en-US"/>
        </a:p>
      </dgm:t>
    </dgm:pt>
    <dgm:pt modelId="{BB559C73-2A96-48E0-8B9E-F604DCFE3BFA}" type="pres">
      <dgm:prSet presAssocID="{AC742DFB-7E94-4194-89E8-23C58B5D1490}" presName="childNode2tx" presStyleLbl="bgAcc1" presStyleIdx="3" presStyleCnt="4">
        <dgm:presLayoutVars>
          <dgm:bulletEnabled val="1"/>
        </dgm:presLayoutVars>
      </dgm:prSet>
      <dgm:spPr/>
      <dgm:t>
        <a:bodyPr/>
        <a:lstStyle/>
        <a:p>
          <a:endParaRPr lang="en-US"/>
        </a:p>
      </dgm:t>
    </dgm:pt>
    <dgm:pt modelId="{2AC06889-1733-450E-9FEC-B2CFBD50A4D2}" type="pres">
      <dgm:prSet presAssocID="{AC742DFB-7E94-4194-89E8-23C58B5D1490}" presName="parentNode2" presStyleLbl="node1" presStyleIdx="3" presStyleCnt="4" custScaleX="120164" custScaleY="149763" custLinFactNeighborX="-8468" custLinFactNeighborY="-53711">
        <dgm:presLayoutVars>
          <dgm:chMax val="0"/>
          <dgm:bulletEnabled val="1"/>
        </dgm:presLayoutVars>
      </dgm:prSet>
      <dgm:spPr/>
      <dgm:t>
        <a:bodyPr/>
        <a:lstStyle/>
        <a:p>
          <a:endParaRPr lang="en-US"/>
        </a:p>
      </dgm:t>
    </dgm:pt>
    <dgm:pt modelId="{341A7238-FD0C-48A8-BAB4-368753F8CBA4}" type="pres">
      <dgm:prSet presAssocID="{AC742DFB-7E94-4194-89E8-23C58B5D1490}" presName="connSite2" presStyleCnt="0"/>
      <dgm:spPr/>
    </dgm:pt>
  </dgm:ptLst>
  <dgm:cxnLst>
    <dgm:cxn modelId="{EB6242CF-C11B-43DD-9BB4-99044C2C9382}" srcId="{AC742DFB-7E94-4194-89E8-23C58B5D1490}" destId="{109E5A73-39EC-423F-B0C0-3CF2B0624C0C}" srcOrd="1" destOrd="0" parTransId="{04078887-1E72-4198-AA76-A1700512BE77}" sibTransId="{8A5CDD4F-DDBC-458A-BEB0-BC3E0C4116A7}"/>
    <dgm:cxn modelId="{18DE43AF-4EB6-451D-B7C0-F0A6AE3FC3B4}" srcId="{207D710B-07D7-4925-AF5D-C340676C6AD0}" destId="{1AD0E8BF-1158-4F1B-8847-FCB3A305BCD0}" srcOrd="0" destOrd="0" parTransId="{3826891B-7F14-446C-A5B0-5CEA36F8FD20}" sibTransId="{38C2870B-8F83-4370-AE8E-42DB8600576C}"/>
    <dgm:cxn modelId="{D51BB93D-EA95-4646-9CAB-86843DB1E21D}" srcId="{0335485A-EC6F-4122-A061-AC3FA7CFB16C}" destId="{B340AE5B-16E3-477F-9138-69A370327076}" srcOrd="2" destOrd="0" parTransId="{57F20293-6FA2-4DA3-BF93-679B128DA80D}" sibTransId="{15118E0A-89D6-4E88-BB04-87BBBFFAD0AB}"/>
    <dgm:cxn modelId="{A8A67851-AB85-48A7-B7BD-A07D9300624C}" type="presOf" srcId="{1AD0E8BF-1158-4F1B-8847-FCB3A305BCD0}" destId="{22E947D9-8FAD-46C6-9103-5FAD6F361402}" srcOrd="0" destOrd="0" presId="urn:microsoft.com/office/officeart/2005/8/layout/hProcess4"/>
    <dgm:cxn modelId="{48CDE6A4-5EED-4C67-B31F-B92906998123}" type="presOf" srcId="{AC742DFB-7E94-4194-89E8-23C58B5D1490}" destId="{2AC06889-1733-450E-9FEC-B2CFBD50A4D2}" srcOrd="0" destOrd="0" presId="urn:microsoft.com/office/officeart/2005/8/layout/hProcess4"/>
    <dgm:cxn modelId="{FF8C128C-C0F5-4A30-9CCE-E8F6F50A0F6C}" type="presOf" srcId="{109E5A73-39EC-423F-B0C0-3CF2B0624C0C}" destId="{4E0D6C0D-BFCB-4C2B-A3DD-34BF954F8A0F}" srcOrd="0" destOrd="1" presId="urn:microsoft.com/office/officeart/2005/8/layout/hProcess4"/>
    <dgm:cxn modelId="{67EF072D-E851-44B0-99D5-1A8FA6615349}" type="presOf" srcId="{92A94210-1521-4895-857F-DF156ED66757}" destId="{BB559C73-2A96-48E0-8B9E-F604DCFE3BFA}" srcOrd="1" destOrd="0" presId="urn:microsoft.com/office/officeart/2005/8/layout/hProcess4"/>
    <dgm:cxn modelId="{A7C2A52F-77DA-4616-A858-EF5BCDB39FB5}" srcId="{B340AE5B-16E3-477F-9138-69A370327076}" destId="{83ABB45C-C74C-4A7C-BA13-791558D24A8D}" srcOrd="0" destOrd="0" parTransId="{7DA68951-CC37-4B79-A341-1EB6D288FAFF}" sibTransId="{CC1F6114-E8A3-4E9E-BC7D-2680516DCE2B}"/>
    <dgm:cxn modelId="{7E18954B-A970-4862-9A86-E11C61CA3621}" type="presOf" srcId="{207D710B-07D7-4925-AF5D-C340676C6AD0}" destId="{860C4C12-EB4D-40CA-8BE8-7688F2860501}" srcOrd="0" destOrd="0" presId="urn:microsoft.com/office/officeart/2005/8/layout/hProcess4"/>
    <dgm:cxn modelId="{D0C171C6-DAA1-4F5A-9047-C7DACE052AEA}" srcId="{AC742DFB-7E94-4194-89E8-23C58B5D1490}" destId="{92A94210-1521-4895-857F-DF156ED66757}" srcOrd="0" destOrd="0" parTransId="{23255A9E-E88D-4A4A-8851-9BF6C98EEC55}" sibTransId="{89C58EE6-A952-446A-9017-776553F4B580}"/>
    <dgm:cxn modelId="{839B9E05-9D64-4AF9-AF60-4613AC8E9CA4}" type="presOf" srcId="{F297CCA3-64DB-4564-9553-769670E1C9E9}" destId="{10B4CEB3-7BC2-4620-AB1E-8232FB09B902}" srcOrd="0" destOrd="0" presId="urn:microsoft.com/office/officeart/2005/8/layout/hProcess4"/>
    <dgm:cxn modelId="{A3E21E6A-1D41-4815-B391-00C3FDE8330F}" type="presOf" srcId="{83ABB45C-C74C-4A7C-BA13-791558D24A8D}" destId="{8A3D78E5-B5EA-4DAF-A2AD-D8DB7BE543A1}" srcOrd="0" destOrd="0" presId="urn:microsoft.com/office/officeart/2005/8/layout/hProcess4"/>
    <dgm:cxn modelId="{D6101A0E-E083-4585-8CFE-4A9B40126B96}" srcId="{0335485A-EC6F-4122-A061-AC3FA7CFB16C}" destId="{AC742DFB-7E94-4194-89E8-23C58B5D1490}" srcOrd="3" destOrd="0" parTransId="{C3810C65-076B-437A-8D42-F82C0DBC979F}" sibTransId="{FAD98487-65A9-4C12-86B7-33D22786B0B2}"/>
    <dgm:cxn modelId="{976D7E0F-DFCA-4687-BED0-A666A9C0D8F5}" type="presOf" srcId="{06900DDB-C1A4-400E-9C18-610FE0B4BEE1}" destId="{BB2CB77C-ED95-42F2-8A60-B8B12B87889D}" srcOrd="1" destOrd="0" presId="urn:microsoft.com/office/officeart/2005/8/layout/hProcess4"/>
    <dgm:cxn modelId="{3B718123-911A-4ED5-A4CF-DCB722BE858B}" srcId="{F34E0169-BAD7-4F0A-80C9-5E441005A005}" destId="{06900DDB-C1A4-400E-9C18-610FE0B4BEE1}" srcOrd="0" destOrd="0" parTransId="{7DDBE41C-6D8F-43A4-9F82-DFEFBBC53967}" sibTransId="{A9BDC480-3184-4CA1-926C-F85693370729}"/>
    <dgm:cxn modelId="{3A7C1323-2D41-4053-9247-EE213D7AF4F1}" type="presOf" srcId="{B340AE5B-16E3-477F-9138-69A370327076}" destId="{A9823239-E5FF-4091-84B7-30F9514CC79F}" srcOrd="0" destOrd="0" presId="urn:microsoft.com/office/officeart/2005/8/layout/hProcess4"/>
    <dgm:cxn modelId="{447287FA-0293-441A-8FF4-9DB3C5329635}" type="presOf" srcId="{06900DDB-C1A4-400E-9C18-610FE0B4BEE1}" destId="{BB733B7D-DECF-4227-BB4B-E55F11A76106}" srcOrd="0" destOrd="0" presId="urn:microsoft.com/office/officeart/2005/8/layout/hProcess4"/>
    <dgm:cxn modelId="{B1FE9B67-1FF7-42AC-A2DB-B585DA12AB90}" srcId="{0335485A-EC6F-4122-A061-AC3FA7CFB16C}" destId="{F34E0169-BAD7-4F0A-80C9-5E441005A005}" srcOrd="1" destOrd="0" parTransId="{CB1537CF-E1A4-4BDA-8C71-FBEE06AE6CF8}" sibTransId="{F297CCA3-64DB-4564-9553-769670E1C9E9}"/>
    <dgm:cxn modelId="{11B64179-153F-4B6A-BD4C-28B38D0C71BF}" type="presOf" srcId="{1AD0E8BF-1158-4F1B-8847-FCB3A305BCD0}" destId="{488F3A81-1019-4762-8D8F-5C7A7F7ED9FE}" srcOrd="1" destOrd="0" presId="urn:microsoft.com/office/officeart/2005/8/layout/hProcess4"/>
    <dgm:cxn modelId="{5C54E7DD-5D76-45A3-8D6B-A1E185F25839}" srcId="{0335485A-EC6F-4122-A061-AC3FA7CFB16C}" destId="{207D710B-07D7-4925-AF5D-C340676C6AD0}" srcOrd="0" destOrd="0" parTransId="{F5ADF689-0E09-4053-9D28-676446ABAD11}" sibTransId="{9249FD21-C1ED-46D6-A0B5-3C62420AF3C9}"/>
    <dgm:cxn modelId="{7C015778-0EF3-4E16-929E-170AE48702A9}" type="presOf" srcId="{0335485A-EC6F-4122-A061-AC3FA7CFB16C}" destId="{EA400140-6B3C-4543-AB1B-11D1DAC6D28A}" srcOrd="0" destOrd="0" presId="urn:microsoft.com/office/officeart/2005/8/layout/hProcess4"/>
    <dgm:cxn modelId="{83CF0EF9-8633-4240-B2F6-D7EC9D3B23AF}" type="presOf" srcId="{83ABB45C-C74C-4A7C-BA13-791558D24A8D}" destId="{AC0027A0-BB43-4BFE-BFA1-228461BA53DA}" srcOrd="1" destOrd="0" presId="urn:microsoft.com/office/officeart/2005/8/layout/hProcess4"/>
    <dgm:cxn modelId="{3C65D0B3-6FD2-46B9-A253-B338C928D2F7}" type="presOf" srcId="{9249FD21-C1ED-46D6-A0B5-3C62420AF3C9}" destId="{9D10BFF0-ED2E-4DD2-9D39-88C03711CD2B}" srcOrd="0" destOrd="0" presId="urn:microsoft.com/office/officeart/2005/8/layout/hProcess4"/>
    <dgm:cxn modelId="{F09942EB-26BA-4E38-B532-BCB0CF1F8853}" type="presOf" srcId="{92A94210-1521-4895-857F-DF156ED66757}" destId="{4E0D6C0D-BFCB-4C2B-A3DD-34BF954F8A0F}" srcOrd="0" destOrd="0" presId="urn:microsoft.com/office/officeart/2005/8/layout/hProcess4"/>
    <dgm:cxn modelId="{116E2A3E-DE8C-4370-880A-9AC35F289841}" type="presOf" srcId="{F34E0169-BAD7-4F0A-80C9-5E441005A005}" destId="{EFF98B66-B8C9-4113-8320-702FAD045C1E}" srcOrd="0" destOrd="0" presId="urn:microsoft.com/office/officeart/2005/8/layout/hProcess4"/>
    <dgm:cxn modelId="{10413000-832A-49FB-B061-BA3E985967CD}" type="presOf" srcId="{109E5A73-39EC-423F-B0C0-3CF2B0624C0C}" destId="{BB559C73-2A96-48E0-8B9E-F604DCFE3BFA}" srcOrd="1" destOrd="1" presId="urn:microsoft.com/office/officeart/2005/8/layout/hProcess4"/>
    <dgm:cxn modelId="{43C1BB36-891B-427A-B671-8061D96563E9}" type="presOf" srcId="{15118E0A-89D6-4E88-BB04-87BBBFFAD0AB}" destId="{5E4378E0-2532-4193-AE90-539D3E723B97}" srcOrd="0" destOrd="0" presId="urn:microsoft.com/office/officeart/2005/8/layout/hProcess4"/>
    <dgm:cxn modelId="{A46B0339-F85C-4CAE-86FA-6E265D777ADF}" type="presParOf" srcId="{EA400140-6B3C-4543-AB1B-11D1DAC6D28A}" destId="{48E5E471-8F37-4279-AEC5-EBBA8A102B31}" srcOrd="0" destOrd="0" presId="urn:microsoft.com/office/officeart/2005/8/layout/hProcess4"/>
    <dgm:cxn modelId="{79BB9C31-96D6-4B2C-95BF-1B0838B9C481}" type="presParOf" srcId="{EA400140-6B3C-4543-AB1B-11D1DAC6D28A}" destId="{500560F6-C15E-49A2-8FDD-E2342F501181}" srcOrd="1" destOrd="0" presId="urn:microsoft.com/office/officeart/2005/8/layout/hProcess4"/>
    <dgm:cxn modelId="{E6683DD2-2339-4CDE-A15B-CFA47EF372D0}" type="presParOf" srcId="{EA400140-6B3C-4543-AB1B-11D1DAC6D28A}" destId="{597C251D-CD1A-49BF-9F18-91805B535818}" srcOrd="2" destOrd="0" presId="urn:microsoft.com/office/officeart/2005/8/layout/hProcess4"/>
    <dgm:cxn modelId="{0A54ED37-A507-47F6-AC9B-121C7103D8B6}" type="presParOf" srcId="{597C251D-CD1A-49BF-9F18-91805B535818}" destId="{6CBDC58B-2195-4C89-951F-D0AB3FBADC52}" srcOrd="0" destOrd="0" presId="urn:microsoft.com/office/officeart/2005/8/layout/hProcess4"/>
    <dgm:cxn modelId="{49C96150-708E-43C3-AD1A-0AF9ECC29F23}" type="presParOf" srcId="{6CBDC58B-2195-4C89-951F-D0AB3FBADC52}" destId="{4999FD48-A773-4D30-9C95-CD20AF1A7F9C}" srcOrd="0" destOrd="0" presId="urn:microsoft.com/office/officeart/2005/8/layout/hProcess4"/>
    <dgm:cxn modelId="{493CC990-106F-4C59-8853-6CC2F73EE045}" type="presParOf" srcId="{6CBDC58B-2195-4C89-951F-D0AB3FBADC52}" destId="{22E947D9-8FAD-46C6-9103-5FAD6F361402}" srcOrd="1" destOrd="0" presId="urn:microsoft.com/office/officeart/2005/8/layout/hProcess4"/>
    <dgm:cxn modelId="{1CB4D9A8-9DD9-4B58-8D93-F50EA1B8EE63}" type="presParOf" srcId="{6CBDC58B-2195-4C89-951F-D0AB3FBADC52}" destId="{488F3A81-1019-4762-8D8F-5C7A7F7ED9FE}" srcOrd="2" destOrd="0" presId="urn:microsoft.com/office/officeart/2005/8/layout/hProcess4"/>
    <dgm:cxn modelId="{5047530E-4413-4D79-83BA-AB349C1395FF}" type="presParOf" srcId="{6CBDC58B-2195-4C89-951F-D0AB3FBADC52}" destId="{860C4C12-EB4D-40CA-8BE8-7688F2860501}" srcOrd="3" destOrd="0" presId="urn:microsoft.com/office/officeart/2005/8/layout/hProcess4"/>
    <dgm:cxn modelId="{E9E1BA7B-4571-46F8-93A1-2886E02BC349}" type="presParOf" srcId="{6CBDC58B-2195-4C89-951F-D0AB3FBADC52}" destId="{8CBFE06A-C8C1-4607-8666-6FF75409F4C3}" srcOrd="4" destOrd="0" presId="urn:microsoft.com/office/officeart/2005/8/layout/hProcess4"/>
    <dgm:cxn modelId="{985C720A-BD56-48EC-A90B-2A0D14FBAA1D}" type="presParOf" srcId="{597C251D-CD1A-49BF-9F18-91805B535818}" destId="{9D10BFF0-ED2E-4DD2-9D39-88C03711CD2B}" srcOrd="1" destOrd="0" presId="urn:microsoft.com/office/officeart/2005/8/layout/hProcess4"/>
    <dgm:cxn modelId="{D8B1D45C-45A5-4E7C-AB22-BDFF38D39B44}" type="presParOf" srcId="{597C251D-CD1A-49BF-9F18-91805B535818}" destId="{0DC82631-7ED6-4E56-A4A7-CD4C89A6A845}" srcOrd="2" destOrd="0" presId="urn:microsoft.com/office/officeart/2005/8/layout/hProcess4"/>
    <dgm:cxn modelId="{AD33B58F-B5EB-4A88-9F66-27519018BCAD}" type="presParOf" srcId="{0DC82631-7ED6-4E56-A4A7-CD4C89A6A845}" destId="{D14F8CC9-FC45-4D8B-9DFC-3CFABCA042BA}" srcOrd="0" destOrd="0" presId="urn:microsoft.com/office/officeart/2005/8/layout/hProcess4"/>
    <dgm:cxn modelId="{E1195CFE-94BB-493E-B9C0-91819EA581C2}" type="presParOf" srcId="{0DC82631-7ED6-4E56-A4A7-CD4C89A6A845}" destId="{BB733B7D-DECF-4227-BB4B-E55F11A76106}" srcOrd="1" destOrd="0" presId="urn:microsoft.com/office/officeart/2005/8/layout/hProcess4"/>
    <dgm:cxn modelId="{C14B4053-75B2-4192-AEF3-8F81756FC443}" type="presParOf" srcId="{0DC82631-7ED6-4E56-A4A7-CD4C89A6A845}" destId="{BB2CB77C-ED95-42F2-8A60-B8B12B87889D}" srcOrd="2" destOrd="0" presId="urn:microsoft.com/office/officeart/2005/8/layout/hProcess4"/>
    <dgm:cxn modelId="{F0C511FD-564F-4335-BD83-1B7EF0197D07}" type="presParOf" srcId="{0DC82631-7ED6-4E56-A4A7-CD4C89A6A845}" destId="{EFF98B66-B8C9-4113-8320-702FAD045C1E}" srcOrd="3" destOrd="0" presId="urn:microsoft.com/office/officeart/2005/8/layout/hProcess4"/>
    <dgm:cxn modelId="{E2589E8B-B3C7-45F7-85F6-FCFB20FD59EA}" type="presParOf" srcId="{0DC82631-7ED6-4E56-A4A7-CD4C89A6A845}" destId="{BA20E436-B77F-45C4-A239-B8087F30D2E8}" srcOrd="4" destOrd="0" presId="urn:microsoft.com/office/officeart/2005/8/layout/hProcess4"/>
    <dgm:cxn modelId="{4BC388CA-F064-4645-B730-C251A3E67C80}" type="presParOf" srcId="{597C251D-CD1A-49BF-9F18-91805B535818}" destId="{10B4CEB3-7BC2-4620-AB1E-8232FB09B902}" srcOrd="3" destOrd="0" presId="urn:microsoft.com/office/officeart/2005/8/layout/hProcess4"/>
    <dgm:cxn modelId="{51A22DEA-746A-4AD1-A439-6EED1A3BDA67}" type="presParOf" srcId="{597C251D-CD1A-49BF-9F18-91805B535818}" destId="{556DA501-4DC0-4093-B392-DB89DD254FA4}" srcOrd="4" destOrd="0" presId="urn:microsoft.com/office/officeart/2005/8/layout/hProcess4"/>
    <dgm:cxn modelId="{55519BA2-1C0D-4272-B927-D088206352C3}" type="presParOf" srcId="{556DA501-4DC0-4093-B392-DB89DD254FA4}" destId="{2BF7ABE8-CAFC-46F5-AF77-639561B26514}" srcOrd="0" destOrd="0" presId="urn:microsoft.com/office/officeart/2005/8/layout/hProcess4"/>
    <dgm:cxn modelId="{D9DB3F3D-D2E1-423E-9A35-5199D05B7B60}" type="presParOf" srcId="{556DA501-4DC0-4093-B392-DB89DD254FA4}" destId="{8A3D78E5-B5EA-4DAF-A2AD-D8DB7BE543A1}" srcOrd="1" destOrd="0" presId="urn:microsoft.com/office/officeart/2005/8/layout/hProcess4"/>
    <dgm:cxn modelId="{90B3E17F-178A-402C-9DB2-484ED41D65F6}" type="presParOf" srcId="{556DA501-4DC0-4093-B392-DB89DD254FA4}" destId="{AC0027A0-BB43-4BFE-BFA1-228461BA53DA}" srcOrd="2" destOrd="0" presId="urn:microsoft.com/office/officeart/2005/8/layout/hProcess4"/>
    <dgm:cxn modelId="{E68F0530-3113-4FED-8E4F-4563DDB73F65}" type="presParOf" srcId="{556DA501-4DC0-4093-B392-DB89DD254FA4}" destId="{A9823239-E5FF-4091-84B7-30F9514CC79F}" srcOrd="3" destOrd="0" presId="urn:microsoft.com/office/officeart/2005/8/layout/hProcess4"/>
    <dgm:cxn modelId="{4449F617-189A-4CA1-91C4-C540E6867EC7}" type="presParOf" srcId="{556DA501-4DC0-4093-B392-DB89DD254FA4}" destId="{9B290DCB-A0BD-4DC7-BDA5-28109BC32DC3}" srcOrd="4" destOrd="0" presId="urn:microsoft.com/office/officeart/2005/8/layout/hProcess4"/>
    <dgm:cxn modelId="{2C572737-5C3A-4BD5-9C30-5837AC0047B8}" type="presParOf" srcId="{597C251D-CD1A-49BF-9F18-91805B535818}" destId="{5E4378E0-2532-4193-AE90-539D3E723B97}" srcOrd="5" destOrd="0" presId="urn:microsoft.com/office/officeart/2005/8/layout/hProcess4"/>
    <dgm:cxn modelId="{F7112BC8-D803-4041-AEF7-1D7F8E81C812}" type="presParOf" srcId="{597C251D-CD1A-49BF-9F18-91805B535818}" destId="{C755BAF6-824F-4891-8E69-646CC2040F62}" srcOrd="6" destOrd="0" presId="urn:microsoft.com/office/officeart/2005/8/layout/hProcess4"/>
    <dgm:cxn modelId="{185B7D50-70FC-4D58-BCDB-C08829F344C7}" type="presParOf" srcId="{C755BAF6-824F-4891-8E69-646CC2040F62}" destId="{BB0C7670-2006-4F1E-851C-B4BA9BC6F3D4}" srcOrd="0" destOrd="0" presId="urn:microsoft.com/office/officeart/2005/8/layout/hProcess4"/>
    <dgm:cxn modelId="{D2149966-CF6C-46A6-A1AE-D8A256CCCD0F}" type="presParOf" srcId="{C755BAF6-824F-4891-8E69-646CC2040F62}" destId="{4E0D6C0D-BFCB-4C2B-A3DD-34BF954F8A0F}" srcOrd="1" destOrd="0" presId="urn:microsoft.com/office/officeart/2005/8/layout/hProcess4"/>
    <dgm:cxn modelId="{89113B12-7C3F-4E0E-8AEB-D2BDD6C6B3E4}" type="presParOf" srcId="{C755BAF6-824F-4891-8E69-646CC2040F62}" destId="{BB559C73-2A96-48E0-8B9E-F604DCFE3BFA}" srcOrd="2" destOrd="0" presId="urn:microsoft.com/office/officeart/2005/8/layout/hProcess4"/>
    <dgm:cxn modelId="{A41ECA8B-C73E-459A-9803-F8E77F3CB99B}" type="presParOf" srcId="{C755BAF6-824F-4891-8E69-646CC2040F62}" destId="{2AC06889-1733-450E-9FEC-B2CFBD50A4D2}" srcOrd="3" destOrd="0" presId="urn:microsoft.com/office/officeart/2005/8/layout/hProcess4"/>
    <dgm:cxn modelId="{D2826B1B-FD4C-488F-B336-F8503C41445D}" type="presParOf" srcId="{C755BAF6-824F-4891-8E69-646CC2040F62}" destId="{341A7238-FD0C-48A8-BAB4-368753F8CBA4}"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2C6B25-6FAC-45B3-8B81-41E8C19F524D}" type="doc">
      <dgm:prSet loTypeId="urn:microsoft.com/office/officeart/2005/8/layout/process2" loCatId="process" qsTypeId="urn:microsoft.com/office/officeart/2005/8/quickstyle/simple1" qsCatId="simple" csTypeId="urn:microsoft.com/office/officeart/2005/8/colors/accent6_1" csCatId="accent6" phldr="1"/>
      <dgm:spPr/>
      <dgm:t>
        <a:bodyPr/>
        <a:lstStyle/>
        <a:p>
          <a:endParaRPr lang="en-US"/>
        </a:p>
      </dgm:t>
    </dgm:pt>
    <dgm:pt modelId="{5DEA8DE3-7327-4487-A1F3-C6EEF54DD368}">
      <dgm:prSet custT="1"/>
      <dgm:spPr>
        <a:solidFill>
          <a:schemeClr val="accent4">
            <a:lumMod val="40000"/>
            <a:lumOff val="60000"/>
          </a:schemeClr>
        </a:solidFill>
        <a:ln>
          <a:solidFill>
            <a:schemeClr val="tx1"/>
          </a:solidFill>
        </a:ln>
      </dgm:spPr>
      <dgm:t>
        <a:bodyPr/>
        <a:lstStyle/>
        <a:p>
          <a:r>
            <a:rPr lang="en-US" sz="2400" b="0" i="0" strike="noStrike" dirty="0">
              <a:solidFill>
                <a:schemeClr val="tx1"/>
              </a:solidFill>
              <a:latin typeface="Arial" panose="020B0604020202020204" pitchFamily="34" charset="0"/>
              <a:cs typeface="Arial" panose="020B0604020202020204" pitchFamily="34" charset="0"/>
            </a:rPr>
            <a:t>Hearings held by arbitrator</a:t>
          </a:r>
          <a:endParaRPr lang="en-US" sz="2400" b="0" dirty="0">
            <a:solidFill>
              <a:schemeClr val="tx1"/>
            </a:solidFill>
            <a:latin typeface="Arial" panose="020B0604020202020204" pitchFamily="34" charset="0"/>
            <a:cs typeface="Arial" panose="020B0604020202020204" pitchFamily="34" charset="0"/>
          </a:endParaRPr>
        </a:p>
      </dgm:t>
    </dgm:pt>
    <dgm:pt modelId="{147CF097-3390-4FDE-909A-A4F3D8227BE6}" type="parTrans" cxnId="{1B39B5B0-6AD3-4CF8-8EC6-A5BBDA31C2A3}">
      <dgm:prSet/>
      <dgm:spPr/>
      <dgm:t>
        <a:bodyPr/>
        <a:lstStyle/>
        <a:p>
          <a:endParaRPr lang="en-US" sz="2000">
            <a:solidFill>
              <a:schemeClr val="tx1"/>
            </a:solidFill>
            <a:latin typeface="Garamond" pitchFamily="18" charset="0"/>
          </a:endParaRPr>
        </a:p>
      </dgm:t>
    </dgm:pt>
    <dgm:pt modelId="{5DCCFD5B-5ABA-43E6-8983-11C4BCD8379E}" type="sibTrans" cxnId="{1B39B5B0-6AD3-4CF8-8EC6-A5BBDA31C2A3}">
      <dgm:prSet custT="1"/>
      <dgm:spPr>
        <a:solidFill>
          <a:schemeClr val="tx1"/>
        </a:solidFill>
      </dgm:spPr>
      <dgm:t>
        <a:bodyPr/>
        <a:lstStyle/>
        <a:p>
          <a:endParaRPr lang="en-US" sz="2000">
            <a:solidFill>
              <a:schemeClr val="tx1"/>
            </a:solidFill>
            <a:latin typeface="Garamond" pitchFamily="18" charset="0"/>
          </a:endParaRPr>
        </a:p>
      </dgm:t>
    </dgm:pt>
    <dgm:pt modelId="{653FD41A-918F-447E-B9D9-AACC9A3B2FF5}">
      <dgm:prSet phldrT="[Text]" custT="1"/>
      <dgm:spPr>
        <a:solidFill>
          <a:schemeClr val="accent4">
            <a:lumMod val="75000"/>
          </a:schemeClr>
        </a:solidFill>
        <a:ln>
          <a:solidFill>
            <a:schemeClr val="tx1"/>
          </a:solidFill>
        </a:ln>
      </dgm:spPr>
      <dgm:t>
        <a:bodyPr/>
        <a:lstStyle/>
        <a:p>
          <a:r>
            <a:rPr lang="en-US" sz="2400" b="0" i="0" strike="noStrike" dirty="0">
              <a:solidFill>
                <a:schemeClr val="bg1"/>
              </a:solidFill>
              <a:latin typeface="Arial" panose="020B0604020202020204" pitchFamily="34" charset="0"/>
              <a:cs typeface="Arial" panose="020B0604020202020204" pitchFamily="34" charset="0"/>
            </a:rPr>
            <a:t>Arbitrator appointed through CAAP and documents forwarded </a:t>
          </a:r>
          <a:endParaRPr lang="en-US" sz="2400" b="0" dirty="0">
            <a:solidFill>
              <a:schemeClr val="bg1"/>
            </a:solidFill>
            <a:latin typeface="Arial" panose="020B0604020202020204" pitchFamily="34" charset="0"/>
            <a:cs typeface="Arial" panose="020B0604020202020204" pitchFamily="34" charset="0"/>
          </a:endParaRPr>
        </a:p>
      </dgm:t>
    </dgm:pt>
    <dgm:pt modelId="{5B329867-436E-4B75-9993-3148E02C234D}" type="parTrans" cxnId="{A785EA0A-6730-4A53-8010-802F2F585F5E}">
      <dgm:prSet/>
      <dgm:spPr/>
      <dgm:t>
        <a:bodyPr/>
        <a:lstStyle/>
        <a:p>
          <a:endParaRPr lang="en-US" sz="2000">
            <a:solidFill>
              <a:schemeClr val="tx1"/>
            </a:solidFill>
            <a:latin typeface="Garamond" pitchFamily="18" charset="0"/>
          </a:endParaRPr>
        </a:p>
      </dgm:t>
    </dgm:pt>
    <dgm:pt modelId="{0C77959F-0C85-4BF6-9F8D-E705DE0C002D}" type="sibTrans" cxnId="{A785EA0A-6730-4A53-8010-802F2F585F5E}">
      <dgm:prSet custT="1"/>
      <dgm:spPr>
        <a:solidFill>
          <a:schemeClr val="tx1"/>
        </a:solidFill>
      </dgm:spPr>
      <dgm:t>
        <a:bodyPr/>
        <a:lstStyle/>
        <a:p>
          <a:endParaRPr lang="en-US" sz="2000">
            <a:solidFill>
              <a:schemeClr val="tx1"/>
            </a:solidFill>
            <a:latin typeface="Garamond" pitchFamily="18" charset="0"/>
          </a:endParaRPr>
        </a:p>
      </dgm:t>
    </dgm:pt>
    <dgm:pt modelId="{4E650A99-A377-4B08-BB5D-A4B732542488}">
      <dgm:prSet custT="1"/>
      <dgm:spPr>
        <a:solidFill>
          <a:schemeClr val="accent4">
            <a:lumMod val="40000"/>
            <a:lumOff val="60000"/>
          </a:schemeClr>
        </a:solidFill>
        <a:ln>
          <a:solidFill>
            <a:schemeClr val="tx1"/>
          </a:solidFill>
        </a:ln>
      </dgm:spPr>
      <dgm:t>
        <a:bodyPr/>
        <a:lstStyle/>
        <a:p>
          <a:r>
            <a:rPr lang="en-US" sz="2400" b="0" i="0" strike="noStrike" dirty="0">
              <a:solidFill>
                <a:schemeClr val="tx1"/>
              </a:solidFill>
              <a:latin typeface="Arial" panose="020B0604020202020204" pitchFamily="34" charset="0"/>
              <a:cs typeface="Arial" panose="020B0604020202020204" pitchFamily="34" charset="0"/>
            </a:rPr>
            <a:t>Application is verified and sent to Respondent</a:t>
          </a:r>
          <a:endParaRPr lang="en-US" sz="2400" b="0" dirty="0">
            <a:solidFill>
              <a:schemeClr val="tx1"/>
            </a:solidFill>
            <a:latin typeface="Arial" panose="020B0604020202020204" pitchFamily="34" charset="0"/>
            <a:cs typeface="Arial" panose="020B0604020202020204" pitchFamily="34" charset="0"/>
          </a:endParaRPr>
        </a:p>
      </dgm:t>
    </dgm:pt>
    <dgm:pt modelId="{5BD0D3CA-E79A-428E-8E5A-D7EDC4CDD96A}" type="parTrans" cxnId="{6CBE33F3-9487-4416-893D-927E11479760}">
      <dgm:prSet/>
      <dgm:spPr/>
      <dgm:t>
        <a:bodyPr/>
        <a:lstStyle/>
        <a:p>
          <a:endParaRPr lang="en-US" sz="2000">
            <a:solidFill>
              <a:schemeClr val="tx1"/>
            </a:solidFill>
            <a:latin typeface="Garamond" pitchFamily="18" charset="0"/>
          </a:endParaRPr>
        </a:p>
      </dgm:t>
    </dgm:pt>
    <dgm:pt modelId="{F90EDCC3-4808-4946-AC50-B5568F2F3C14}" type="sibTrans" cxnId="{6CBE33F3-9487-4416-893D-927E11479760}">
      <dgm:prSet custT="1"/>
      <dgm:spPr>
        <a:solidFill>
          <a:schemeClr val="tx1"/>
        </a:solidFill>
      </dgm:spPr>
      <dgm:t>
        <a:bodyPr/>
        <a:lstStyle/>
        <a:p>
          <a:endParaRPr lang="en-US" sz="2000">
            <a:solidFill>
              <a:schemeClr val="tx1"/>
            </a:solidFill>
            <a:latin typeface="Garamond" pitchFamily="18" charset="0"/>
          </a:endParaRPr>
        </a:p>
      </dgm:t>
    </dgm:pt>
    <dgm:pt modelId="{4B95B46C-8BE2-4E8A-A729-0D61549244A0}">
      <dgm:prSet phldrT="[Text]" custT="1"/>
      <dgm:spPr>
        <a:solidFill>
          <a:schemeClr val="accent4">
            <a:lumMod val="75000"/>
          </a:schemeClr>
        </a:solidFill>
        <a:ln>
          <a:solidFill>
            <a:schemeClr val="tx1"/>
          </a:solidFill>
        </a:ln>
      </dgm:spPr>
      <dgm:t>
        <a:bodyPr/>
        <a:lstStyle/>
        <a:p>
          <a:pPr rtl="1"/>
          <a:r>
            <a:rPr lang="en-US" sz="2400" b="0" i="0" strike="noStrike" dirty="0">
              <a:solidFill>
                <a:schemeClr val="bg1"/>
              </a:solidFill>
              <a:latin typeface="Arial" panose="020B0604020202020204" pitchFamily="34" charset="0"/>
              <a:cs typeface="Arial" panose="020B0604020202020204" pitchFamily="34" charset="0"/>
            </a:rPr>
            <a:t>Applicant submits arbitration</a:t>
          </a:r>
          <a:r>
            <a:rPr lang="en-US" sz="2400" b="0" i="0" strike="noStrike" baseline="0" dirty="0">
              <a:solidFill>
                <a:schemeClr val="bg1"/>
              </a:solidFill>
              <a:latin typeface="Arial" panose="020B0604020202020204" pitchFamily="34" charset="0"/>
              <a:cs typeface="Arial" panose="020B0604020202020204" pitchFamily="34" charset="0"/>
            </a:rPr>
            <a:t> </a:t>
          </a:r>
          <a:r>
            <a:rPr lang="en-US" sz="2400" b="0" i="0" strike="noStrike" dirty="0">
              <a:solidFill>
                <a:schemeClr val="bg1"/>
              </a:solidFill>
              <a:latin typeface="Arial" panose="020B0604020202020204" pitchFamily="34" charset="0"/>
              <a:cs typeface="Arial" panose="020B0604020202020204" pitchFamily="34" charset="0"/>
            </a:rPr>
            <a:t>application to Exchange</a:t>
          </a:r>
          <a:endParaRPr lang="en-US" sz="2400" b="0" dirty="0">
            <a:solidFill>
              <a:schemeClr val="bg1"/>
            </a:solidFill>
            <a:latin typeface="Arial" panose="020B0604020202020204" pitchFamily="34" charset="0"/>
            <a:cs typeface="Arial" panose="020B0604020202020204" pitchFamily="34" charset="0"/>
          </a:endParaRPr>
        </a:p>
      </dgm:t>
    </dgm:pt>
    <dgm:pt modelId="{0D2721E2-EDF8-4A41-A492-70E056B403D8}" type="parTrans" cxnId="{F591AB6A-AFF5-4C97-B894-A0C345241303}">
      <dgm:prSet/>
      <dgm:spPr/>
      <dgm:t>
        <a:bodyPr/>
        <a:lstStyle/>
        <a:p>
          <a:endParaRPr lang="en-US" sz="2000">
            <a:solidFill>
              <a:schemeClr val="tx1"/>
            </a:solidFill>
            <a:latin typeface="Garamond" pitchFamily="18" charset="0"/>
          </a:endParaRPr>
        </a:p>
      </dgm:t>
    </dgm:pt>
    <dgm:pt modelId="{0B4DBD38-B4EF-4C28-B5CC-79A7A83CF342}" type="sibTrans" cxnId="{F591AB6A-AFF5-4C97-B894-A0C345241303}">
      <dgm:prSet custT="1"/>
      <dgm:spPr>
        <a:solidFill>
          <a:schemeClr val="tx1"/>
        </a:solidFill>
      </dgm:spPr>
      <dgm:t>
        <a:bodyPr/>
        <a:lstStyle/>
        <a:p>
          <a:endParaRPr lang="en-US" sz="2000">
            <a:solidFill>
              <a:schemeClr val="tx1"/>
            </a:solidFill>
            <a:latin typeface="Garamond" pitchFamily="18" charset="0"/>
          </a:endParaRPr>
        </a:p>
      </dgm:t>
    </dgm:pt>
    <dgm:pt modelId="{FE1360F6-00A8-452F-A871-A6C8F617F4E8}">
      <dgm:prSet custT="1"/>
      <dgm:spPr>
        <a:solidFill>
          <a:schemeClr val="accent4">
            <a:lumMod val="40000"/>
            <a:lumOff val="60000"/>
          </a:schemeClr>
        </a:solidFill>
        <a:ln>
          <a:solidFill>
            <a:schemeClr val="tx1"/>
          </a:solidFill>
        </a:ln>
      </dgm:spPr>
      <dgm:t>
        <a:bodyPr/>
        <a:lstStyle/>
        <a:p>
          <a:r>
            <a:rPr lang="en-US" sz="2400" b="0" dirty="0">
              <a:solidFill>
                <a:schemeClr val="tx1"/>
              </a:solidFill>
              <a:latin typeface="Arial" panose="020B0604020202020204" pitchFamily="34" charset="0"/>
              <a:cs typeface="Arial" panose="020B0604020202020204" pitchFamily="34" charset="0"/>
            </a:rPr>
            <a:t>Hearings held and appeal award passed</a:t>
          </a:r>
        </a:p>
      </dgm:t>
    </dgm:pt>
    <dgm:pt modelId="{F5EF9A59-1906-4DC6-B10E-E3AEB47A3782}" type="parTrans" cxnId="{CD4622C3-09E1-452C-BFF1-4CD057AA3DE0}">
      <dgm:prSet/>
      <dgm:spPr/>
      <dgm:t>
        <a:bodyPr/>
        <a:lstStyle/>
        <a:p>
          <a:endParaRPr lang="en-US" sz="2000">
            <a:solidFill>
              <a:schemeClr val="tx1"/>
            </a:solidFill>
            <a:latin typeface="Garamond" pitchFamily="18" charset="0"/>
          </a:endParaRPr>
        </a:p>
      </dgm:t>
    </dgm:pt>
    <dgm:pt modelId="{BB18A45D-5690-4C0B-AF70-095103A190BE}" type="sibTrans" cxnId="{CD4622C3-09E1-452C-BFF1-4CD057AA3DE0}">
      <dgm:prSet custT="1"/>
      <dgm:spPr>
        <a:solidFill>
          <a:schemeClr val="tx1"/>
        </a:solidFill>
      </dgm:spPr>
      <dgm:t>
        <a:bodyPr/>
        <a:lstStyle/>
        <a:p>
          <a:endParaRPr lang="en-US" sz="2000">
            <a:solidFill>
              <a:schemeClr val="tx1"/>
            </a:solidFill>
            <a:latin typeface="Garamond" pitchFamily="18" charset="0"/>
          </a:endParaRPr>
        </a:p>
      </dgm:t>
    </dgm:pt>
    <dgm:pt modelId="{F6D0FF3A-4160-4A4D-AABD-97A5199716F3}">
      <dgm:prSet custT="1"/>
      <dgm:spPr>
        <a:solidFill>
          <a:schemeClr val="accent4">
            <a:lumMod val="75000"/>
          </a:schemeClr>
        </a:solidFill>
        <a:ln>
          <a:solidFill>
            <a:schemeClr val="tx1"/>
          </a:solidFill>
        </a:ln>
      </dgm:spPr>
      <dgm:t>
        <a:bodyPr/>
        <a:lstStyle/>
        <a:p>
          <a:r>
            <a:rPr lang="en-US" sz="2400" b="0" i="0" strike="noStrike" dirty="0">
              <a:solidFill>
                <a:schemeClr val="bg1"/>
              </a:solidFill>
              <a:latin typeface="Arial" panose="020B0604020202020204" pitchFamily="34" charset="0"/>
              <a:cs typeface="Arial" panose="020B0604020202020204" pitchFamily="34" charset="0"/>
            </a:rPr>
            <a:t>Arbitrator  passes</a:t>
          </a:r>
          <a:r>
            <a:rPr lang="en-US" sz="2400" b="0" i="0" strike="noStrike" baseline="0" dirty="0">
              <a:solidFill>
                <a:schemeClr val="bg1"/>
              </a:solidFill>
              <a:latin typeface="Arial" panose="020B0604020202020204" pitchFamily="34" charset="0"/>
              <a:cs typeface="Arial" panose="020B0604020202020204" pitchFamily="34" charset="0"/>
            </a:rPr>
            <a:t> </a:t>
          </a:r>
          <a:r>
            <a:rPr lang="en-US" sz="2400" b="0" i="0" strike="noStrike" dirty="0">
              <a:solidFill>
                <a:schemeClr val="bg1"/>
              </a:solidFill>
              <a:latin typeface="Arial" panose="020B0604020202020204" pitchFamily="34" charset="0"/>
              <a:cs typeface="Arial" panose="020B0604020202020204" pitchFamily="34" charset="0"/>
            </a:rPr>
            <a:t>award</a:t>
          </a:r>
          <a:endParaRPr lang="en-US" sz="2400" b="0" dirty="0">
            <a:solidFill>
              <a:schemeClr val="bg1"/>
            </a:solidFill>
            <a:latin typeface="Arial" panose="020B0604020202020204" pitchFamily="34" charset="0"/>
            <a:cs typeface="Arial" panose="020B0604020202020204" pitchFamily="34" charset="0"/>
          </a:endParaRPr>
        </a:p>
      </dgm:t>
    </dgm:pt>
    <dgm:pt modelId="{4B666362-4E4B-4ECF-BE83-9467364A5B24}" type="parTrans" cxnId="{709C94FA-1A60-4313-AA42-D750EAC6C3CE}">
      <dgm:prSet/>
      <dgm:spPr/>
      <dgm:t>
        <a:bodyPr/>
        <a:lstStyle/>
        <a:p>
          <a:endParaRPr lang="en-US" sz="2000">
            <a:solidFill>
              <a:schemeClr val="tx1"/>
            </a:solidFill>
            <a:latin typeface="Garamond" pitchFamily="18" charset="0"/>
          </a:endParaRPr>
        </a:p>
      </dgm:t>
    </dgm:pt>
    <dgm:pt modelId="{632EF4A2-68AA-454B-A032-2AF53430EA49}" type="sibTrans" cxnId="{709C94FA-1A60-4313-AA42-D750EAC6C3CE}">
      <dgm:prSet custT="1"/>
      <dgm:spPr>
        <a:solidFill>
          <a:schemeClr val="tx1"/>
        </a:solidFill>
      </dgm:spPr>
      <dgm:t>
        <a:bodyPr/>
        <a:lstStyle/>
        <a:p>
          <a:endParaRPr lang="en-US" sz="2000">
            <a:solidFill>
              <a:schemeClr val="tx1"/>
            </a:solidFill>
            <a:latin typeface="Garamond" pitchFamily="18" charset="0"/>
          </a:endParaRPr>
        </a:p>
      </dgm:t>
    </dgm:pt>
    <dgm:pt modelId="{D69136A7-67A2-4AF0-B08B-28EE71CB9D0D}">
      <dgm:prSet custT="1"/>
      <dgm:spPr>
        <a:solidFill>
          <a:schemeClr val="accent4">
            <a:lumMod val="75000"/>
          </a:schemeClr>
        </a:solidFill>
        <a:ln>
          <a:solidFill>
            <a:schemeClr val="tx1"/>
          </a:solidFill>
        </a:ln>
      </dgm:spPr>
      <dgm:t>
        <a:bodyPr/>
        <a:lstStyle/>
        <a:p>
          <a:r>
            <a:rPr lang="en-US" sz="2400" b="0" dirty="0">
              <a:solidFill>
                <a:schemeClr val="bg1"/>
              </a:solidFill>
              <a:latin typeface="Arial" panose="020B0604020202020204" pitchFamily="34" charset="0"/>
              <a:cs typeface="Arial" panose="020B0604020202020204" pitchFamily="34" charset="0"/>
            </a:rPr>
            <a:t>Appeal filed by aggrieved party</a:t>
          </a:r>
        </a:p>
      </dgm:t>
    </dgm:pt>
    <dgm:pt modelId="{44699153-DE99-47BB-A14F-BBC9238752A9}" type="parTrans" cxnId="{2AC1872E-A2EB-4904-B71F-85E5C679C9DF}">
      <dgm:prSet/>
      <dgm:spPr/>
      <dgm:t>
        <a:bodyPr/>
        <a:lstStyle/>
        <a:p>
          <a:endParaRPr lang="en-US" sz="2000">
            <a:solidFill>
              <a:schemeClr val="tx1"/>
            </a:solidFill>
            <a:latin typeface="Garamond" pitchFamily="18" charset="0"/>
          </a:endParaRPr>
        </a:p>
      </dgm:t>
    </dgm:pt>
    <dgm:pt modelId="{54CFB177-413F-4281-9972-AEA5B6B45927}" type="sibTrans" cxnId="{2AC1872E-A2EB-4904-B71F-85E5C679C9DF}">
      <dgm:prSet custT="1"/>
      <dgm:spPr>
        <a:solidFill>
          <a:schemeClr val="tx1"/>
        </a:solidFill>
      </dgm:spPr>
      <dgm:t>
        <a:bodyPr/>
        <a:lstStyle/>
        <a:p>
          <a:endParaRPr lang="en-US" sz="2000">
            <a:solidFill>
              <a:schemeClr val="tx1"/>
            </a:solidFill>
            <a:latin typeface="Garamond" pitchFamily="18" charset="0"/>
          </a:endParaRPr>
        </a:p>
      </dgm:t>
    </dgm:pt>
    <dgm:pt modelId="{A74169B4-B833-4D15-984B-5B3BF4F39390}">
      <dgm:prSet custT="1"/>
      <dgm:spPr>
        <a:solidFill>
          <a:schemeClr val="accent4">
            <a:lumMod val="40000"/>
            <a:lumOff val="60000"/>
          </a:schemeClr>
        </a:solidFill>
        <a:ln>
          <a:solidFill>
            <a:schemeClr val="tx1"/>
          </a:solidFill>
        </a:ln>
      </dgm:spPr>
      <dgm:t>
        <a:bodyPr/>
        <a:lstStyle/>
        <a:p>
          <a:r>
            <a:rPr lang="en-US" sz="2400" b="0" dirty="0">
              <a:solidFill>
                <a:schemeClr val="tx1"/>
              </a:solidFill>
              <a:latin typeface="Arial" panose="020B0604020202020204" pitchFamily="34" charset="0"/>
              <a:cs typeface="Arial" panose="020B0604020202020204" pitchFamily="34" charset="0"/>
            </a:rPr>
            <a:t>Award debited if in favor of constituent</a:t>
          </a:r>
        </a:p>
      </dgm:t>
    </dgm:pt>
    <dgm:pt modelId="{FAD6024A-827A-4F2C-A07F-6649D58D56ED}" type="parTrans" cxnId="{4CF98D83-4428-44D1-8D0E-073B86C843CB}">
      <dgm:prSet/>
      <dgm:spPr/>
      <dgm:t>
        <a:bodyPr/>
        <a:lstStyle/>
        <a:p>
          <a:endParaRPr lang="en-US" sz="2000">
            <a:solidFill>
              <a:schemeClr val="tx1"/>
            </a:solidFill>
            <a:latin typeface="Garamond" pitchFamily="18" charset="0"/>
          </a:endParaRPr>
        </a:p>
      </dgm:t>
    </dgm:pt>
    <dgm:pt modelId="{3CC107E5-B2FE-4BB2-8A19-1A337E62A201}" type="sibTrans" cxnId="{4CF98D83-4428-44D1-8D0E-073B86C843CB}">
      <dgm:prSet custT="1"/>
      <dgm:spPr>
        <a:solidFill>
          <a:schemeClr val="tx1"/>
        </a:solidFill>
      </dgm:spPr>
      <dgm:t>
        <a:bodyPr/>
        <a:lstStyle/>
        <a:p>
          <a:endParaRPr lang="en-US" sz="2000">
            <a:solidFill>
              <a:schemeClr val="tx1"/>
            </a:solidFill>
            <a:latin typeface="Garamond" pitchFamily="18" charset="0"/>
          </a:endParaRPr>
        </a:p>
      </dgm:t>
    </dgm:pt>
    <dgm:pt modelId="{9A418262-FA8C-49E0-B897-38EA677FE25E}">
      <dgm:prSet custT="1"/>
      <dgm:spPr>
        <a:solidFill>
          <a:schemeClr val="accent4">
            <a:lumMod val="75000"/>
          </a:schemeClr>
        </a:solidFill>
        <a:ln>
          <a:solidFill>
            <a:schemeClr val="tx1"/>
          </a:solidFill>
        </a:ln>
      </dgm:spPr>
      <dgm:t>
        <a:bodyPr/>
        <a:lstStyle/>
        <a:p>
          <a:r>
            <a:rPr lang="en-US" sz="2400" b="0" dirty="0">
              <a:solidFill>
                <a:schemeClr val="bg1"/>
              </a:solidFill>
              <a:latin typeface="Arial" panose="020B0604020202020204" pitchFamily="34" charset="0"/>
              <a:cs typeface="Arial" panose="020B0604020202020204" pitchFamily="34" charset="0"/>
            </a:rPr>
            <a:t>Petition filed u/s 34 in Court</a:t>
          </a:r>
        </a:p>
      </dgm:t>
    </dgm:pt>
    <dgm:pt modelId="{F788ACB9-4305-4755-96D0-C54E7B18D89C}" type="parTrans" cxnId="{0A0B83DF-AC84-479E-86E5-5CE6A6F3EDF1}">
      <dgm:prSet/>
      <dgm:spPr/>
      <dgm:t>
        <a:bodyPr/>
        <a:lstStyle/>
        <a:p>
          <a:endParaRPr lang="en-IN" sz="2000">
            <a:solidFill>
              <a:schemeClr val="tx1"/>
            </a:solidFill>
            <a:latin typeface="Garamond" pitchFamily="18" charset="0"/>
          </a:endParaRPr>
        </a:p>
      </dgm:t>
    </dgm:pt>
    <dgm:pt modelId="{61C6DFA9-7505-4F76-A8E5-73C7D29C0E16}" type="sibTrans" cxnId="{0A0B83DF-AC84-479E-86E5-5CE6A6F3EDF1}">
      <dgm:prSet/>
      <dgm:spPr/>
      <dgm:t>
        <a:bodyPr/>
        <a:lstStyle/>
        <a:p>
          <a:endParaRPr lang="en-IN" sz="2000">
            <a:solidFill>
              <a:schemeClr val="tx1"/>
            </a:solidFill>
            <a:latin typeface="Garamond" pitchFamily="18" charset="0"/>
          </a:endParaRPr>
        </a:p>
      </dgm:t>
    </dgm:pt>
    <dgm:pt modelId="{B7B2675F-8ED0-4761-B046-819AB7AAEA34}" type="pres">
      <dgm:prSet presAssocID="{872C6B25-6FAC-45B3-8B81-41E8C19F524D}" presName="linearFlow" presStyleCnt="0">
        <dgm:presLayoutVars>
          <dgm:resizeHandles val="exact"/>
        </dgm:presLayoutVars>
      </dgm:prSet>
      <dgm:spPr/>
      <dgm:t>
        <a:bodyPr/>
        <a:lstStyle/>
        <a:p>
          <a:endParaRPr lang="en-US"/>
        </a:p>
      </dgm:t>
    </dgm:pt>
    <dgm:pt modelId="{04237099-CB26-4B3D-8F64-54E0D804EDBF}" type="pres">
      <dgm:prSet presAssocID="{4B95B46C-8BE2-4E8A-A729-0D61549244A0}" presName="node" presStyleLbl="node1" presStyleIdx="0" presStyleCnt="9" custScaleX="621163" custLinFactNeighborY="-34317">
        <dgm:presLayoutVars>
          <dgm:bulletEnabled val="1"/>
        </dgm:presLayoutVars>
      </dgm:prSet>
      <dgm:spPr/>
      <dgm:t>
        <a:bodyPr/>
        <a:lstStyle/>
        <a:p>
          <a:endParaRPr lang="en-US"/>
        </a:p>
      </dgm:t>
    </dgm:pt>
    <dgm:pt modelId="{048108E8-EE91-477A-8613-2BCBE62CED84}" type="pres">
      <dgm:prSet presAssocID="{0B4DBD38-B4EF-4C28-B5CC-79A7A83CF342}" presName="sibTrans" presStyleLbl="sibTrans2D1" presStyleIdx="0" presStyleCnt="8"/>
      <dgm:spPr/>
      <dgm:t>
        <a:bodyPr/>
        <a:lstStyle/>
        <a:p>
          <a:endParaRPr lang="en-US"/>
        </a:p>
      </dgm:t>
    </dgm:pt>
    <dgm:pt modelId="{B47EA46B-410F-402A-A4D7-519AEC28249F}" type="pres">
      <dgm:prSet presAssocID="{0B4DBD38-B4EF-4C28-B5CC-79A7A83CF342}" presName="connectorText" presStyleLbl="sibTrans2D1" presStyleIdx="0" presStyleCnt="8"/>
      <dgm:spPr/>
      <dgm:t>
        <a:bodyPr/>
        <a:lstStyle/>
        <a:p>
          <a:endParaRPr lang="en-US"/>
        </a:p>
      </dgm:t>
    </dgm:pt>
    <dgm:pt modelId="{4BE0797B-F13F-4676-8B73-21D0DBC79D03}" type="pres">
      <dgm:prSet presAssocID="{4E650A99-A377-4B08-BB5D-A4B732542488}" presName="node" presStyleLbl="node1" presStyleIdx="1" presStyleCnt="9" custScaleX="621163">
        <dgm:presLayoutVars>
          <dgm:bulletEnabled val="1"/>
        </dgm:presLayoutVars>
      </dgm:prSet>
      <dgm:spPr/>
      <dgm:t>
        <a:bodyPr/>
        <a:lstStyle/>
        <a:p>
          <a:endParaRPr lang="en-US"/>
        </a:p>
      </dgm:t>
    </dgm:pt>
    <dgm:pt modelId="{0DC4D4AB-4342-4BD6-AFCA-72E9F6786AA4}" type="pres">
      <dgm:prSet presAssocID="{F90EDCC3-4808-4946-AC50-B5568F2F3C14}" presName="sibTrans" presStyleLbl="sibTrans2D1" presStyleIdx="1" presStyleCnt="8"/>
      <dgm:spPr>
        <a:prstGeom prst="rightArrow">
          <a:avLst/>
        </a:prstGeom>
      </dgm:spPr>
      <dgm:t>
        <a:bodyPr/>
        <a:lstStyle/>
        <a:p>
          <a:endParaRPr lang="en-US"/>
        </a:p>
      </dgm:t>
    </dgm:pt>
    <dgm:pt modelId="{9BCA9DE4-14B8-433E-B22C-F652C0FF9120}" type="pres">
      <dgm:prSet presAssocID="{F90EDCC3-4808-4946-AC50-B5568F2F3C14}" presName="connectorText" presStyleLbl="sibTrans2D1" presStyleIdx="1" presStyleCnt="8"/>
      <dgm:spPr/>
      <dgm:t>
        <a:bodyPr/>
        <a:lstStyle/>
        <a:p>
          <a:endParaRPr lang="en-US"/>
        </a:p>
      </dgm:t>
    </dgm:pt>
    <dgm:pt modelId="{4D4E57E4-288B-42F4-A9ED-E177EB07C593}" type="pres">
      <dgm:prSet presAssocID="{653FD41A-918F-447E-B9D9-AACC9A3B2FF5}" presName="node" presStyleLbl="node1" presStyleIdx="2" presStyleCnt="9" custScaleX="621163" custScaleY="159237">
        <dgm:presLayoutVars>
          <dgm:bulletEnabled val="1"/>
        </dgm:presLayoutVars>
      </dgm:prSet>
      <dgm:spPr/>
      <dgm:t>
        <a:bodyPr/>
        <a:lstStyle/>
        <a:p>
          <a:endParaRPr lang="en-US"/>
        </a:p>
      </dgm:t>
    </dgm:pt>
    <dgm:pt modelId="{C2BA112B-9579-410F-9200-77AE48FD2E7A}" type="pres">
      <dgm:prSet presAssocID="{0C77959F-0C85-4BF6-9F8D-E705DE0C002D}" presName="sibTrans" presStyleLbl="sibTrans2D1" presStyleIdx="2" presStyleCnt="8"/>
      <dgm:spPr/>
      <dgm:t>
        <a:bodyPr/>
        <a:lstStyle/>
        <a:p>
          <a:endParaRPr lang="en-US"/>
        </a:p>
      </dgm:t>
    </dgm:pt>
    <dgm:pt modelId="{A3F2EF62-026C-41AE-845F-F8BD31509E67}" type="pres">
      <dgm:prSet presAssocID="{0C77959F-0C85-4BF6-9F8D-E705DE0C002D}" presName="connectorText" presStyleLbl="sibTrans2D1" presStyleIdx="2" presStyleCnt="8"/>
      <dgm:spPr/>
      <dgm:t>
        <a:bodyPr/>
        <a:lstStyle/>
        <a:p>
          <a:endParaRPr lang="en-US"/>
        </a:p>
      </dgm:t>
    </dgm:pt>
    <dgm:pt modelId="{6CA2DCF0-00A1-4826-92B8-5758C626F940}" type="pres">
      <dgm:prSet presAssocID="{5DEA8DE3-7327-4487-A1F3-C6EEF54DD368}" presName="node" presStyleLbl="node1" presStyleIdx="3" presStyleCnt="9" custScaleX="621163">
        <dgm:presLayoutVars>
          <dgm:bulletEnabled val="1"/>
        </dgm:presLayoutVars>
      </dgm:prSet>
      <dgm:spPr/>
      <dgm:t>
        <a:bodyPr/>
        <a:lstStyle/>
        <a:p>
          <a:endParaRPr lang="en-US"/>
        </a:p>
      </dgm:t>
    </dgm:pt>
    <dgm:pt modelId="{1F3E1F27-D28B-42E8-B79D-1F2E6DD1AE8B}" type="pres">
      <dgm:prSet presAssocID="{5DCCFD5B-5ABA-43E6-8983-11C4BCD8379E}" presName="sibTrans" presStyleLbl="sibTrans2D1" presStyleIdx="3" presStyleCnt="8"/>
      <dgm:spPr/>
      <dgm:t>
        <a:bodyPr/>
        <a:lstStyle/>
        <a:p>
          <a:endParaRPr lang="en-US"/>
        </a:p>
      </dgm:t>
    </dgm:pt>
    <dgm:pt modelId="{43D5E5EC-6F34-4129-93E2-5613123CD98E}" type="pres">
      <dgm:prSet presAssocID="{5DCCFD5B-5ABA-43E6-8983-11C4BCD8379E}" presName="connectorText" presStyleLbl="sibTrans2D1" presStyleIdx="3" presStyleCnt="8"/>
      <dgm:spPr/>
      <dgm:t>
        <a:bodyPr/>
        <a:lstStyle/>
        <a:p>
          <a:endParaRPr lang="en-US"/>
        </a:p>
      </dgm:t>
    </dgm:pt>
    <dgm:pt modelId="{AC7EDB2A-27BF-470A-AA55-C00D8768B74E}" type="pres">
      <dgm:prSet presAssocID="{F6D0FF3A-4160-4A4D-AABD-97A5199716F3}" presName="node" presStyleLbl="node1" presStyleIdx="4" presStyleCnt="9" custScaleX="621163">
        <dgm:presLayoutVars>
          <dgm:bulletEnabled val="1"/>
        </dgm:presLayoutVars>
      </dgm:prSet>
      <dgm:spPr/>
      <dgm:t>
        <a:bodyPr/>
        <a:lstStyle/>
        <a:p>
          <a:endParaRPr lang="en-US"/>
        </a:p>
      </dgm:t>
    </dgm:pt>
    <dgm:pt modelId="{D8D35E17-B2DA-443C-8109-9D01A9C3AC60}" type="pres">
      <dgm:prSet presAssocID="{632EF4A2-68AA-454B-A032-2AF53430EA49}" presName="sibTrans" presStyleLbl="sibTrans2D1" presStyleIdx="4" presStyleCnt="8"/>
      <dgm:spPr/>
      <dgm:t>
        <a:bodyPr/>
        <a:lstStyle/>
        <a:p>
          <a:endParaRPr lang="en-US"/>
        </a:p>
      </dgm:t>
    </dgm:pt>
    <dgm:pt modelId="{E199E0B9-5EB3-461C-BE87-81B22D735243}" type="pres">
      <dgm:prSet presAssocID="{632EF4A2-68AA-454B-A032-2AF53430EA49}" presName="connectorText" presStyleLbl="sibTrans2D1" presStyleIdx="4" presStyleCnt="8"/>
      <dgm:spPr/>
      <dgm:t>
        <a:bodyPr/>
        <a:lstStyle/>
        <a:p>
          <a:endParaRPr lang="en-US"/>
        </a:p>
      </dgm:t>
    </dgm:pt>
    <dgm:pt modelId="{8CCF0885-ABE9-4EFB-BADD-DACCBF224AEB}" type="pres">
      <dgm:prSet presAssocID="{A74169B4-B833-4D15-984B-5B3BF4F39390}" presName="node" presStyleLbl="node1" presStyleIdx="5" presStyleCnt="9" custScaleX="621163" custScaleY="87693" custLinFactNeighborX="810" custLinFactNeighborY="22605">
        <dgm:presLayoutVars>
          <dgm:bulletEnabled val="1"/>
        </dgm:presLayoutVars>
      </dgm:prSet>
      <dgm:spPr/>
      <dgm:t>
        <a:bodyPr/>
        <a:lstStyle/>
        <a:p>
          <a:endParaRPr lang="en-US"/>
        </a:p>
      </dgm:t>
    </dgm:pt>
    <dgm:pt modelId="{1ED40FC8-7E39-46E6-A5CD-E20FEF23E420}" type="pres">
      <dgm:prSet presAssocID="{3CC107E5-B2FE-4BB2-8A19-1A337E62A201}" presName="sibTrans" presStyleLbl="sibTrans2D1" presStyleIdx="5" presStyleCnt="8"/>
      <dgm:spPr/>
      <dgm:t>
        <a:bodyPr/>
        <a:lstStyle/>
        <a:p>
          <a:endParaRPr lang="en-US"/>
        </a:p>
      </dgm:t>
    </dgm:pt>
    <dgm:pt modelId="{484BBC0A-C98C-459E-AEEC-2E706B25979B}" type="pres">
      <dgm:prSet presAssocID="{3CC107E5-B2FE-4BB2-8A19-1A337E62A201}" presName="connectorText" presStyleLbl="sibTrans2D1" presStyleIdx="5" presStyleCnt="8"/>
      <dgm:spPr/>
      <dgm:t>
        <a:bodyPr/>
        <a:lstStyle/>
        <a:p>
          <a:endParaRPr lang="en-US"/>
        </a:p>
      </dgm:t>
    </dgm:pt>
    <dgm:pt modelId="{13E9D098-27A1-4A35-BF55-F51077B18AF5}" type="pres">
      <dgm:prSet presAssocID="{D69136A7-67A2-4AF0-B08B-28EE71CB9D0D}" presName="node" presStyleLbl="node1" presStyleIdx="6" presStyleCnt="9" custScaleX="621163" custScaleY="103155">
        <dgm:presLayoutVars>
          <dgm:bulletEnabled val="1"/>
        </dgm:presLayoutVars>
      </dgm:prSet>
      <dgm:spPr/>
      <dgm:t>
        <a:bodyPr/>
        <a:lstStyle/>
        <a:p>
          <a:endParaRPr lang="en-US"/>
        </a:p>
      </dgm:t>
    </dgm:pt>
    <dgm:pt modelId="{4794E72C-3AF6-45AA-A621-9F42FD98ACBE}" type="pres">
      <dgm:prSet presAssocID="{54CFB177-413F-4281-9972-AEA5B6B45927}" presName="sibTrans" presStyleLbl="sibTrans2D1" presStyleIdx="6" presStyleCnt="8"/>
      <dgm:spPr/>
      <dgm:t>
        <a:bodyPr/>
        <a:lstStyle/>
        <a:p>
          <a:endParaRPr lang="en-US"/>
        </a:p>
      </dgm:t>
    </dgm:pt>
    <dgm:pt modelId="{D48AEDC4-4B41-4092-9919-7AEE835A28E6}" type="pres">
      <dgm:prSet presAssocID="{54CFB177-413F-4281-9972-AEA5B6B45927}" presName="connectorText" presStyleLbl="sibTrans2D1" presStyleIdx="6" presStyleCnt="8"/>
      <dgm:spPr/>
      <dgm:t>
        <a:bodyPr/>
        <a:lstStyle/>
        <a:p>
          <a:endParaRPr lang="en-US"/>
        </a:p>
      </dgm:t>
    </dgm:pt>
    <dgm:pt modelId="{D432D71C-C819-49E6-8B19-04BD5A9368F3}" type="pres">
      <dgm:prSet presAssocID="{FE1360F6-00A8-452F-A871-A6C8F617F4E8}" presName="node" presStyleLbl="node1" presStyleIdx="7" presStyleCnt="9" custScaleX="621163">
        <dgm:presLayoutVars>
          <dgm:bulletEnabled val="1"/>
        </dgm:presLayoutVars>
      </dgm:prSet>
      <dgm:spPr/>
      <dgm:t>
        <a:bodyPr/>
        <a:lstStyle/>
        <a:p>
          <a:endParaRPr lang="en-US"/>
        </a:p>
      </dgm:t>
    </dgm:pt>
    <dgm:pt modelId="{D870C906-FAD0-43E6-ADE8-3DF1189E3172}" type="pres">
      <dgm:prSet presAssocID="{BB18A45D-5690-4C0B-AF70-095103A190BE}" presName="sibTrans" presStyleLbl="sibTrans2D1" presStyleIdx="7" presStyleCnt="8"/>
      <dgm:spPr/>
      <dgm:t>
        <a:bodyPr/>
        <a:lstStyle/>
        <a:p>
          <a:endParaRPr lang="en-US"/>
        </a:p>
      </dgm:t>
    </dgm:pt>
    <dgm:pt modelId="{C9ED6C47-B924-4987-9327-0126FE998490}" type="pres">
      <dgm:prSet presAssocID="{BB18A45D-5690-4C0B-AF70-095103A190BE}" presName="connectorText" presStyleLbl="sibTrans2D1" presStyleIdx="7" presStyleCnt="8"/>
      <dgm:spPr/>
      <dgm:t>
        <a:bodyPr/>
        <a:lstStyle/>
        <a:p>
          <a:endParaRPr lang="en-US"/>
        </a:p>
      </dgm:t>
    </dgm:pt>
    <dgm:pt modelId="{4C746629-D9F6-4836-B875-CF1C8F2CBA99}" type="pres">
      <dgm:prSet presAssocID="{9A418262-FA8C-49E0-B897-38EA677FE25E}" presName="node" presStyleLbl="node1" presStyleIdx="8" presStyleCnt="9" custScaleX="621163">
        <dgm:presLayoutVars>
          <dgm:bulletEnabled val="1"/>
        </dgm:presLayoutVars>
      </dgm:prSet>
      <dgm:spPr/>
      <dgm:t>
        <a:bodyPr/>
        <a:lstStyle/>
        <a:p>
          <a:endParaRPr lang="en-US"/>
        </a:p>
      </dgm:t>
    </dgm:pt>
  </dgm:ptLst>
  <dgm:cxnLst>
    <dgm:cxn modelId="{3D758512-CA1F-485B-A585-0247283DF294}" type="presOf" srcId="{F90EDCC3-4808-4946-AC50-B5568F2F3C14}" destId="{0DC4D4AB-4342-4BD6-AFCA-72E9F6786AA4}" srcOrd="0" destOrd="0" presId="urn:microsoft.com/office/officeart/2005/8/layout/process2"/>
    <dgm:cxn modelId="{F4C858FE-E6D5-46FB-B59F-04452D24BDEA}" type="presOf" srcId="{632EF4A2-68AA-454B-A032-2AF53430EA49}" destId="{E199E0B9-5EB3-461C-BE87-81B22D735243}" srcOrd="1" destOrd="0" presId="urn:microsoft.com/office/officeart/2005/8/layout/process2"/>
    <dgm:cxn modelId="{CD4622C3-09E1-452C-BFF1-4CD057AA3DE0}" srcId="{872C6B25-6FAC-45B3-8B81-41E8C19F524D}" destId="{FE1360F6-00A8-452F-A871-A6C8F617F4E8}" srcOrd="7" destOrd="0" parTransId="{F5EF9A59-1906-4DC6-B10E-E3AEB47A3782}" sibTransId="{BB18A45D-5690-4C0B-AF70-095103A190BE}"/>
    <dgm:cxn modelId="{D4A8662E-C726-4118-8931-2EEFAD8A8B7C}" type="presOf" srcId="{A74169B4-B833-4D15-984B-5B3BF4F39390}" destId="{8CCF0885-ABE9-4EFB-BADD-DACCBF224AEB}" srcOrd="0" destOrd="0" presId="urn:microsoft.com/office/officeart/2005/8/layout/process2"/>
    <dgm:cxn modelId="{4C86418D-EB62-49AC-9105-F03BF620598F}" type="presOf" srcId="{0C77959F-0C85-4BF6-9F8D-E705DE0C002D}" destId="{A3F2EF62-026C-41AE-845F-F8BD31509E67}" srcOrd="1" destOrd="0" presId="urn:microsoft.com/office/officeart/2005/8/layout/process2"/>
    <dgm:cxn modelId="{1665B7D8-D66B-4A66-BD81-A1A5FD24B02E}" type="presOf" srcId="{54CFB177-413F-4281-9972-AEA5B6B45927}" destId="{4794E72C-3AF6-45AA-A621-9F42FD98ACBE}" srcOrd="0" destOrd="0" presId="urn:microsoft.com/office/officeart/2005/8/layout/process2"/>
    <dgm:cxn modelId="{41EA2137-9FE2-4868-AB05-9ADC6892928F}" type="presOf" srcId="{0C77959F-0C85-4BF6-9F8D-E705DE0C002D}" destId="{C2BA112B-9579-410F-9200-77AE48FD2E7A}" srcOrd="0" destOrd="0" presId="urn:microsoft.com/office/officeart/2005/8/layout/process2"/>
    <dgm:cxn modelId="{805AC572-19C0-4B0A-8F2A-6E7784982A47}" type="presOf" srcId="{FE1360F6-00A8-452F-A871-A6C8F617F4E8}" destId="{D432D71C-C819-49E6-8B19-04BD5A9368F3}" srcOrd="0" destOrd="0" presId="urn:microsoft.com/office/officeart/2005/8/layout/process2"/>
    <dgm:cxn modelId="{6CBE33F3-9487-4416-893D-927E11479760}" srcId="{872C6B25-6FAC-45B3-8B81-41E8C19F524D}" destId="{4E650A99-A377-4B08-BB5D-A4B732542488}" srcOrd="1" destOrd="0" parTransId="{5BD0D3CA-E79A-428E-8E5A-D7EDC4CDD96A}" sibTransId="{F90EDCC3-4808-4946-AC50-B5568F2F3C14}"/>
    <dgm:cxn modelId="{1B39B5B0-6AD3-4CF8-8EC6-A5BBDA31C2A3}" srcId="{872C6B25-6FAC-45B3-8B81-41E8C19F524D}" destId="{5DEA8DE3-7327-4487-A1F3-C6EEF54DD368}" srcOrd="3" destOrd="0" parTransId="{147CF097-3390-4FDE-909A-A4F3D8227BE6}" sibTransId="{5DCCFD5B-5ABA-43E6-8983-11C4BCD8379E}"/>
    <dgm:cxn modelId="{2BD361C9-2710-4E98-B362-1330C9F7AC52}" type="presOf" srcId="{5DCCFD5B-5ABA-43E6-8983-11C4BCD8379E}" destId="{43D5E5EC-6F34-4129-93E2-5613123CD98E}" srcOrd="1" destOrd="0" presId="urn:microsoft.com/office/officeart/2005/8/layout/process2"/>
    <dgm:cxn modelId="{42EA6B59-BA05-469C-9E8F-C164748C312C}" type="presOf" srcId="{BB18A45D-5690-4C0B-AF70-095103A190BE}" destId="{C9ED6C47-B924-4987-9327-0126FE998490}" srcOrd="1" destOrd="0" presId="urn:microsoft.com/office/officeart/2005/8/layout/process2"/>
    <dgm:cxn modelId="{F42EC1F4-7E9F-4CE9-A4FD-AFFF94654669}" type="presOf" srcId="{9A418262-FA8C-49E0-B897-38EA677FE25E}" destId="{4C746629-D9F6-4836-B875-CF1C8F2CBA99}" srcOrd="0" destOrd="0" presId="urn:microsoft.com/office/officeart/2005/8/layout/process2"/>
    <dgm:cxn modelId="{326970CE-6FE3-4FF7-BA1A-44CFC72CF77B}" type="presOf" srcId="{5DEA8DE3-7327-4487-A1F3-C6EEF54DD368}" destId="{6CA2DCF0-00A1-4826-92B8-5758C626F940}" srcOrd="0" destOrd="0" presId="urn:microsoft.com/office/officeart/2005/8/layout/process2"/>
    <dgm:cxn modelId="{3CDE85D5-7C96-4457-9178-07FFE5AC75D1}" type="presOf" srcId="{54CFB177-413F-4281-9972-AEA5B6B45927}" destId="{D48AEDC4-4B41-4092-9919-7AEE835A28E6}" srcOrd="1" destOrd="0" presId="urn:microsoft.com/office/officeart/2005/8/layout/process2"/>
    <dgm:cxn modelId="{2B17154D-5F16-4D59-95D0-C53CCA6475C7}" type="presOf" srcId="{632EF4A2-68AA-454B-A032-2AF53430EA49}" destId="{D8D35E17-B2DA-443C-8109-9D01A9C3AC60}" srcOrd="0" destOrd="0" presId="urn:microsoft.com/office/officeart/2005/8/layout/process2"/>
    <dgm:cxn modelId="{2AC1872E-A2EB-4904-B71F-85E5C679C9DF}" srcId="{872C6B25-6FAC-45B3-8B81-41E8C19F524D}" destId="{D69136A7-67A2-4AF0-B08B-28EE71CB9D0D}" srcOrd="6" destOrd="0" parTransId="{44699153-DE99-47BB-A14F-BBC9238752A9}" sibTransId="{54CFB177-413F-4281-9972-AEA5B6B45927}"/>
    <dgm:cxn modelId="{FC9E7555-64AC-454F-984A-F227CC87AEB1}" type="presOf" srcId="{0B4DBD38-B4EF-4C28-B5CC-79A7A83CF342}" destId="{B47EA46B-410F-402A-A4D7-519AEC28249F}" srcOrd="1" destOrd="0" presId="urn:microsoft.com/office/officeart/2005/8/layout/process2"/>
    <dgm:cxn modelId="{A785EA0A-6730-4A53-8010-802F2F585F5E}" srcId="{872C6B25-6FAC-45B3-8B81-41E8C19F524D}" destId="{653FD41A-918F-447E-B9D9-AACC9A3B2FF5}" srcOrd="2" destOrd="0" parTransId="{5B329867-436E-4B75-9993-3148E02C234D}" sibTransId="{0C77959F-0C85-4BF6-9F8D-E705DE0C002D}"/>
    <dgm:cxn modelId="{F591AB6A-AFF5-4C97-B894-A0C345241303}" srcId="{872C6B25-6FAC-45B3-8B81-41E8C19F524D}" destId="{4B95B46C-8BE2-4E8A-A729-0D61549244A0}" srcOrd="0" destOrd="0" parTransId="{0D2721E2-EDF8-4A41-A492-70E056B403D8}" sibTransId="{0B4DBD38-B4EF-4C28-B5CC-79A7A83CF342}"/>
    <dgm:cxn modelId="{93AAA4C0-6F1B-42B0-9382-0370D52871ED}" type="presOf" srcId="{5DCCFD5B-5ABA-43E6-8983-11C4BCD8379E}" destId="{1F3E1F27-D28B-42E8-B79D-1F2E6DD1AE8B}" srcOrd="0" destOrd="0" presId="urn:microsoft.com/office/officeart/2005/8/layout/process2"/>
    <dgm:cxn modelId="{83A35093-5358-451C-8D1F-5DEAFF751FBA}" type="presOf" srcId="{D69136A7-67A2-4AF0-B08B-28EE71CB9D0D}" destId="{13E9D098-27A1-4A35-BF55-F51077B18AF5}" srcOrd="0" destOrd="0" presId="urn:microsoft.com/office/officeart/2005/8/layout/process2"/>
    <dgm:cxn modelId="{1F6792C1-1829-47C5-AE0C-196E1AF49A91}" type="presOf" srcId="{0B4DBD38-B4EF-4C28-B5CC-79A7A83CF342}" destId="{048108E8-EE91-477A-8613-2BCBE62CED84}" srcOrd="0" destOrd="0" presId="urn:microsoft.com/office/officeart/2005/8/layout/process2"/>
    <dgm:cxn modelId="{A4DADC87-EAA2-4874-AC55-CB9A53CD1929}" type="presOf" srcId="{4B95B46C-8BE2-4E8A-A729-0D61549244A0}" destId="{04237099-CB26-4B3D-8F64-54E0D804EDBF}" srcOrd="0" destOrd="0" presId="urn:microsoft.com/office/officeart/2005/8/layout/process2"/>
    <dgm:cxn modelId="{E96FA380-B523-4586-ACA2-6C44A9FDF8D7}" type="presOf" srcId="{3CC107E5-B2FE-4BB2-8A19-1A337E62A201}" destId="{1ED40FC8-7E39-46E6-A5CD-E20FEF23E420}" srcOrd="0" destOrd="0" presId="urn:microsoft.com/office/officeart/2005/8/layout/process2"/>
    <dgm:cxn modelId="{709C94FA-1A60-4313-AA42-D750EAC6C3CE}" srcId="{872C6B25-6FAC-45B3-8B81-41E8C19F524D}" destId="{F6D0FF3A-4160-4A4D-AABD-97A5199716F3}" srcOrd="4" destOrd="0" parTransId="{4B666362-4E4B-4ECF-BE83-9467364A5B24}" sibTransId="{632EF4A2-68AA-454B-A032-2AF53430EA49}"/>
    <dgm:cxn modelId="{DC0B431E-5AFB-4F36-9C79-D178D309218D}" type="presOf" srcId="{653FD41A-918F-447E-B9D9-AACC9A3B2FF5}" destId="{4D4E57E4-288B-42F4-A9ED-E177EB07C593}" srcOrd="0" destOrd="0" presId="urn:microsoft.com/office/officeart/2005/8/layout/process2"/>
    <dgm:cxn modelId="{D2D00606-A479-43E6-874A-81BC7BC36201}" type="presOf" srcId="{BB18A45D-5690-4C0B-AF70-095103A190BE}" destId="{D870C906-FAD0-43E6-ADE8-3DF1189E3172}" srcOrd="0" destOrd="0" presId="urn:microsoft.com/office/officeart/2005/8/layout/process2"/>
    <dgm:cxn modelId="{0A0B83DF-AC84-479E-86E5-5CE6A6F3EDF1}" srcId="{872C6B25-6FAC-45B3-8B81-41E8C19F524D}" destId="{9A418262-FA8C-49E0-B897-38EA677FE25E}" srcOrd="8" destOrd="0" parTransId="{F788ACB9-4305-4755-96D0-C54E7B18D89C}" sibTransId="{61C6DFA9-7505-4F76-A8E5-73C7D29C0E16}"/>
    <dgm:cxn modelId="{33F8E6B8-BD08-4B1D-917B-BD3854E8B5B5}" type="presOf" srcId="{F90EDCC3-4808-4946-AC50-B5568F2F3C14}" destId="{9BCA9DE4-14B8-433E-B22C-F652C0FF9120}" srcOrd="1" destOrd="0" presId="urn:microsoft.com/office/officeart/2005/8/layout/process2"/>
    <dgm:cxn modelId="{C7093EF7-92EB-4674-8C54-343A3E2EC4B0}" type="presOf" srcId="{4E650A99-A377-4B08-BB5D-A4B732542488}" destId="{4BE0797B-F13F-4676-8B73-21D0DBC79D03}" srcOrd="0" destOrd="0" presId="urn:microsoft.com/office/officeart/2005/8/layout/process2"/>
    <dgm:cxn modelId="{58D242EF-EAEB-4A79-A1DF-15535305C154}" type="presOf" srcId="{872C6B25-6FAC-45B3-8B81-41E8C19F524D}" destId="{B7B2675F-8ED0-4761-B046-819AB7AAEA34}" srcOrd="0" destOrd="0" presId="urn:microsoft.com/office/officeart/2005/8/layout/process2"/>
    <dgm:cxn modelId="{4CF98D83-4428-44D1-8D0E-073B86C843CB}" srcId="{872C6B25-6FAC-45B3-8B81-41E8C19F524D}" destId="{A74169B4-B833-4D15-984B-5B3BF4F39390}" srcOrd="5" destOrd="0" parTransId="{FAD6024A-827A-4F2C-A07F-6649D58D56ED}" sibTransId="{3CC107E5-B2FE-4BB2-8A19-1A337E62A201}"/>
    <dgm:cxn modelId="{EECE8FBE-BAF0-40F8-A6A6-79A67C3CED33}" type="presOf" srcId="{F6D0FF3A-4160-4A4D-AABD-97A5199716F3}" destId="{AC7EDB2A-27BF-470A-AA55-C00D8768B74E}" srcOrd="0" destOrd="0" presId="urn:microsoft.com/office/officeart/2005/8/layout/process2"/>
    <dgm:cxn modelId="{66432F2E-4C13-4072-8F44-940C5BB3991E}" type="presOf" srcId="{3CC107E5-B2FE-4BB2-8A19-1A337E62A201}" destId="{484BBC0A-C98C-459E-AEEC-2E706B25979B}" srcOrd="1" destOrd="0" presId="urn:microsoft.com/office/officeart/2005/8/layout/process2"/>
    <dgm:cxn modelId="{C95CA288-1A26-4942-9B2D-3C2CBCBA21DF}" type="presParOf" srcId="{B7B2675F-8ED0-4761-B046-819AB7AAEA34}" destId="{04237099-CB26-4B3D-8F64-54E0D804EDBF}" srcOrd="0" destOrd="0" presId="urn:microsoft.com/office/officeart/2005/8/layout/process2"/>
    <dgm:cxn modelId="{D92CCF5A-F9EA-47E1-949B-94D5994A7F46}" type="presParOf" srcId="{B7B2675F-8ED0-4761-B046-819AB7AAEA34}" destId="{048108E8-EE91-477A-8613-2BCBE62CED84}" srcOrd="1" destOrd="0" presId="urn:microsoft.com/office/officeart/2005/8/layout/process2"/>
    <dgm:cxn modelId="{61BD6A93-E73B-47B0-972C-99043CEE40E6}" type="presParOf" srcId="{048108E8-EE91-477A-8613-2BCBE62CED84}" destId="{B47EA46B-410F-402A-A4D7-519AEC28249F}" srcOrd="0" destOrd="0" presId="urn:microsoft.com/office/officeart/2005/8/layout/process2"/>
    <dgm:cxn modelId="{007FAED3-0FC3-40EC-B133-7D7F64949960}" type="presParOf" srcId="{B7B2675F-8ED0-4761-B046-819AB7AAEA34}" destId="{4BE0797B-F13F-4676-8B73-21D0DBC79D03}" srcOrd="2" destOrd="0" presId="urn:microsoft.com/office/officeart/2005/8/layout/process2"/>
    <dgm:cxn modelId="{9A1FE744-517A-4F3A-AECF-FBDC9B2ACF22}" type="presParOf" srcId="{B7B2675F-8ED0-4761-B046-819AB7AAEA34}" destId="{0DC4D4AB-4342-4BD6-AFCA-72E9F6786AA4}" srcOrd="3" destOrd="0" presId="urn:microsoft.com/office/officeart/2005/8/layout/process2"/>
    <dgm:cxn modelId="{55501B13-94D6-4918-90A5-3B764FD4F436}" type="presParOf" srcId="{0DC4D4AB-4342-4BD6-AFCA-72E9F6786AA4}" destId="{9BCA9DE4-14B8-433E-B22C-F652C0FF9120}" srcOrd="0" destOrd="0" presId="urn:microsoft.com/office/officeart/2005/8/layout/process2"/>
    <dgm:cxn modelId="{93DF75C4-7847-4BB6-8300-C33364CC51DF}" type="presParOf" srcId="{B7B2675F-8ED0-4761-B046-819AB7AAEA34}" destId="{4D4E57E4-288B-42F4-A9ED-E177EB07C593}" srcOrd="4" destOrd="0" presId="urn:microsoft.com/office/officeart/2005/8/layout/process2"/>
    <dgm:cxn modelId="{3EC03108-BF27-400A-B68F-8A90BF51B40A}" type="presParOf" srcId="{B7B2675F-8ED0-4761-B046-819AB7AAEA34}" destId="{C2BA112B-9579-410F-9200-77AE48FD2E7A}" srcOrd="5" destOrd="0" presId="urn:microsoft.com/office/officeart/2005/8/layout/process2"/>
    <dgm:cxn modelId="{50432389-C7DA-4568-BE1A-320269443EAA}" type="presParOf" srcId="{C2BA112B-9579-410F-9200-77AE48FD2E7A}" destId="{A3F2EF62-026C-41AE-845F-F8BD31509E67}" srcOrd="0" destOrd="0" presId="urn:microsoft.com/office/officeart/2005/8/layout/process2"/>
    <dgm:cxn modelId="{54BB5BB7-BC5F-4CDB-833A-2B97421AE780}" type="presParOf" srcId="{B7B2675F-8ED0-4761-B046-819AB7AAEA34}" destId="{6CA2DCF0-00A1-4826-92B8-5758C626F940}" srcOrd="6" destOrd="0" presId="urn:microsoft.com/office/officeart/2005/8/layout/process2"/>
    <dgm:cxn modelId="{3FF8ABDF-2003-47E0-A8EB-65C1ABD99359}" type="presParOf" srcId="{B7B2675F-8ED0-4761-B046-819AB7AAEA34}" destId="{1F3E1F27-D28B-42E8-B79D-1F2E6DD1AE8B}" srcOrd="7" destOrd="0" presId="urn:microsoft.com/office/officeart/2005/8/layout/process2"/>
    <dgm:cxn modelId="{9A657851-5AA0-49EB-9621-00507D1B3862}" type="presParOf" srcId="{1F3E1F27-D28B-42E8-B79D-1F2E6DD1AE8B}" destId="{43D5E5EC-6F34-4129-93E2-5613123CD98E}" srcOrd="0" destOrd="0" presId="urn:microsoft.com/office/officeart/2005/8/layout/process2"/>
    <dgm:cxn modelId="{1EA17679-45F6-4BD7-8496-67E54D5BE1D4}" type="presParOf" srcId="{B7B2675F-8ED0-4761-B046-819AB7AAEA34}" destId="{AC7EDB2A-27BF-470A-AA55-C00D8768B74E}" srcOrd="8" destOrd="0" presId="urn:microsoft.com/office/officeart/2005/8/layout/process2"/>
    <dgm:cxn modelId="{836887F5-326B-4D28-86E9-5C4DB758F669}" type="presParOf" srcId="{B7B2675F-8ED0-4761-B046-819AB7AAEA34}" destId="{D8D35E17-B2DA-443C-8109-9D01A9C3AC60}" srcOrd="9" destOrd="0" presId="urn:microsoft.com/office/officeart/2005/8/layout/process2"/>
    <dgm:cxn modelId="{733781B4-995C-41B3-9CF5-8D491D7BF28C}" type="presParOf" srcId="{D8D35E17-B2DA-443C-8109-9D01A9C3AC60}" destId="{E199E0B9-5EB3-461C-BE87-81B22D735243}" srcOrd="0" destOrd="0" presId="urn:microsoft.com/office/officeart/2005/8/layout/process2"/>
    <dgm:cxn modelId="{54152BF5-0500-4CCD-A9F3-431FD830D680}" type="presParOf" srcId="{B7B2675F-8ED0-4761-B046-819AB7AAEA34}" destId="{8CCF0885-ABE9-4EFB-BADD-DACCBF224AEB}" srcOrd="10" destOrd="0" presId="urn:microsoft.com/office/officeart/2005/8/layout/process2"/>
    <dgm:cxn modelId="{BF26AAED-59AC-4C86-A5DA-4CC6201E932D}" type="presParOf" srcId="{B7B2675F-8ED0-4761-B046-819AB7AAEA34}" destId="{1ED40FC8-7E39-46E6-A5CD-E20FEF23E420}" srcOrd="11" destOrd="0" presId="urn:microsoft.com/office/officeart/2005/8/layout/process2"/>
    <dgm:cxn modelId="{2FB2FFD7-C491-4323-B610-FEE4C24B4E11}" type="presParOf" srcId="{1ED40FC8-7E39-46E6-A5CD-E20FEF23E420}" destId="{484BBC0A-C98C-459E-AEEC-2E706B25979B}" srcOrd="0" destOrd="0" presId="urn:microsoft.com/office/officeart/2005/8/layout/process2"/>
    <dgm:cxn modelId="{B2AB382B-E780-4625-97CD-E18F803FB660}" type="presParOf" srcId="{B7B2675F-8ED0-4761-B046-819AB7AAEA34}" destId="{13E9D098-27A1-4A35-BF55-F51077B18AF5}" srcOrd="12" destOrd="0" presId="urn:microsoft.com/office/officeart/2005/8/layout/process2"/>
    <dgm:cxn modelId="{7B62741E-4808-4463-8EB4-3717DF7C8875}" type="presParOf" srcId="{B7B2675F-8ED0-4761-B046-819AB7AAEA34}" destId="{4794E72C-3AF6-45AA-A621-9F42FD98ACBE}" srcOrd="13" destOrd="0" presId="urn:microsoft.com/office/officeart/2005/8/layout/process2"/>
    <dgm:cxn modelId="{C90D2C64-883C-449A-9309-6F00E8559657}" type="presParOf" srcId="{4794E72C-3AF6-45AA-A621-9F42FD98ACBE}" destId="{D48AEDC4-4B41-4092-9919-7AEE835A28E6}" srcOrd="0" destOrd="0" presId="urn:microsoft.com/office/officeart/2005/8/layout/process2"/>
    <dgm:cxn modelId="{019ECCE7-6991-40DD-BFC3-24700A734DB6}" type="presParOf" srcId="{B7B2675F-8ED0-4761-B046-819AB7AAEA34}" destId="{D432D71C-C819-49E6-8B19-04BD5A9368F3}" srcOrd="14" destOrd="0" presId="urn:microsoft.com/office/officeart/2005/8/layout/process2"/>
    <dgm:cxn modelId="{0856D38C-A697-4086-93B0-403B71D5ED44}" type="presParOf" srcId="{B7B2675F-8ED0-4761-B046-819AB7AAEA34}" destId="{D870C906-FAD0-43E6-ADE8-3DF1189E3172}" srcOrd="15" destOrd="0" presId="urn:microsoft.com/office/officeart/2005/8/layout/process2"/>
    <dgm:cxn modelId="{F91C9C00-A999-4983-93A5-95D15976EC6B}" type="presParOf" srcId="{D870C906-FAD0-43E6-ADE8-3DF1189E3172}" destId="{C9ED6C47-B924-4987-9327-0126FE998490}" srcOrd="0" destOrd="0" presId="urn:microsoft.com/office/officeart/2005/8/layout/process2"/>
    <dgm:cxn modelId="{E97FB210-AE9E-4C5E-A7D3-0FDE0E80C2C7}" type="presParOf" srcId="{B7B2675F-8ED0-4761-B046-819AB7AAEA34}" destId="{4C746629-D9F6-4836-B875-CF1C8F2CBA99}"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392F79-8F42-4534-B61F-61FB2E5F629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FC78766B-0BBD-4411-AEAF-08B62943A4CA}">
      <dgm:prSet phldrT="[Text]" custT="1"/>
      <dgm:spPr>
        <a:solidFill>
          <a:schemeClr val="accent1">
            <a:lumMod val="40000"/>
            <a:lumOff val="60000"/>
          </a:schemeClr>
        </a:solidFill>
        <a:ln>
          <a:solidFill>
            <a:schemeClr val="accent2">
              <a:lumMod val="50000"/>
            </a:schemeClr>
          </a:solidFill>
        </a:ln>
      </dgm:spPr>
      <dgm:t>
        <a:bodyPr/>
        <a:lstStyle/>
        <a:p>
          <a:pPr algn="ctr"/>
          <a:r>
            <a:rPr lang="en-US" sz="1600" b="1" dirty="0" smtClean="0">
              <a:solidFill>
                <a:schemeClr val="tx1"/>
              </a:solidFill>
            </a:rPr>
            <a:t>Physical Complaint</a:t>
          </a:r>
          <a:endParaRPr lang="en-US" sz="1600" b="1" dirty="0">
            <a:solidFill>
              <a:schemeClr val="tx1"/>
            </a:solidFill>
          </a:endParaRPr>
        </a:p>
      </dgm:t>
    </dgm:pt>
    <dgm:pt modelId="{7ED90486-CEF0-4AE1-9444-3B6D113B4A48}" type="parTrans" cxnId="{DE89F612-D346-405B-93C7-84D47A3EC9E0}">
      <dgm:prSet/>
      <dgm:spPr/>
      <dgm:t>
        <a:bodyPr/>
        <a:lstStyle/>
        <a:p>
          <a:endParaRPr lang="en-US"/>
        </a:p>
      </dgm:t>
    </dgm:pt>
    <dgm:pt modelId="{8C6DE9A9-1FE8-485E-92A7-7F10C680AD17}" type="sibTrans" cxnId="{DE89F612-D346-405B-93C7-84D47A3EC9E0}">
      <dgm:prSet/>
      <dgm:spPr/>
      <dgm:t>
        <a:bodyPr/>
        <a:lstStyle/>
        <a:p>
          <a:endParaRPr lang="en-US"/>
        </a:p>
      </dgm:t>
    </dgm:pt>
    <dgm:pt modelId="{1DC1F3F0-202F-4681-B9F8-C23453B86D97}">
      <dgm:prSet phldrT="[Text]" custT="1"/>
      <dgm:spPr>
        <a:solidFill>
          <a:schemeClr val="accent1">
            <a:lumMod val="40000"/>
            <a:lumOff val="60000"/>
          </a:schemeClr>
        </a:solidFill>
        <a:ln>
          <a:solidFill>
            <a:schemeClr val="accent2">
              <a:lumMod val="50000"/>
            </a:schemeClr>
          </a:solidFill>
        </a:ln>
      </dgm:spPr>
      <dgm:t>
        <a:bodyPr/>
        <a:lstStyle/>
        <a:p>
          <a:pPr algn="just"/>
          <a:r>
            <a:rPr lang="en-US" sz="1600" dirty="0" smtClean="0">
              <a:solidFill>
                <a:schemeClr val="tx1"/>
              </a:solidFill>
            </a:rPr>
            <a:t>Filing of complaints at concerned regional investor </a:t>
          </a:r>
          <a:r>
            <a:rPr lang="en-US" sz="1600" dirty="0" err="1" smtClean="0">
              <a:solidFill>
                <a:schemeClr val="tx1"/>
              </a:solidFill>
            </a:rPr>
            <a:t>centre</a:t>
          </a:r>
          <a:r>
            <a:rPr lang="en-US" sz="1600" dirty="0" smtClean="0">
              <a:solidFill>
                <a:schemeClr val="tx1"/>
              </a:solidFill>
            </a:rPr>
            <a:t> of BSE Ltd., </a:t>
          </a:r>
          <a:endParaRPr lang="en-US" sz="1600" dirty="0">
            <a:solidFill>
              <a:schemeClr val="tx1"/>
            </a:solidFill>
          </a:endParaRPr>
        </a:p>
      </dgm:t>
    </dgm:pt>
    <dgm:pt modelId="{597BF323-F3A1-451D-9BC8-0534AD89E3E8}" type="parTrans" cxnId="{D32222DC-B74D-472D-871F-7195A13704E2}">
      <dgm:prSet/>
      <dgm:spPr/>
      <dgm:t>
        <a:bodyPr/>
        <a:lstStyle/>
        <a:p>
          <a:endParaRPr lang="en-US"/>
        </a:p>
      </dgm:t>
    </dgm:pt>
    <dgm:pt modelId="{26894D08-A1A0-4B8C-8903-9E02B3AFA8B5}" type="sibTrans" cxnId="{D32222DC-B74D-472D-871F-7195A13704E2}">
      <dgm:prSet/>
      <dgm:spPr/>
      <dgm:t>
        <a:bodyPr/>
        <a:lstStyle/>
        <a:p>
          <a:endParaRPr lang="en-US"/>
        </a:p>
      </dgm:t>
    </dgm:pt>
    <dgm:pt modelId="{BDFD5B4E-0C2D-40DA-BD93-F98579EA6988}">
      <dgm:prSet phldrT="[Text]" custT="1"/>
      <dgm:spPr>
        <a:solidFill>
          <a:schemeClr val="accent1">
            <a:lumMod val="40000"/>
            <a:lumOff val="60000"/>
          </a:schemeClr>
        </a:solidFill>
        <a:ln>
          <a:solidFill>
            <a:schemeClr val="accent2">
              <a:lumMod val="50000"/>
            </a:schemeClr>
          </a:solidFill>
        </a:ln>
      </dgm:spPr>
      <dgm:t>
        <a:bodyPr/>
        <a:lstStyle/>
        <a:p>
          <a:pPr algn="l"/>
          <a:r>
            <a:rPr lang="en-US" sz="1600" dirty="0" smtClean="0">
              <a:solidFill>
                <a:schemeClr val="tx1"/>
              </a:solidFill>
            </a:rPr>
            <a:t>List of Investor Service Centers available at: </a:t>
          </a:r>
          <a:r>
            <a:rPr lang="en-US" altLang="en-US" sz="1600" dirty="0" smtClean="0">
              <a:solidFill>
                <a:schemeClr val="tx1"/>
              </a:solidFill>
              <a:hlinkClick xmlns:r="http://schemas.openxmlformats.org/officeDocument/2006/relationships" r:id="rId1"/>
            </a:rPr>
            <a:t>https://www.bseindia.com/static/investors/cac_tm.aspx</a:t>
          </a:r>
          <a:endParaRPr lang="en-US" sz="1600" dirty="0">
            <a:solidFill>
              <a:schemeClr val="tx1"/>
            </a:solidFill>
          </a:endParaRPr>
        </a:p>
      </dgm:t>
    </dgm:pt>
    <dgm:pt modelId="{C650DE36-6929-4010-84F3-87A91D89DF99}" type="parTrans" cxnId="{F714A8C2-7068-4D23-AB0B-466FEFBA0516}">
      <dgm:prSet/>
      <dgm:spPr/>
      <dgm:t>
        <a:bodyPr/>
        <a:lstStyle/>
        <a:p>
          <a:endParaRPr lang="en-US"/>
        </a:p>
      </dgm:t>
    </dgm:pt>
    <dgm:pt modelId="{F856770F-68E9-47A1-B10C-5E8B6C62A3A0}" type="sibTrans" cxnId="{F714A8C2-7068-4D23-AB0B-466FEFBA0516}">
      <dgm:prSet/>
      <dgm:spPr/>
      <dgm:t>
        <a:bodyPr/>
        <a:lstStyle/>
        <a:p>
          <a:endParaRPr lang="en-US"/>
        </a:p>
      </dgm:t>
    </dgm:pt>
    <dgm:pt modelId="{6208F633-2DEC-4F26-A448-D9A71E4E7012}">
      <dgm:prSet phldrT="[Text]" custT="1"/>
      <dgm:spPr>
        <a:solidFill>
          <a:schemeClr val="accent1">
            <a:lumMod val="40000"/>
            <a:lumOff val="60000"/>
          </a:schemeClr>
        </a:solidFill>
        <a:ln>
          <a:solidFill>
            <a:schemeClr val="accent2">
              <a:lumMod val="50000"/>
            </a:schemeClr>
          </a:solidFill>
        </a:ln>
      </dgm:spPr>
      <dgm:t>
        <a:bodyPr/>
        <a:lstStyle/>
        <a:p>
          <a:pPr algn="ctr"/>
          <a:r>
            <a:rPr lang="en-US" sz="1600" b="1" dirty="0" smtClean="0">
              <a:solidFill>
                <a:schemeClr val="tx1"/>
              </a:solidFill>
            </a:rPr>
            <a:t>Email</a:t>
          </a:r>
        </a:p>
        <a:p>
          <a:pPr algn="ctr"/>
          <a:endParaRPr lang="en-US" sz="1600" b="1" dirty="0">
            <a:solidFill>
              <a:schemeClr val="tx1"/>
            </a:solidFill>
          </a:endParaRPr>
        </a:p>
      </dgm:t>
    </dgm:pt>
    <dgm:pt modelId="{BB65E3A0-1649-4DB1-8DEB-828D7BB516EF}" type="parTrans" cxnId="{892E6365-B7FA-42BA-8569-4F68DE12655C}">
      <dgm:prSet/>
      <dgm:spPr/>
      <dgm:t>
        <a:bodyPr/>
        <a:lstStyle/>
        <a:p>
          <a:endParaRPr lang="en-US"/>
        </a:p>
      </dgm:t>
    </dgm:pt>
    <dgm:pt modelId="{18F86714-DED4-421F-B7F3-CAAD58E7106B}" type="sibTrans" cxnId="{892E6365-B7FA-42BA-8569-4F68DE12655C}">
      <dgm:prSet/>
      <dgm:spPr/>
      <dgm:t>
        <a:bodyPr/>
        <a:lstStyle/>
        <a:p>
          <a:endParaRPr lang="en-US"/>
        </a:p>
      </dgm:t>
    </dgm:pt>
    <dgm:pt modelId="{0D568FFE-D9F4-404F-AE49-B6885978FF53}">
      <dgm:prSet phldrT="[Text]" custT="1"/>
      <dgm:spPr>
        <a:solidFill>
          <a:schemeClr val="accent1">
            <a:lumMod val="40000"/>
            <a:lumOff val="60000"/>
          </a:schemeClr>
        </a:solidFill>
        <a:ln>
          <a:solidFill>
            <a:schemeClr val="accent2">
              <a:lumMod val="50000"/>
            </a:schemeClr>
          </a:solidFill>
        </a:ln>
      </dgm:spPr>
      <dgm:t>
        <a:bodyPr/>
        <a:lstStyle/>
        <a:p>
          <a:pPr algn="l"/>
          <a:r>
            <a:rPr lang="en-US" sz="1600" dirty="0" smtClean="0">
              <a:solidFill>
                <a:schemeClr val="tx1"/>
              </a:solidFill>
            </a:rPr>
            <a:t>Lodging complaints through email on dedicated email id of exchange at: </a:t>
          </a:r>
          <a:r>
            <a:rPr lang="en-US" altLang="en-US" sz="1600" dirty="0" smtClean="0">
              <a:solidFill>
                <a:schemeClr val="tx1"/>
              </a:solidFill>
              <a:hlinkClick xmlns:r="http://schemas.openxmlformats.org/officeDocument/2006/relationships" r:id="rId1"/>
            </a:rPr>
            <a:t>https://www.bseindia.com/static/investors/cac_tm.aspx</a:t>
          </a:r>
          <a:endParaRPr lang="en-US" sz="1600" dirty="0">
            <a:solidFill>
              <a:schemeClr val="tx1"/>
            </a:solidFill>
          </a:endParaRPr>
        </a:p>
      </dgm:t>
    </dgm:pt>
    <dgm:pt modelId="{5A16A7A2-41A5-4008-A3BA-4492BE9E8B91}" type="parTrans" cxnId="{06AD491B-8042-4BC7-BB67-734DA8C1BC40}">
      <dgm:prSet/>
      <dgm:spPr/>
      <dgm:t>
        <a:bodyPr/>
        <a:lstStyle/>
        <a:p>
          <a:endParaRPr lang="en-US"/>
        </a:p>
      </dgm:t>
    </dgm:pt>
    <dgm:pt modelId="{551C7B33-7993-4008-B69B-CA6ACD44F4D9}" type="sibTrans" cxnId="{06AD491B-8042-4BC7-BB67-734DA8C1BC40}">
      <dgm:prSet/>
      <dgm:spPr/>
      <dgm:t>
        <a:bodyPr/>
        <a:lstStyle/>
        <a:p>
          <a:endParaRPr lang="en-US"/>
        </a:p>
      </dgm:t>
    </dgm:pt>
    <dgm:pt modelId="{11D08364-CFE9-4F16-B5BD-AC121A0F569F}">
      <dgm:prSet phldrT="[Text]" custT="1"/>
      <dgm:spPr>
        <a:solidFill>
          <a:schemeClr val="accent6">
            <a:lumMod val="60000"/>
            <a:lumOff val="40000"/>
          </a:schemeClr>
        </a:solidFill>
        <a:ln>
          <a:solidFill>
            <a:schemeClr val="tx1"/>
          </a:solidFill>
        </a:ln>
      </dgm:spPr>
      <dgm:t>
        <a:bodyPr/>
        <a:lstStyle/>
        <a:p>
          <a:pPr algn="ctr"/>
          <a:r>
            <a:rPr lang="en-US" sz="1600" b="1" dirty="0" err="1" smtClean="0">
              <a:solidFill>
                <a:schemeClr val="tx1"/>
              </a:solidFill>
            </a:rPr>
            <a:t>eComplaint</a:t>
          </a:r>
          <a:r>
            <a:rPr lang="en-US" sz="1600" b="1" dirty="0" smtClean="0">
              <a:solidFill>
                <a:schemeClr val="tx1"/>
              </a:solidFill>
            </a:rPr>
            <a:t> Portal</a:t>
          </a:r>
          <a:endParaRPr lang="en-US" sz="1600" b="1" dirty="0">
            <a:solidFill>
              <a:schemeClr val="tx1"/>
            </a:solidFill>
          </a:endParaRPr>
        </a:p>
      </dgm:t>
    </dgm:pt>
    <dgm:pt modelId="{56029A93-1057-4EC3-926A-EB912E00C07B}" type="parTrans" cxnId="{80E164A5-CBC3-45A7-BB2C-EE91BE9B64D3}">
      <dgm:prSet/>
      <dgm:spPr/>
      <dgm:t>
        <a:bodyPr/>
        <a:lstStyle/>
        <a:p>
          <a:endParaRPr lang="en-US"/>
        </a:p>
      </dgm:t>
    </dgm:pt>
    <dgm:pt modelId="{EEE298FD-A302-4C4A-AD81-537A4728EB34}" type="sibTrans" cxnId="{80E164A5-CBC3-45A7-BB2C-EE91BE9B64D3}">
      <dgm:prSet/>
      <dgm:spPr/>
      <dgm:t>
        <a:bodyPr/>
        <a:lstStyle/>
        <a:p>
          <a:endParaRPr lang="en-US"/>
        </a:p>
      </dgm:t>
    </dgm:pt>
    <dgm:pt modelId="{D0E4E72C-6D55-4195-B8D7-8979B9225447}">
      <dgm:prSet phldrT="[Text]" custT="1"/>
      <dgm:spPr>
        <a:solidFill>
          <a:schemeClr val="accent6">
            <a:lumMod val="60000"/>
            <a:lumOff val="40000"/>
          </a:schemeClr>
        </a:solidFill>
        <a:ln>
          <a:solidFill>
            <a:schemeClr val="tx1"/>
          </a:solidFill>
        </a:ln>
      </dgm:spPr>
      <dgm:t>
        <a:bodyPr/>
        <a:lstStyle/>
        <a:p>
          <a:pPr algn="l"/>
          <a:r>
            <a:rPr lang="en-US" sz="1600" dirty="0" smtClean="0">
              <a:solidFill>
                <a:schemeClr val="tx1"/>
              </a:solidFill>
            </a:rPr>
            <a:t>Lodging of complaints through Exchange’s website under e-Complaint Registration at following link: </a:t>
          </a:r>
          <a:r>
            <a:rPr lang="en-US" altLang="en-US" sz="1600" b="1" dirty="0" smtClean="0">
              <a:solidFill>
                <a:schemeClr val="tx1"/>
              </a:solidFill>
              <a:hlinkClick xmlns:r="http://schemas.openxmlformats.org/officeDocument/2006/relationships" r:id="rId2"/>
            </a:rPr>
            <a:t>https://bsecrs.bseindia.com/ecomplaint/frmInvestorHome.aspx</a:t>
          </a:r>
          <a:endParaRPr lang="en-US" sz="1600" b="1" dirty="0">
            <a:solidFill>
              <a:schemeClr val="tx1"/>
            </a:solidFill>
          </a:endParaRPr>
        </a:p>
      </dgm:t>
    </dgm:pt>
    <dgm:pt modelId="{5C488534-6389-4CA6-8EB1-CB4FD70BA76E}" type="parTrans" cxnId="{53DEF559-33F2-4CCD-B505-8FF1DD86C471}">
      <dgm:prSet/>
      <dgm:spPr/>
      <dgm:t>
        <a:bodyPr/>
        <a:lstStyle/>
        <a:p>
          <a:endParaRPr lang="en-US"/>
        </a:p>
      </dgm:t>
    </dgm:pt>
    <dgm:pt modelId="{04319725-7F37-4138-8CA4-029EF0067FB7}" type="sibTrans" cxnId="{53DEF559-33F2-4CCD-B505-8FF1DD86C471}">
      <dgm:prSet/>
      <dgm:spPr/>
      <dgm:t>
        <a:bodyPr/>
        <a:lstStyle/>
        <a:p>
          <a:endParaRPr lang="en-US"/>
        </a:p>
      </dgm:t>
    </dgm:pt>
    <dgm:pt modelId="{30C7A8E5-F7B0-48D4-8E42-682E190D2650}">
      <dgm:prSet phldrT="[Text]" custT="1"/>
      <dgm:spPr>
        <a:solidFill>
          <a:schemeClr val="accent6">
            <a:lumMod val="60000"/>
            <a:lumOff val="40000"/>
          </a:schemeClr>
        </a:solidFill>
        <a:ln>
          <a:solidFill>
            <a:schemeClr val="tx1"/>
          </a:solidFill>
        </a:ln>
      </dgm:spPr>
      <dgm:t>
        <a:bodyPr/>
        <a:lstStyle/>
        <a:p>
          <a:pPr algn="ctr"/>
          <a:r>
            <a:rPr lang="en-US" sz="1600" b="1" dirty="0" smtClean="0">
              <a:solidFill>
                <a:schemeClr val="tx1"/>
              </a:solidFill>
            </a:rPr>
            <a:t>SCORES</a:t>
          </a:r>
        </a:p>
        <a:p>
          <a:pPr algn="ctr"/>
          <a:endParaRPr lang="en-US" sz="1600" b="1" dirty="0">
            <a:solidFill>
              <a:schemeClr val="tx1"/>
            </a:solidFill>
          </a:endParaRPr>
        </a:p>
      </dgm:t>
    </dgm:pt>
    <dgm:pt modelId="{5CF15B7D-8EB7-4F47-B1B0-6E0F8E536AFC}" type="parTrans" cxnId="{E2539B74-CF84-42AB-8709-720685EAE9B2}">
      <dgm:prSet/>
      <dgm:spPr/>
      <dgm:t>
        <a:bodyPr/>
        <a:lstStyle/>
        <a:p>
          <a:endParaRPr lang="en-US"/>
        </a:p>
      </dgm:t>
    </dgm:pt>
    <dgm:pt modelId="{A25A3D58-8694-41F9-AA98-74FC9B4CA147}" type="sibTrans" cxnId="{E2539B74-CF84-42AB-8709-720685EAE9B2}">
      <dgm:prSet/>
      <dgm:spPr/>
      <dgm:t>
        <a:bodyPr/>
        <a:lstStyle/>
        <a:p>
          <a:endParaRPr lang="en-US"/>
        </a:p>
      </dgm:t>
    </dgm:pt>
    <dgm:pt modelId="{A8B392EE-596C-4164-A2F2-92BB91FEDE0E}">
      <dgm:prSet phldrT="[Text]" custT="1"/>
      <dgm:spPr>
        <a:solidFill>
          <a:schemeClr val="accent6">
            <a:lumMod val="60000"/>
            <a:lumOff val="40000"/>
          </a:schemeClr>
        </a:solidFill>
        <a:ln>
          <a:solidFill>
            <a:schemeClr val="tx1"/>
          </a:solidFill>
        </a:ln>
      </dgm:spPr>
      <dgm:t>
        <a:bodyPr/>
        <a:lstStyle/>
        <a:p>
          <a:pPr algn="l"/>
          <a:r>
            <a:rPr lang="en-US" sz="1600" dirty="0" smtClean="0">
              <a:solidFill>
                <a:schemeClr val="tx1"/>
              </a:solidFill>
            </a:rPr>
            <a:t>Lodging of complaints on SEBI SCORES.</a:t>
          </a:r>
          <a:endParaRPr lang="en-US" sz="1600" dirty="0">
            <a:solidFill>
              <a:schemeClr val="tx1"/>
            </a:solidFill>
          </a:endParaRPr>
        </a:p>
      </dgm:t>
    </dgm:pt>
    <dgm:pt modelId="{393F067C-B369-454F-AB5A-99B4FF5978B2}" type="parTrans" cxnId="{0F375A7A-3635-4ADF-8A89-479DF4F5894A}">
      <dgm:prSet/>
      <dgm:spPr/>
      <dgm:t>
        <a:bodyPr/>
        <a:lstStyle/>
        <a:p>
          <a:endParaRPr lang="en-US"/>
        </a:p>
      </dgm:t>
    </dgm:pt>
    <dgm:pt modelId="{AE7E5608-35A8-44F9-8FBA-9650828B834D}" type="sibTrans" cxnId="{0F375A7A-3635-4ADF-8A89-479DF4F5894A}">
      <dgm:prSet/>
      <dgm:spPr/>
      <dgm:t>
        <a:bodyPr/>
        <a:lstStyle/>
        <a:p>
          <a:endParaRPr lang="en-US"/>
        </a:p>
      </dgm:t>
    </dgm:pt>
    <dgm:pt modelId="{5497135D-47B5-4FF3-8B0B-012AF90D1997}">
      <dgm:prSet phldrT="[Text]" custT="1"/>
      <dgm:spPr>
        <a:solidFill>
          <a:schemeClr val="accent1">
            <a:lumMod val="40000"/>
            <a:lumOff val="60000"/>
          </a:schemeClr>
        </a:solidFill>
        <a:ln>
          <a:solidFill>
            <a:schemeClr val="accent2">
              <a:lumMod val="50000"/>
            </a:schemeClr>
          </a:solidFill>
        </a:ln>
      </dgm:spPr>
      <dgm:t>
        <a:bodyPr/>
        <a:lstStyle/>
        <a:p>
          <a:pPr algn="l"/>
          <a:endParaRPr lang="en-US" sz="1600" dirty="0">
            <a:solidFill>
              <a:schemeClr val="tx1"/>
            </a:solidFill>
          </a:endParaRPr>
        </a:p>
      </dgm:t>
    </dgm:pt>
    <dgm:pt modelId="{73D383B7-DDFA-4DA1-BB16-3C7FFC3BC4E3}" type="parTrans" cxnId="{ECCD1213-0ED2-46AB-B0DC-D9A6F1133649}">
      <dgm:prSet/>
      <dgm:spPr/>
      <dgm:t>
        <a:bodyPr/>
        <a:lstStyle/>
        <a:p>
          <a:endParaRPr lang="en-US"/>
        </a:p>
      </dgm:t>
    </dgm:pt>
    <dgm:pt modelId="{E1E7FAEC-53C4-4389-87B5-0E72E4BB9F5B}" type="sibTrans" cxnId="{ECCD1213-0ED2-46AB-B0DC-D9A6F1133649}">
      <dgm:prSet/>
      <dgm:spPr/>
      <dgm:t>
        <a:bodyPr/>
        <a:lstStyle/>
        <a:p>
          <a:endParaRPr lang="en-US"/>
        </a:p>
      </dgm:t>
    </dgm:pt>
    <dgm:pt modelId="{1F51A6BC-8397-487E-A9A2-A20D6F578D9A}" type="pres">
      <dgm:prSet presAssocID="{E7392F79-8F42-4534-B61F-61FB2E5F629A}" presName="matrix" presStyleCnt="0">
        <dgm:presLayoutVars>
          <dgm:chMax val="1"/>
          <dgm:dir/>
          <dgm:resizeHandles val="exact"/>
        </dgm:presLayoutVars>
      </dgm:prSet>
      <dgm:spPr/>
      <dgm:t>
        <a:bodyPr/>
        <a:lstStyle/>
        <a:p>
          <a:endParaRPr lang="en-US"/>
        </a:p>
      </dgm:t>
    </dgm:pt>
    <dgm:pt modelId="{AFBDF090-66F0-4DC4-B5EA-F331DCAA76B5}" type="pres">
      <dgm:prSet presAssocID="{E7392F79-8F42-4534-B61F-61FB2E5F629A}" presName="axisShape" presStyleLbl="bgShp" presStyleIdx="0" presStyleCnt="1"/>
      <dgm:spPr/>
    </dgm:pt>
    <dgm:pt modelId="{D61FE1EF-8E9E-4085-AAB0-82D83742FF07}" type="pres">
      <dgm:prSet presAssocID="{E7392F79-8F42-4534-B61F-61FB2E5F629A}" presName="rect1" presStyleLbl="node1" presStyleIdx="0" presStyleCnt="4" custScaleX="169865" custLinFactNeighborX="-40680" custLinFactNeighborY="-1312">
        <dgm:presLayoutVars>
          <dgm:chMax val="0"/>
          <dgm:chPref val="0"/>
          <dgm:bulletEnabled val="1"/>
        </dgm:presLayoutVars>
      </dgm:prSet>
      <dgm:spPr/>
      <dgm:t>
        <a:bodyPr/>
        <a:lstStyle/>
        <a:p>
          <a:endParaRPr lang="en-US"/>
        </a:p>
      </dgm:t>
    </dgm:pt>
    <dgm:pt modelId="{81458A6E-BDEA-4C86-AF58-CE178896CDC0}" type="pres">
      <dgm:prSet presAssocID="{E7392F79-8F42-4534-B61F-61FB2E5F629A}" presName="rect2" presStyleLbl="node1" presStyleIdx="1" presStyleCnt="4" custScaleX="169865" custLinFactNeighborX="38056">
        <dgm:presLayoutVars>
          <dgm:chMax val="0"/>
          <dgm:chPref val="0"/>
          <dgm:bulletEnabled val="1"/>
        </dgm:presLayoutVars>
      </dgm:prSet>
      <dgm:spPr/>
      <dgm:t>
        <a:bodyPr/>
        <a:lstStyle/>
        <a:p>
          <a:endParaRPr lang="en-US"/>
        </a:p>
      </dgm:t>
    </dgm:pt>
    <dgm:pt modelId="{099E3978-33C4-4A7E-B92F-C7726DF08A9E}" type="pres">
      <dgm:prSet presAssocID="{E7392F79-8F42-4534-B61F-61FB2E5F629A}" presName="rect3" presStyleLbl="node1" presStyleIdx="2" presStyleCnt="4" custScaleX="169865" custLinFactNeighborX="-40680" custLinFactNeighborY="-1312">
        <dgm:presLayoutVars>
          <dgm:chMax val="0"/>
          <dgm:chPref val="0"/>
          <dgm:bulletEnabled val="1"/>
        </dgm:presLayoutVars>
      </dgm:prSet>
      <dgm:spPr/>
      <dgm:t>
        <a:bodyPr/>
        <a:lstStyle/>
        <a:p>
          <a:endParaRPr lang="en-US"/>
        </a:p>
      </dgm:t>
    </dgm:pt>
    <dgm:pt modelId="{BF8A5142-3F5D-43FE-BAEA-0C55C421CD21}" type="pres">
      <dgm:prSet presAssocID="{E7392F79-8F42-4534-B61F-61FB2E5F629A}" presName="rect4" presStyleLbl="node1" presStyleIdx="3" presStyleCnt="4" custScaleX="169865" custLinFactNeighborX="38056">
        <dgm:presLayoutVars>
          <dgm:chMax val="0"/>
          <dgm:chPref val="0"/>
          <dgm:bulletEnabled val="1"/>
        </dgm:presLayoutVars>
      </dgm:prSet>
      <dgm:spPr/>
      <dgm:t>
        <a:bodyPr/>
        <a:lstStyle/>
        <a:p>
          <a:endParaRPr lang="en-US"/>
        </a:p>
      </dgm:t>
    </dgm:pt>
  </dgm:ptLst>
  <dgm:cxnLst>
    <dgm:cxn modelId="{892E6365-B7FA-42BA-8569-4F68DE12655C}" srcId="{E7392F79-8F42-4534-B61F-61FB2E5F629A}" destId="{6208F633-2DEC-4F26-A448-D9A71E4E7012}" srcOrd="3" destOrd="0" parTransId="{BB65E3A0-1649-4DB1-8DEB-828D7BB516EF}" sibTransId="{18F86714-DED4-421F-B7F3-CAAD58E7106B}"/>
    <dgm:cxn modelId="{D14906AB-6C3D-4E44-8C5C-31D6114898F8}" type="presOf" srcId="{0D568FFE-D9F4-404F-AE49-B6885978FF53}" destId="{BF8A5142-3F5D-43FE-BAEA-0C55C421CD21}" srcOrd="0" destOrd="1" presId="urn:microsoft.com/office/officeart/2005/8/layout/matrix2"/>
    <dgm:cxn modelId="{1708EF2A-1B9F-4806-A17A-997EE3D11B92}" type="presOf" srcId="{11D08364-CFE9-4F16-B5BD-AC121A0F569F}" destId="{81458A6E-BDEA-4C86-AF58-CE178896CDC0}" srcOrd="0" destOrd="0" presId="urn:microsoft.com/office/officeart/2005/8/layout/matrix2"/>
    <dgm:cxn modelId="{4BE5EA17-B3D2-403A-82AE-BC8BD6488204}" type="presOf" srcId="{1DC1F3F0-202F-4681-B9F8-C23453B86D97}" destId="{D61FE1EF-8E9E-4085-AAB0-82D83742FF07}" srcOrd="0" destOrd="1" presId="urn:microsoft.com/office/officeart/2005/8/layout/matrix2"/>
    <dgm:cxn modelId="{D32222DC-B74D-472D-871F-7195A13704E2}" srcId="{FC78766B-0BBD-4411-AEAF-08B62943A4CA}" destId="{1DC1F3F0-202F-4681-B9F8-C23453B86D97}" srcOrd="0" destOrd="0" parTransId="{597BF323-F3A1-451D-9BC8-0534AD89E3E8}" sibTransId="{26894D08-A1A0-4B8C-8903-9E02B3AFA8B5}"/>
    <dgm:cxn modelId="{F2A30161-C198-470B-B234-F7705ACBCDFA}" type="presOf" srcId="{BDFD5B4E-0C2D-40DA-BD93-F98579EA6988}" destId="{D61FE1EF-8E9E-4085-AAB0-82D83742FF07}" srcOrd="0" destOrd="2" presId="urn:microsoft.com/office/officeart/2005/8/layout/matrix2"/>
    <dgm:cxn modelId="{E4ECFB08-F172-4ECB-A40B-7BAD81ED9222}" type="presOf" srcId="{E7392F79-8F42-4534-B61F-61FB2E5F629A}" destId="{1F51A6BC-8397-487E-A9A2-A20D6F578D9A}" srcOrd="0" destOrd="0" presId="urn:microsoft.com/office/officeart/2005/8/layout/matrix2"/>
    <dgm:cxn modelId="{E2539B74-CF84-42AB-8709-720685EAE9B2}" srcId="{E7392F79-8F42-4534-B61F-61FB2E5F629A}" destId="{30C7A8E5-F7B0-48D4-8E42-682E190D2650}" srcOrd="2" destOrd="0" parTransId="{5CF15B7D-8EB7-4F47-B1B0-6E0F8E536AFC}" sibTransId="{A25A3D58-8694-41F9-AA98-74FC9B4CA147}"/>
    <dgm:cxn modelId="{3B7EA53D-C41F-42AC-8A90-2E8D01BE76E4}" type="presOf" srcId="{5497135D-47B5-4FF3-8B0B-012AF90D1997}" destId="{BF8A5142-3F5D-43FE-BAEA-0C55C421CD21}" srcOrd="0" destOrd="2" presId="urn:microsoft.com/office/officeart/2005/8/layout/matrix2"/>
    <dgm:cxn modelId="{975E3AB1-C3E9-4271-8EB7-8AE58E98EFF5}" type="presOf" srcId="{30C7A8E5-F7B0-48D4-8E42-682E190D2650}" destId="{099E3978-33C4-4A7E-B92F-C7726DF08A9E}" srcOrd="0" destOrd="0" presId="urn:microsoft.com/office/officeart/2005/8/layout/matrix2"/>
    <dgm:cxn modelId="{F714A8C2-7068-4D23-AB0B-466FEFBA0516}" srcId="{FC78766B-0BBD-4411-AEAF-08B62943A4CA}" destId="{BDFD5B4E-0C2D-40DA-BD93-F98579EA6988}" srcOrd="1" destOrd="0" parTransId="{C650DE36-6929-4010-84F3-87A91D89DF99}" sibTransId="{F856770F-68E9-47A1-B10C-5E8B6C62A3A0}"/>
    <dgm:cxn modelId="{DE89F612-D346-405B-93C7-84D47A3EC9E0}" srcId="{E7392F79-8F42-4534-B61F-61FB2E5F629A}" destId="{FC78766B-0BBD-4411-AEAF-08B62943A4CA}" srcOrd="0" destOrd="0" parTransId="{7ED90486-CEF0-4AE1-9444-3B6D113B4A48}" sibTransId="{8C6DE9A9-1FE8-485E-92A7-7F10C680AD17}"/>
    <dgm:cxn modelId="{80E164A5-CBC3-45A7-BB2C-EE91BE9B64D3}" srcId="{E7392F79-8F42-4534-B61F-61FB2E5F629A}" destId="{11D08364-CFE9-4F16-B5BD-AC121A0F569F}" srcOrd="1" destOrd="0" parTransId="{56029A93-1057-4EC3-926A-EB912E00C07B}" sibTransId="{EEE298FD-A302-4C4A-AD81-537A4728EB34}"/>
    <dgm:cxn modelId="{ECCD1213-0ED2-46AB-B0DC-D9A6F1133649}" srcId="{6208F633-2DEC-4F26-A448-D9A71E4E7012}" destId="{5497135D-47B5-4FF3-8B0B-012AF90D1997}" srcOrd="1" destOrd="0" parTransId="{73D383B7-DDFA-4DA1-BB16-3C7FFC3BC4E3}" sibTransId="{E1E7FAEC-53C4-4389-87B5-0E72E4BB9F5B}"/>
    <dgm:cxn modelId="{3C293F64-7C60-414B-96EB-006870E6CA03}" type="presOf" srcId="{A8B392EE-596C-4164-A2F2-92BB91FEDE0E}" destId="{099E3978-33C4-4A7E-B92F-C7726DF08A9E}" srcOrd="0" destOrd="1" presId="urn:microsoft.com/office/officeart/2005/8/layout/matrix2"/>
    <dgm:cxn modelId="{BF42EDA4-16CA-4D46-A8D6-E591DD60287C}" type="presOf" srcId="{6208F633-2DEC-4F26-A448-D9A71E4E7012}" destId="{BF8A5142-3F5D-43FE-BAEA-0C55C421CD21}" srcOrd="0" destOrd="0" presId="urn:microsoft.com/office/officeart/2005/8/layout/matrix2"/>
    <dgm:cxn modelId="{53DEF559-33F2-4CCD-B505-8FF1DD86C471}" srcId="{11D08364-CFE9-4F16-B5BD-AC121A0F569F}" destId="{D0E4E72C-6D55-4195-B8D7-8979B9225447}" srcOrd="0" destOrd="0" parTransId="{5C488534-6389-4CA6-8EB1-CB4FD70BA76E}" sibTransId="{04319725-7F37-4138-8CA4-029EF0067FB7}"/>
    <dgm:cxn modelId="{0821F06F-7C49-4064-96E1-3A7927E81FD7}" type="presOf" srcId="{FC78766B-0BBD-4411-AEAF-08B62943A4CA}" destId="{D61FE1EF-8E9E-4085-AAB0-82D83742FF07}" srcOrd="0" destOrd="0" presId="urn:microsoft.com/office/officeart/2005/8/layout/matrix2"/>
    <dgm:cxn modelId="{0F375A7A-3635-4ADF-8A89-479DF4F5894A}" srcId="{30C7A8E5-F7B0-48D4-8E42-682E190D2650}" destId="{A8B392EE-596C-4164-A2F2-92BB91FEDE0E}" srcOrd="0" destOrd="0" parTransId="{393F067C-B369-454F-AB5A-99B4FF5978B2}" sibTransId="{AE7E5608-35A8-44F9-8FBA-9650828B834D}"/>
    <dgm:cxn modelId="{A2A5A4CF-5C70-49DF-92FE-E59323F7C277}" type="presOf" srcId="{D0E4E72C-6D55-4195-B8D7-8979B9225447}" destId="{81458A6E-BDEA-4C86-AF58-CE178896CDC0}" srcOrd="0" destOrd="1" presId="urn:microsoft.com/office/officeart/2005/8/layout/matrix2"/>
    <dgm:cxn modelId="{06AD491B-8042-4BC7-BB67-734DA8C1BC40}" srcId="{6208F633-2DEC-4F26-A448-D9A71E4E7012}" destId="{0D568FFE-D9F4-404F-AE49-B6885978FF53}" srcOrd="0" destOrd="0" parTransId="{5A16A7A2-41A5-4008-A3BA-4492BE9E8B91}" sibTransId="{551C7B33-7993-4008-B69B-CA6ACD44F4D9}"/>
    <dgm:cxn modelId="{41196F3D-8645-4F71-BB61-DD3A7B611BC4}" type="presParOf" srcId="{1F51A6BC-8397-487E-A9A2-A20D6F578D9A}" destId="{AFBDF090-66F0-4DC4-B5EA-F331DCAA76B5}" srcOrd="0" destOrd="0" presId="urn:microsoft.com/office/officeart/2005/8/layout/matrix2"/>
    <dgm:cxn modelId="{A936288A-B464-4A7F-B5D4-172ABEEC4FFF}" type="presParOf" srcId="{1F51A6BC-8397-487E-A9A2-A20D6F578D9A}" destId="{D61FE1EF-8E9E-4085-AAB0-82D83742FF07}" srcOrd="1" destOrd="0" presId="urn:microsoft.com/office/officeart/2005/8/layout/matrix2"/>
    <dgm:cxn modelId="{7E7B7960-7D38-4A98-A3F4-2FCEDAF37065}" type="presParOf" srcId="{1F51A6BC-8397-487E-A9A2-A20D6F578D9A}" destId="{81458A6E-BDEA-4C86-AF58-CE178896CDC0}" srcOrd="2" destOrd="0" presId="urn:microsoft.com/office/officeart/2005/8/layout/matrix2"/>
    <dgm:cxn modelId="{8F15E0A0-7B7A-45CA-B2B4-BE4D123C244A}" type="presParOf" srcId="{1F51A6BC-8397-487E-A9A2-A20D6F578D9A}" destId="{099E3978-33C4-4A7E-B92F-C7726DF08A9E}" srcOrd="3" destOrd="0" presId="urn:microsoft.com/office/officeart/2005/8/layout/matrix2"/>
    <dgm:cxn modelId="{FF6DA5AD-CC14-46E4-9C50-5CF2D77C47AB}" type="presParOf" srcId="{1F51A6BC-8397-487E-A9A2-A20D6F578D9A}" destId="{BF8A5142-3F5D-43FE-BAEA-0C55C421CD21}"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EDD9CF-AA38-4E6F-B0D9-86ECED5ED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E9C859-B78A-4FDE-A20A-8C2ADF6D570C}">
      <dgm:prSet phldrT="[Text]" custT="1"/>
      <dgm:spPr>
        <a:solidFill>
          <a:schemeClr val="bg2">
            <a:lumMod val="75000"/>
          </a:schemeClr>
        </a:solidFill>
        <a:ln>
          <a:solidFill>
            <a:schemeClr val="tx2">
              <a:lumMod val="50000"/>
            </a:schemeClr>
          </a:solidFill>
        </a:ln>
      </dgm:spPr>
      <dgm:t>
        <a:bodyPr/>
        <a:lstStyle/>
        <a:p>
          <a:r>
            <a:rPr lang="en-US" altLang="en-US" sz="1800" b="1" dirty="0" smtClean="0">
              <a:solidFill>
                <a:schemeClr val="tx1"/>
              </a:solidFill>
              <a:latin typeface="+mn-lt"/>
            </a:rPr>
            <a:t>NSDL Toll Free helpline  </a:t>
          </a:r>
        </a:p>
        <a:p>
          <a:endParaRPr lang="en-US" altLang="en-US" sz="1800" dirty="0" smtClean="0">
            <a:solidFill>
              <a:schemeClr val="tx1"/>
            </a:solidFill>
            <a:latin typeface="+mn-lt"/>
          </a:endParaRPr>
        </a:p>
        <a:p>
          <a:r>
            <a:rPr lang="en-US" altLang="en-US" sz="1800" b="1" dirty="0" smtClean="0">
              <a:solidFill>
                <a:schemeClr val="tx1"/>
              </a:solidFill>
              <a:latin typeface="+mn-lt"/>
            </a:rPr>
            <a:t>1800 222 990</a:t>
          </a:r>
          <a:endParaRPr lang="en-US" sz="1800" b="1" dirty="0">
            <a:solidFill>
              <a:schemeClr val="tx1"/>
            </a:solidFill>
            <a:latin typeface="+mn-lt"/>
          </a:endParaRPr>
        </a:p>
      </dgm:t>
    </dgm:pt>
    <dgm:pt modelId="{5E3CB712-F17F-4C61-862A-94FB3D22390F}" type="parTrans" cxnId="{FE687920-0501-4C5D-B2EA-6E36EEA1C117}">
      <dgm:prSet/>
      <dgm:spPr/>
      <dgm:t>
        <a:bodyPr/>
        <a:lstStyle/>
        <a:p>
          <a:endParaRPr lang="en-US"/>
        </a:p>
      </dgm:t>
    </dgm:pt>
    <dgm:pt modelId="{BF130F95-D9FB-410C-910F-AE88AA0EDD57}" type="sibTrans" cxnId="{FE687920-0501-4C5D-B2EA-6E36EEA1C117}">
      <dgm:prSet/>
      <dgm:spPr/>
      <dgm:t>
        <a:bodyPr/>
        <a:lstStyle/>
        <a:p>
          <a:endParaRPr lang="en-US"/>
        </a:p>
      </dgm:t>
    </dgm:pt>
    <dgm:pt modelId="{A3F13C48-0122-4098-937E-DB7350194FB7}">
      <dgm:prSet phldrT="[Text]" custT="1"/>
      <dgm:spPr>
        <a:solidFill>
          <a:schemeClr val="accent2">
            <a:lumMod val="60000"/>
            <a:lumOff val="40000"/>
          </a:schemeClr>
        </a:solidFill>
        <a:ln>
          <a:solidFill>
            <a:schemeClr val="tx2">
              <a:lumMod val="50000"/>
            </a:schemeClr>
          </a:solidFill>
        </a:ln>
      </dgm:spPr>
      <dgm:t>
        <a:bodyPr/>
        <a:lstStyle/>
        <a:p>
          <a:r>
            <a:rPr lang="en-US" altLang="en-US" sz="1800" b="1" dirty="0" smtClean="0">
              <a:solidFill>
                <a:schemeClr val="tx1"/>
              </a:solidFill>
              <a:latin typeface="+mn-lt"/>
            </a:rPr>
            <a:t>NSDL Email for grievance </a:t>
          </a:r>
        </a:p>
        <a:p>
          <a:endParaRPr lang="en-US" altLang="en-US" sz="1800" u="sng" dirty="0" smtClean="0">
            <a:solidFill>
              <a:schemeClr val="tx1"/>
            </a:solidFill>
            <a:latin typeface="+mn-lt"/>
            <a:hlinkClick xmlns:r="http://schemas.openxmlformats.org/officeDocument/2006/relationships" r:id=""/>
          </a:endParaRPr>
        </a:p>
        <a:p>
          <a:r>
            <a:rPr lang="en-US" altLang="en-US" sz="1800" u="sng" dirty="0" smtClean="0">
              <a:solidFill>
                <a:schemeClr val="tx1"/>
              </a:solidFill>
              <a:latin typeface="+mn-lt"/>
              <a:hlinkClick xmlns:r="http://schemas.openxmlformats.org/officeDocument/2006/relationships" r:id=""/>
            </a:rPr>
            <a:t>relations@nsdl.co.in</a:t>
          </a:r>
          <a:endParaRPr lang="en-US" sz="1800" dirty="0">
            <a:solidFill>
              <a:schemeClr val="tx1"/>
            </a:solidFill>
            <a:latin typeface="+mn-lt"/>
          </a:endParaRPr>
        </a:p>
      </dgm:t>
    </dgm:pt>
    <dgm:pt modelId="{C2FFB76E-49AB-4951-820A-4628B7554CED}" type="parTrans" cxnId="{B691FE34-773F-498C-B00C-1CD8E8E5523D}">
      <dgm:prSet/>
      <dgm:spPr/>
      <dgm:t>
        <a:bodyPr/>
        <a:lstStyle/>
        <a:p>
          <a:endParaRPr lang="en-US"/>
        </a:p>
      </dgm:t>
    </dgm:pt>
    <dgm:pt modelId="{31DBDC59-9996-4CF0-9E5C-473F316E4881}" type="sibTrans" cxnId="{B691FE34-773F-498C-B00C-1CD8E8E5523D}">
      <dgm:prSet/>
      <dgm:spPr/>
      <dgm:t>
        <a:bodyPr/>
        <a:lstStyle/>
        <a:p>
          <a:endParaRPr lang="en-US"/>
        </a:p>
      </dgm:t>
    </dgm:pt>
    <dgm:pt modelId="{7C4DA149-064E-4A41-A6C2-3F1E22A998ED}">
      <dgm:prSet phldrT="[Text]" custT="1"/>
      <dgm:spPr>
        <a:solidFill>
          <a:schemeClr val="bg2">
            <a:lumMod val="75000"/>
          </a:schemeClr>
        </a:solidFill>
        <a:ln>
          <a:solidFill>
            <a:schemeClr val="tx2">
              <a:lumMod val="50000"/>
            </a:schemeClr>
          </a:solidFill>
        </a:ln>
      </dgm:spPr>
      <dgm:t>
        <a:bodyPr/>
        <a:lstStyle/>
        <a:p>
          <a:r>
            <a:rPr lang="en-US" altLang="en-US" sz="1800" b="1" dirty="0" smtClean="0">
              <a:solidFill>
                <a:schemeClr val="tx1"/>
              </a:solidFill>
              <a:latin typeface="+mn-lt"/>
            </a:rPr>
            <a:t>NSDL email for other information </a:t>
          </a:r>
          <a:r>
            <a:rPr lang="en-US" altLang="en-US" sz="1800" dirty="0" smtClean="0">
              <a:solidFill>
                <a:schemeClr val="tx1"/>
              </a:solidFill>
              <a:latin typeface="+mn-lt"/>
            </a:rPr>
            <a:t>  </a:t>
          </a:r>
        </a:p>
        <a:p>
          <a:endParaRPr lang="en-US" altLang="en-US" sz="1800" u="sng" dirty="0" smtClean="0">
            <a:solidFill>
              <a:schemeClr val="tx1"/>
            </a:solidFill>
            <a:latin typeface="+mn-lt"/>
            <a:hlinkClick xmlns:r="http://schemas.openxmlformats.org/officeDocument/2006/relationships" r:id=""/>
          </a:endParaRPr>
        </a:p>
        <a:p>
          <a:r>
            <a:rPr lang="en-US" altLang="en-US" sz="1800" u="sng" dirty="0" smtClean="0">
              <a:solidFill>
                <a:schemeClr val="tx1"/>
              </a:solidFill>
              <a:latin typeface="+mn-lt"/>
              <a:hlinkClick xmlns:r="http://schemas.openxmlformats.org/officeDocument/2006/relationships" r:id=""/>
            </a:rPr>
            <a:t>info@nsdl.co.in</a:t>
          </a:r>
          <a:endParaRPr lang="en-US" sz="1800" dirty="0">
            <a:solidFill>
              <a:schemeClr val="tx1"/>
            </a:solidFill>
            <a:latin typeface="+mn-lt"/>
          </a:endParaRPr>
        </a:p>
      </dgm:t>
    </dgm:pt>
    <dgm:pt modelId="{D38AAEEB-FD8D-4A45-86BF-490A9CC096F0}" type="parTrans" cxnId="{3F469F5C-E2D4-4F04-B8C8-69E0B4A093E9}">
      <dgm:prSet/>
      <dgm:spPr/>
      <dgm:t>
        <a:bodyPr/>
        <a:lstStyle/>
        <a:p>
          <a:endParaRPr lang="en-US"/>
        </a:p>
      </dgm:t>
    </dgm:pt>
    <dgm:pt modelId="{4F562BBB-4CFA-40E9-A9ED-9A12E02029FF}" type="sibTrans" cxnId="{3F469F5C-E2D4-4F04-B8C8-69E0B4A093E9}">
      <dgm:prSet/>
      <dgm:spPr/>
      <dgm:t>
        <a:bodyPr/>
        <a:lstStyle/>
        <a:p>
          <a:endParaRPr lang="en-US"/>
        </a:p>
      </dgm:t>
    </dgm:pt>
    <dgm:pt modelId="{BF01716F-A081-403D-A24A-66858B268537}">
      <dgm:prSet phldrT="[Text]" custT="1"/>
      <dgm:spPr>
        <a:solidFill>
          <a:schemeClr val="accent2">
            <a:lumMod val="60000"/>
            <a:lumOff val="40000"/>
          </a:schemeClr>
        </a:solidFill>
        <a:ln>
          <a:solidFill>
            <a:schemeClr val="tx2">
              <a:lumMod val="50000"/>
            </a:schemeClr>
          </a:solidFill>
        </a:ln>
      </dgm:spPr>
      <dgm:t>
        <a:bodyPr/>
        <a:lstStyle/>
        <a:p>
          <a:r>
            <a:rPr lang="en-US" altLang="en-US" sz="1800" b="1" dirty="0" smtClean="0">
              <a:solidFill>
                <a:schemeClr val="tx1"/>
              </a:solidFill>
              <a:latin typeface="+mn-lt"/>
            </a:rPr>
            <a:t>Online submission of Grievances at </a:t>
          </a:r>
          <a:r>
            <a:rPr lang="en-US" altLang="en-US" sz="1800" dirty="0" smtClean="0">
              <a:solidFill>
                <a:schemeClr val="tx1"/>
              </a:solidFill>
              <a:latin typeface="+mn-lt"/>
              <a:hlinkClick xmlns:r="http://schemas.openxmlformats.org/officeDocument/2006/relationships" r:id="rId1"/>
            </a:rPr>
            <a:t>www.nsdl.co.in</a:t>
          </a:r>
          <a:r>
            <a:rPr lang="en-US" altLang="en-US" sz="1800" dirty="0" smtClean="0">
              <a:solidFill>
                <a:schemeClr val="tx1"/>
              </a:solidFill>
              <a:latin typeface="+mn-lt"/>
            </a:rPr>
            <a:t> </a:t>
          </a:r>
        </a:p>
        <a:p>
          <a:endParaRPr lang="en-US" altLang="en-US" sz="1800" dirty="0" smtClean="0">
            <a:solidFill>
              <a:schemeClr val="tx1"/>
            </a:solidFill>
            <a:latin typeface="+mn-lt"/>
            <a:sym typeface="Wingdings" panose="05000000000000000000" pitchFamily="2" charset="2"/>
          </a:endParaRPr>
        </a:p>
        <a:p>
          <a:r>
            <a:rPr lang="en-US" altLang="en-US" sz="1800" dirty="0" smtClean="0">
              <a:solidFill>
                <a:schemeClr val="tx1"/>
              </a:solidFill>
              <a:latin typeface="+mn-lt"/>
              <a:sym typeface="Wingdings" panose="05000000000000000000" pitchFamily="2" charset="2"/>
            </a:rPr>
            <a:t></a:t>
          </a:r>
          <a:r>
            <a:rPr lang="en-US" altLang="en-US" sz="1800" dirty="0" smtClean="0">
              <a:solidFill>
                <a:schemeClr val="tx1"/>
              </a:solidFill>
              <a:latin typeface="+mn-lt"/>
            </a:rPr>
            <a:t>Query Now</a:t>
          </a:r>
          <a:endParaRPr lang="en-US" sz="1800" dirty="0">
            <a:solidFill>
              <a:schemeClr val="tx1"/>
            </a:solidFill>
            <a:latin typeface="+mn-lt"/>
          </a:endParaRPr>
        </a:p>
      </dgm:t>
    </dgm:pt>
    <dgm:pt modelId="{EBE4205D-9EFE-44A2-9C73-325538FD2F99}" type="parTrans" cxnId="{D6F3DF02-E180-4408-B399-8835D385E25F}">
      <dgm:prSet/>
      <dgm:spPr/>
      <dgm:t>
        <a:bodyPr/>
        <a:lstStyle/>
        <a:p>
          <a:endParaRPr lang="en-US"/>
        </a:p>
      </dgm:t>
    </dgm:pt>
    <dgm:pt modelId="{D4BF8EA8-B31E-4116-8F70-7A076F614A94}" type="sibTrans" cxnId="{D6F3DF02-E180-4408-B399-8835D385E25F}">
      <dgm:prSet/>
      <dgm:spPr/>
      <dgm:t>
        <a:bodyPr/>
        <a:lstStyle/>
        <a:p>
          <a:endParaRPr lang="en-US"/>
        </a:p>
      </dgm:t>
    </dgm:pt>
    <dgm:pt modelId="{2D27BFA1-46B6-4DAB-89CB-2AC423068C38}" type="pres">
      <dgm:prSet presAssocID="{62EDD9CF-AA38-4E6F-B0D9-86ECED5EDDB9}" presName="diagram" presStyleCnt="0">
        <dgm:presLayoutVars>
          <dgm:dir/>
          <dgm:resizeHandles val="exact"/>
        </dgm:presLayoutVars>
      </dgm:prSet>
      <dgm:spPr/>
      <dgm:t>
        <a:bodyPr/>
        <a:lstStyle/>
        <a:p>
          <a:endParaRPr lang="en-US"/>
        </a:p>
      </dgm:t>
    </dgm:pt>
    <dgm:pt modelId="{7CCA44EE-19C3-4DF5-9C3D-D17AC66EF6A6}" type="pres">
      <dgm:prSet presAssocID="{E5E9C859-B78A-4FDE-A20A-8C2ADF6D570C}" presName="node" presStyleLbl="node1" presStyleIdx="0" presStyleCnt="4" custScaleY="145615">
        <dgm:presLayoutVars>
          <dgm:bulletEnabled val="1"/>
        </dgm:presLayoutVars>
      </dgm:prSet>
      <dgm:spPr/>
      <dgm:t>
        <a:bodyPr/>
        <a:lstStyle/>
        <a:p>
          <a:endParaRPr lang="en-US"/>
        </a:p>
      </dgm:t>
    </dgm:pt>
    <dgm:pt modelId="{739278E6-F14D-4D03-844A-174A5C58B2CD}" type="pres">
      <dgm:prSet presAssocID="{BF130F95-D9FB-410C-910F-AE88AA0EDD57}" presName="sibTrans" presStyleCnt="0"/>
      <dgm:spPr/>
    </dgm:pt>
    <dgm:pt modelId="{B601CF06-E2B4-4F1D-8F8C-FF92B678A1F1}" type="pres">
      <dgm:prSet presAssocID="{A3F13C48-0122-4098-937E-DB7350194FB7}" presName="node" presStyleLbl="node1" presStyleIdx="1" presStyleCnt="4" custScaleY="145615">
        <dgm:presLayoutVars>
          <dgm:bulletEnabled val="1"/>
        </dgm:presLayoutVars>
      </dgm:prSet>
      <dgm:spPr/>
      <dgm:t>
        <a:bodyPr/>
        <a:lstStyle/>
        <a:p>
          <a:endParaRPr lang="en-US"/>
        </a:p>
      </dgm:t>
    </dgm:pt>
    <dgm:pt modelId="{9D994D4A-0EF3-4D2A-A888-F4B5B89B608E}" type="pres">
      <dgm:prSet presAssocID="{31DBDC59-9996-4CF0-9E5C-473F316E4881}" presName="sibTrans" presStyleCnt="0"/>
      <dgm:spPr/>
    </dgm:pt>
    <dgm:pt modelId="{6FB19508-386A-4CAC-98E8-921EC41B8C9B}" type="pres">
      <dgm:prSet presAssocID="{7C4DA149-064E-4A41-A6C2-3F1E22A998ED}" presName="node" presStyleLbl="node1" presStyleIdx="2" presStyleCnt="4" custScaleY="145615">
        <dgm:presLayoutVars>
          <dgm:bulletEnabled val="1"/>
        </dgm:presLayoutVars>
      </dgm:prSet>
      <dgm:spPr/>
      <dgm:t>
        <a:bodyPr/>
        <a:lstStyle/>
        <a:p>
          <a:endParaRPr lang="en-US"/>
        </a:p>
      </dgm:t>
    </dgm:pt>
    <dgm:pt modelId="{7255759D-61D1-49CF-A851-F476347706D7}" type="pres">
      <dgm:prSet presAssocID="{4F562BBB-4CFA-40E9-A9ED-9A12E02029FF}" presName="sibTrans" presStyleCnt="0"/>
      <dgm:spPr/>
    </dgm:pt>
    <dgm:pt modelId="{051303B5-283E-46E2-B4F0-8E7EF2B9E931}" type="pres">
      <dgm:prSet presAssocID="{BF01716F-A081-403D-A24A-66858B268537}" presName="node" presStyleLbl="node1" presStyleIdx="3" presStyleCnt="4" custScaleY="145615">
        <dgm:presLayoutVars>
          <dgm:bulletEnabled val="1"/>
        </dgm:presLayoutVars>
      </dgm:prSet>
      <dgm:spPr/>
      <dgm:t>
        <a:bodyPr/>
        <a:lstStyle/>
        <a:p>
          <a:endParaRPr lang="en-US"/>
        </a:p>
      </dgm:t>
    </dgm:pt>
  </dgm:ptLst>
  <dgm:cxnLst>
    <dgm:cxn modelId="{B691FE34-773F-498C-B00C-1CD8E8E5523D}" srcId="{62EDD9CF-AA38-4E6F-B0D9-86ECED5EDDB9}" destId="{A3F13C48-0122-4098-937E-DB7350194FB7}" srcOrd="1" destOrd="0" parTransId="{C2FFB76E-49AB-4951-820A-4628B7554CED}" sibTransId="{31DBDC59-9996-4CF0-9E5C-473F316E4881}"/>
    <dgm:cxn modelId="{E9B9E450-08E1-410D-A8DE-4C18152B9633}" type="presOf" srcId="{62EDD9CF-AA38-4E6F-B0D9-86ECED5EDDB9}" destId="{2D27BFA1-46B6-4DAB-89CB-2AC423068C38}" srcOrd="0" destOrd="0" presId="urn:microsoft.com/office/officeart/2005/8/layout/default"/>
    <dgm:cxn modelId="{34F15565-FDAA-4318-B6D5-CD9019F981CC}" type="presOf" srcId="{E5E9C859-B78A-4FDE-A20A-8C2ADF6D570C}" destId="{7CCA44EE-19C3-4DF5-9C3D-D17AC66EF6A6}" srcOrd="0" destOrd="0" presId="urn:microsoft.com/office/officeart/2005/8/layout/default"/>
    <dgm:cxn modelId="{53677F2F-DF2A-44ED-96C0-74C839D2A04A}" type="presOf" srcId="{A3F13C48-0122-4098-937E-DB7350194FB7}" destId="{B601CF06-E2B4-4F1D-8F8C-FF92B678A1F1}" srcOrd="0" destOrd="0" presId="urn:microsoft.com/office/officeart/2005/8/layout/default"/>
    <dgm:cxn modelId="{D6F3DF02-E180-4408-B399-8835D385E25F}" srcId="{62EDD9CF-AA38-4E6F-B0D9-86ECED5EDDB9}" destId="{BF01716F-A081-403D-A24A-66858B268537}" srcOrd="3" destOrd="0" parTransId="{EBE4205D-9EFE-44A2-9C73-325538FD2F99}" sibTransId="{D4BF8EA8-B31E-4116-8F70-7A076F614A94}"/>
    <dgm:cxn modelId="{FE687920-0501-4C5D-B2EA-6E36EEA1C117}" srcId="{62EDD9CF-AA38-4E6F-B0D9-86ECED5EDDB9}" destId="{E5E9C859-B78A-4FDE-A20A-8C2ADF6D570C}" srcOrd="0" destOrd="0" parTransId="{5E3CB712-F17F-4C61-862A-94FB3D22390F}" sibTransId="{BF130F95-D9FB-410C-910F-AE88AA0EDD57}"/>
    <dgm:cxn modelId="{3F469F5C-E2D4-4F04-B8C8-69E0B4A093E9}" srcId="{62EDD9CF-AA38-4E6F-B0D9-86ECED5EDDB9}" destId="{7C4DA149-064E-4A41-A6C2-3F1E22A998ED}" srcOrd="2" destOrd="0" parTransId="{D38AAEEB-FD8D-4A45-86BF-490A9CC096F0}" sibTransId="{4F562BBB-4CFA-40E9-A9ED-9A12E02029FF}"/>
    <dgm:cxn modelId="{6406C626-06F5-44C1-9D14-AF62F299A778}" type="presOf" srcId="{BF01716F-A081-403D-A24A-66858B268537}" destId="{051303B5-283E-46E2-B4F0-8E7EF2B9E931}" srcOrd="0" destOrd="0" presId="urn:microsoft.com/office/officeart/2005/8/layout/default"/>
    <dgm:cxn modelId="{939376DB-A4D0-4760-80D0-E19316DAFB52}" type="presOf" srcId="{7C4DA149-064E-4A41-A6C2-3F1E22A998ED}" destId="{6FB19508-386A-4CAC-98E8-921EC41B8C9B}" srcOrd="0" destOrd="0" presId="urn:microsoft.com/office/officeart/2005/8/layout/default"/>
    <dgm:cxn modelId="{E0507950-F280-4D69-AFD9-D36028B26ED4}" type="presParOf" srcId="{2D27BFA1-46B6-4DAB-89CB-2AC423068C38}" destId="{7CCA44EE-19C3-4DF5-9C3D-D17AC66EF6A6}" srcOrd="0" destOrd="0" presId="urn:microsoft.com/office/officeart/2005/8/layout/default"/>
    <dgm:cxn modelId="{C4D54925-9A40-4797-BEA4-28603CDF7ACF}" type="presParOf" srcId="{2D27BFA1-46B6-4DAB-89CB-2AC423068C38}" destId="{739278E6-F14D-4D03-844A-174A5C58B2CD}" srcOrd="1" destOrd="0" presId="urn:microsoft.com/office/officeart/2005/8/layout/default"/>
    <dgm:cxn modelId="{08F10F02-B547-4005-8F20-E6A15340F2AE}" type="presParOf" srcId="{2D27BFA1-46B6-4DAB-89CB-2AC423068C38}" destId="{B601CF06-E2B4-4F1D-8F8C-FF92B678A1F1}" srcOrd="2" destOrd="0" presId="urn:microsoft.com/office/officeart/2005/8/layout/default"/>
    <dgm:cxn modelId="{E394CD5F-303A-40FF-ADA5-803FC3117BB3}" type="presParOf" srcId="{2D27BFA1-46B6-4DAB-89CB-2AC423068C38}" destId="{9D994D4A-0EF3-4D2A-A888-F4B5B89B608E}" srcOrd="3" destOrd="0" presId="urn:microsoft.com/office/officeart/2005/8/layout/default"/>
    <dgm:cxn modelId="{095E4955-4979-43F7-A6AE-2B4AD23D6C6C}" type="presParOf" srcId="{2D27BFA1-46B6-4DAB-89CB-2AC423068C38}" destId="{6FB19508-386A-4CAC-98E8-921EC41B8C9B}" srcOrd="4" destOrd="0" presId="urn:microsoft.com/office/officeart/2005/8/layout/default"/>
    <dgm:cxn modelId="{AF9738E2-3E83-41F6-A68E-299B3BE73A0F}" type="presParOf" srcId="{2D27BFA1-46B6-4DAB-89CB-2AC423068C38}" destId="{7255759D-61D1-49CF-A851-F476347706D7}" srcOrd="5" destOrd="0" presId="urn:microsoft.com/office/officeart/2005/8/layout/default"/>
    <dgm:cxn modelId="{1D5290C6-9303-48C1-A07F-F94734E51FDB}" type="presParOf" srcId="{2D27BFA1-46B6-4DAB-89CB-2AC423068C38}" destId="{051303B5-283E-46E2-B4F0-8E7EF2B9E93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A715E3-6807-4629-90B9-3725CDBD0E5A}" type="doc">
      <dgm:prSet loTypeId="urn:microsoft.com/office/officeart/2005/8/layout/process1" loCatId="process" qsTypeId="urn:microsoft.com/office/officeart/2005/8/quickstyle/simple1" qsCatId="simple" csTypeId="urn:microsoft.com/office/officeart/2005/8/colors/accent1_2" csCatId="accent1" phldr="1"/>
      <dgm:spPr/>
    </dgm:pt>
    <dgm:pt modelId="{78F34F3E-7ABE-4A92-B450-84B7F2C1899B}">
      <dgm:prSet phldrT="[Text]"/>
      <dgm:spPr>
        <a:solidFill>
          <a:schemeClr val="accent4">
            <a:lumMod val="75000"/>
          </a:schemeClr>
        </a:solidFill>
        <a:ln>
          <a:solidFill>
            <a:schemeClr val="tx1"/>
          </a:solidFill>
        </a:ln>
      </dgm:spPr>
      <dgm:t>
        <a:bodyPr/>
        <a:lstStyle/>
        <a:p>
          <a:r>
            <a:rPr lang="en-US" dirty="0" smtClean="0"/>
            <a:t>Have a Grievance?</a:t>
          </a:r>
          <a:endParaRPr lang="en-US" dirty="0"/>
        </a:p>
      </dgm:t>
    </dgm:pt>
    <dgm:pt modelId="{FCFDA67F-4145-4AD6-85F0-45711EA733FD}" type="parTrans" cxnId="{AA9BBD6A-711A-46A7-8491-58859F61EACE}">
      <dgm:prSet/>
      <dgm:spPr/>
      <dgm:t>
        <a:bodyPr/>
        <a:lstStyle/>
        <a:p>
          <a:endParaRPr lang="en-US"/>
        </a:p>
      </dgm:t>
    </dgm:pt>
    <dgm:pt modelId="{4C597147-A147-40A0-9EEC-061B978D28C0}" type="sibTrans" cxnId="{AA9BBD6A-711A-46A7-8491-58859F61EACE}">
      <dgm:prSet/>
      <dgm:spPr/>
      <dgm:t>
        <a:bodyPr/>
        <a:lstStyle/>
        <a:p>
          <a:endParaRPr lang="en-US"/>
        </a:p>
      </dgm:t>
    </dgm:pt>
    <dgm:pt modelId="{945833E5-07F2-4814-83F2-41734E439881}">
      <dgm:prSet phldrT="[Text]"/>
      <dgm:spPr>
        <a:solidFill>
          <a:schemeClr val="accent4">
            <a:lumMod val="60000"/>
            <a:lumOff val="40000"/>
          </a:schemeClr>
        </a:solidFill>
        <a:ln>
          <a:solidFill>
            <a:schemeClr val="tx1"/>
          </a:solidFill>
        </a:ln>
      </dgm:spPr>
      <dgm:t>
        <a:bodyPr/>
        <a:lstStyle/>
        <a:p>
          <a:r>
            <a:rPr lang="en-US" dirty="0" smtClean="0">
              <a:solidFill>
                <a:schemeClr val="tx1"/>
              </a:solidFill>
            </a:rPr>
            <a:t>Approach Depository Participant (DP) where you hold your </a:t>
          </a:r>
          <a:r>
            <a:rPr lang="en-US" dirty="0" err="1" smtClean="0">
              <a:solidFill>
                <a:schemeClr val="tx1"/>
              </a:solidFill>
            </a:rPr>
            <a:t>demat</a:t>
          </a:r>
          <a:r>
            <a:rPr lang="en-US" dirty="0" smtClean="0">
              <a:solidFill>
                <a:schemeClr val="tx1"/>
              </a:solidFill>
            </a:rPr>
            <a:t> account.</a:t>
          </a:r>
          <a:endParaRPr lang="en-US" dirty="0">
            <a:solidFill>
              <a:schemeClr val="tx1"/>
            </a:solidFill>
          </a:endParaRPr>
        </a:p>
      </dgm:t>
    </dgm:pt>
    <dgm:pt modelId="{4EBF1EE8-342D-4F1D-B192-8D8CB8D5C332}" type="parTrans" cxnId="{A35BD7A6-3843-44B1-8192-A135D73141AF}">
      <dgm:prSet/>
      <dgm:spPr/>
      <dgm:t>
        <a:bodyPr/>
        <a:lstStyle/>
        <a:p>
          <a:endParaRPr lang="en-US"/>
        </a:p>
      </dgm:t>
    </dgm:pt>
    <dgm:pt modelId="{DA4634AC-B400-4BA1-ABF9-811F0BDE0476}" type="sibTrans" cxnId="{A35BD7A6-3843-44B1-8192-A135D73141AF}">
      <dgm:prSet/>
      <dgm:spPr/>
      <dgm:t>
        <a:bodyPr/>
        <a:lstStyle/>
        <a:p>
          <a:endParaRPr lang="en-US"/>
        </a:p>
      </dgm:t>
    </dgm:pt>
    <dgm:pt modelId="{938580C6-C91F-419F-A48A-D1744B1139E1}">
      <dgm:prSet phldrT="[Text]"/>
      <dgm:spPr>
        <a:solidFill>
          <a:schemeClr val="accent4">
            <a:lumMod val="75000"/>
          </a:schemeClr>
        </a:solidFill>
        <a:ln>
          <a:solidFill>
            <a:schemeClr val="tx1"/>
          </a:solidFill>
        </a:ln>
      </dgm:spPr>
      <dgm:t>
        <a:bodyPr/>
        <a:lstStyle/>
        <a:p>
          <a:r>
            <a:rPr lang="en-US" dirty="0" smtClean="0"/>
            <a:t>If grievance not resolved, approach your depository.</a:t>
          </a:r>
          <a:endParaRPr lang="en-US" dirty="0"/>
        </a:p>
      </dgm:t>
    </dgm:pt>
    <dgm:pt modelId="{0E056DFB-049F-4A55-B9C8-959D1869AA37}" type="parTrans" cxnId="{6D776410-1F05-4F80-B478-A7A702EB43C2}">
      <dgm:prSet/>
      <dgm:spPr/>
      <dgm:t>
        <a:bodyPr/>
        <a:lstStyle/>
        <a:p>
          <a:endParaRPr lang="en-US"/>
        </a:p>
      </dgm:t>
    </dgm:pt>
    <dgm:pt modelId="{3B67E253-F87C-493C-B6B1-246695588D4A}" type="sibTrans" cxnId="{6D776410-1F05-4F80-B478-A7A702EB43C2}">
      <dgm:prSet/>
      <dgm:spPr/>
      <dgm:t>
        <a:bodyPr/>
        <a:lstStyle/>
        <a:p>
          <a:endParaRPr lang="en-US"/>
        </a:p>
      </dgm:t>
    </dgm:pt>
    <dgm:pt modelId="{ADDA4B19-F9B1-41DC-B8A8-0F8E94575A5D}" type="pres">
      <dgm:prSet presAssocID="{BBA715E3-6807-4629-90B9-3725CDBD0E5A}" presName="Name0" presStyleCnt="0">
        <dgm:presLayoutVars>
          <dgm:dir/>
          <dgm:resizeHandles val="exact"/>
        </dgm:presLayoutVars>
      </dgm:prSet>
      <dgm:spPr/>
    </dgm:pt>
    <dgm:pt modelId="{03D62A66-F3C4-4579-A484-8DE21C13AF66}" type="pres">
      <dgm:prSet presAssocID="{78F34F3E-7ABE-4A92-B450-84B7F2C1899B}" presName="node" presStyleLbl="node1" presStyleIdx="0" presStyleCnt="3">
        <dgm:presLayoutVars>
          <dgm:bulletEnabled val="1"/>
        </dgm:presLayoutVars>
      </dgm:prSet>
      <dgm:spPr/>
      <dgm:t>
        <a:bodyPr/>
        <a:lstStyle/>
        <a:p>
          <a:endParaRPr lang="en-US"/>
        </a:p>
      </dgm:t>
    </dgm:pt>
    <dgm:pt modelId="{FF2FBC27-55BF-4AF3-8AC6-7DAFDBFE884F}" type="pres">
      <dgm:prSet presAssocID="{4C597147-A147-40A0-9EEC-061B978D28C0}" presName="sibTrans" presStyleLbl="sibTrans2D1" presStyleIdx="0" presStyleCnt="2"/>
      <dgm:spPr/>
      <dgm:t>
        <a:bodyPr/>
        <a:lstStyle/>
        <a:p>
          <a:endParaRPr lang="en-US"/>
        </a:p>
      </dgm:t>
    </dgm:pt>
    <dgm:pt modelId="{44D907BF-0BA1-4751-9536-8301110164F2}" type="pres">
      <dgm:prSet presAssocID="{4C597147-A147-40A0-9EEC-061B978D28C0}" presName="connectorText" presStyleLbl="sibTrans2D1" presStyleIdx="0" presStyleCnt="2"/>
      <dgm:spPr/>
      <dgm:t>
        <a:bodyPr/>
        <a:lstStyle/>
        <a:p>
          <a:endParaRPr lang="en-US"/>
        </a:p>
      </dgm:t>
    </dgm:pt>
    <dgm:pt modelId="{9AE72D0F-F65B-4F8D-8E9E-02B639B5EFAD}" type="pres">
      <dgm:prSet presAssocID="{945833E5-07F2-4814-83F2-41734E439881}" presName="node" presStyleLbl="node1" presStyleIdx="1" presStyleCnt="3">
        <dgm:presLayoutVars>
          <dgm:bulletEnabled val="1"/>
        </dgm:presLayoutVars>
      </dgm:prSet>
      <dgm:spPr/>
      <dgm:t>
        <a:bodyPr/>
        <a:lstStyle/>
        <a:p>
          <a:endParaRPr lang="en-US"/>
        </a:p>
      </dgm:t>
    </dgm:pt>
    <dgm:pt modelId="{D1E99B56-02B1-45F0-86EA-D1453492E83D}" type="pres">
      <dgm:prSet presAssocID="{DA4634AC-B400-4BA1-ABF9-811F0BDE0476}" presName="sibTrans" presStyleLbl="sibTrans2D1" presStyleIdx="1" presStyleCnt="2"/>
      <dgm:spPr/>
      <dgm:t>
        <a:bodyPr/>
        <a:lstStyle/>
        <a:p>
          <a:endParaRPr lang="en-US"/>
        </a:p>
      </dgm:t>
    </dgm:pt>
    <dgm:pt modelId="{F1CDF1E2-A7FA-411F-9497-80C39C222CF6}" type="pres">
      <dgm:prSet presAssocID="{DA4634AC-B400-4BA1-ABF9-811F0BDE0476}" presName="connectorText" presStyleLbl="sibTrans2D1" presStyleIdx="1" presStyleCnt="2"/>
      <dgm:spPr/>
      <dgm:t>
        <a:bodyPr/>
        <a:lstStyle/>
        <a:p>
          <a:endParaRPr lang="en-US"/>
        </a:p>
      </dgm:t>
    </dgm:pt>
    <dgm:pt modelId="{C418DD0A-2248-4E73-A1C0-DFBA185918BD}" type="pres">
      <dgm:prSet presAssocID="{938580C6-C91F-419F-A48A-D1744B1139E1}" presName="node" presStyleLbl="node1" presStyleIdx="2" presStyleCnt="3">
        <dgm:presLayoutVars>
          <dgm:bulletEnabled val="1"/>
        </dgm:presLayoutVars>
      </dgm:prSet>
      <dgm:spPr/>
      <dgm:t>
        <a:bodyPr/>
        <a:lstStyle/>
        <a:p>
          <a:endParaRPr lang="en-US"/>
        </a:p>
      </dgm:t>
    </dgm:pt>
  </dgm:ptLst>
  <dgm:cxnLst>
    <dgm:cxn modelId="{6D776410-1F05-4F80-B478-A7A702EB43C2}" srcId="{BBA715E3-6807-4629-90B9-3725CDBD0E5A}" destId="{938580C6-C91F-419F-A48A-D1744B1139E1}" srcOrd="2" destOrd="0" parTransId="{0E056DFB-049F-4A55-B9C8-959D1869AA37}" sibTransId="{3B67E253-F87C-493C-B6B1-246695588D4A}"/>
    <dgm:cxn modelId="{025020D2-9243-4BBB-A33B-0654A3D00DA6}" type="presOf" srcId="{4C597147-A147-40A0-9EEC-061B978D28C0}" destId="{FF2FBC27-55BF-4AF3-8AC6-7DAFDBFE884F}" srcOrd="0" destOrd="0" presId="urn:microsoft.com/office/officeart/2005/8/layout/process1"/>
    <dgm:cxn modelId="{B9C8F14C-7D8D-437C-811B-6C6A8F4BB442}" type="presOf" srcId="{DA4634AC-B400-4BA1-ABF9-811F0BDE0476}" destId="{D1E99B56-02B1-45F0-86EA-D1453492E83D}" srcOrd="0" destOrd="0" presId="urn:microsoft.com/office/officeart/2005/8/layout/process1"/>
    <dgm:cxn modelId="{92252B78-FE11-4E3F-ABF7-4E9D2E7FBEB3}" type="presOf" srcId="{78F34F3E-7ABE-4A92-B450-84B7F2C1899B}" destId="{03D62A66-F3C4-4579-A484-8DE21C13AF66}" srcOrd="0" destOrd="0" presId="urn:microsoft.com/office/officeart/2005/8/layout/process1"/>
    <dgm:cxn modelId="{05683300-0575-43FC-A9B2-FD4F7ADF2751}" type="presOf" srcId="{DA4634AC-B400-4BA1-ABF9-811F0BDE0476}" destId="{F1CDF1E2-A7FA-411F-9497-80C39C222CF6}" srcOrd="1" destOrd="0" presId="urn:microsoft.com/office/officeart/2005/8/layout/process1"/>
    <dgm:cxn modelId="{1407402F-AC07-45CA-B007-E3BAB2FA5AA4}" type="presOf" srcId="{945833E5-07F2-4814-83F2-41734E439881}" destId="{9AE72D0F-F65B-4F8D-8E9E-02B639B5EFAD}" srcOrd="0" destOrd="0" presId="urn:microsoft.com/office/officeart/2005/8/layout/process1"/>
    <dgm:cxn modelId="{A35BD7A6-3843-44B1-8192-A135D73141AF}" srcId="{BBA715E3-6807-4629-90B9-3725CDBD0E5A}" destId="{945833E5-07F2-4814-83F2-41734E439881}" srcOrd="1" destOrd="0" parTransId="{4EBF1EE8-342D-4F1D-B192-8D8CB8D5C332}" sibTransId="{DA4634AC-B400-4BA1-ABF9-811F0BDE0476}"/>
    <dgm:cxn modelId="{BF454F39-BF2F-4C0F-8041-52810D030015}" type="presOf" srcId="{BBA715E3-6807-4629-90B9-3725CDBD0E5A}" destId="{ADDA4B19-F9B1-41DC-B8A8-0F8E94575A5D}" srcOrd="0" destOrd="0" presId="urn:microsoft.com/office/officeart/2005/8/layout/process1"/>
    <dgm:cxn modelId="{24DB475D-A501-4EB6-92F9-2435D85C3F6C}" type="presOf" srcId="{4C597147-A147-40A0-9EEC-061B978D28C0}" destId="{44D907BF-0BA1-4751-9536-8301110164F2}" srcOrd="1" destOrd="0" presId="urn:microsoft.com/office/officeart/2005/8/layout/process1"/>
    <dgm:cxn modelId="{339BE64A-D10C-4627-9850-A51FEF0836B7}" type="presOf" srcId="{938580C6-C91F-419F-A48A-D1744B1139E1}" destId="{C418DD0A-2248-4E73-A1C0-DFBA185918BD}" srcOrd="0" destOrd="0" presId="urn:microsoft.com/office/officeart/2005/8/layout/process1"/>
    <dgm:cxn modelId="{AA9BBD6A-711A-46A7-8491-58859F61EACE}" srcId="{BBA715E3-6807-4629-90B9-3725CDBD0E5A}" destId="{78F34F3E-7ABE-4A92-B450-84B7F2C1899B}" srcOrd="0" destOrd="0" parTransId="{FCFDA67F-4145-4AD6-85F0-45711EA733FD}" sibTransId="{4C597147-A147-40A0-9EEC-061B978D28C0}"/>
    <dgm:cxn modelId="{5D1E93F0-37D5-4788-AC8E-E2692005B664}" type="presParOf" srcId="{ADDA4B19-F9B1-41DC-B8A8-0F8E94575A5D}" destId="{03D62A66-F3C4-4579-A484-8DE21C13AF66}" srcOrd="0" destOrd="0" presId="urn:microsoft.com/office/officeart/2005/8/layout/process1"/>
    <dgm:cxn modelId="{42B9F2A3-C61F-4BD0-AA3F-E27F752157AE}" type="presParOf" srcId="{ADDA4B19-F9B1-41DC-B8A8-0F8E94575A5D}" destId="{FF2FBC27-55BF-4AF3-8AC6-7DAFDBFE884F}" srcOrd="1" destOrd="0" presId="urn:microsoft.com/office/officeart/2005/8/layout/process1"/>
    <dgm:cxn modelId="{8AD246C3-C71A-4CAB-A3FA-DA66090DF16C}" type="presParOf" srcId="{FF2FBC27-55BF-4AF3-8AC6-7DAFDBFE884F}" destId="{44D907BF-0BA1-4751-9536-8301110164F2}" srcOrd="0" destOrd="0" presId="urn:microsoft.com/office/officeart/2005/8/layout/process1"/>
    <dgm:cxn modelId="{B0AB8640-19F2-4371-B5CB-896174E06EE6}" type="presParOf" srcId="{ADDA4B19-F9B1-41DC-B8A8-0F8E94575A5D}" destId="{9AE72D0F-F65B-4F8D-8E9E-02B639B5EFAD}" srcOrd="2" destOrd="0" presId="urn:microsoft.com/office/officeart/2005/8/layout/process1"/>
    <dgm:cxn modelId="{ADC9B5A0-9A9D-46D5-A070-0BC875B9CA29}" type="presParOf" srcId="{ADDA4B19-F9B1-41DC-B8A8-0F8E94575A5D}" destId="{D1E99B56-02B1-45F0-86EA-D1453492E83D}" srcOrd="3" destOrd="0" presId="urn:microsoft.com/office/officeart/2005/8/layout/process1"/>
    <dgm:cxn modelId="{D2F596F5-1F26-4815-B6E3-B79565E74D9B}" type="presParOf" srcId="{D1E99B56-02B1-45F0-86EA-D1453492E83D}" destId="{F1CDF1E2-A7FA-411F-9497-80C39C222CF6}" srcOrd="0" destOrd="0" presId="urn:microsoft.com/office/officeart/2005/8/layout/process1"/>
    <dgm:cxn modelId="{FD8A902F-078F-4748-987C-425D92BF0D30}" type="presParOf" srcId="{ADDA4B19-F9B1-41DC-B8A8-0F8E94575A5D}" destId="{C418DD0A-2248-4E73-A1C0-DFBA185918B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4092E3-A5A0-4136-83DB-A57938CFE5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E08852-65B8-499D-AD8B-C03CD440E955}">
      <dgm:prSet phldrT="[Text]" custT="1"/>
      <dgm:spPr>
        <a:solidFill>
          <a:schemeClr val="accent3">
            <a:lumMod val="40000"/>
            <a:lumOff val="60000"/>
          </a:schemeClr>
        </a:solidFill>
        <a:ln>
          <a:solidFill>
            <a:schemeClr val="tx1"/>
          </a:solidFill>
        </a:ln>
      </dgm:spPr>
      <dgm:t>
        <a:bodyPr/>
        <a:lstStyle/>
        <a:p>
          <a:r>
            <a:rPr lang="en-US" sz="1800" b="1" dirty="0" smtClean="0">
              <a:solidFill>
                <a:schemeClr val="tx2"/>
              </a:solidFill>
              <a:latin typeface="Calibri" panose="020F0502020204030204" pitchFamily="34" charset="0"/>
            </a:rPr>
            <a:t>CDSL Web portal: </a:t>
          </a:r>
          <a:r>
            <a:rPr lang="en-US" sz="1800" dirty="0" smtClean="0">
              <a:solidFill>
                <a:schemeClr val="tx2"/>
              </a:solidFill>
              <a:latin typeface="Calibri" panose="020F0502020204030204" pitchFamily="34" charset="0"/>
              <a:hlinkClick xmlns:r="http://schemas.openxmlformats.org/officeDocument/2006/relationships" r:id="rId1"/>
            </a:rPr>
            <a:t>https://www.cdslindia.com/Footer/grievances.aspx</a:t>
          </a:r>
          <a:r>
            <a:rPr lang="en-US" sz="1800" dirty="0" smtClean="0">
              <a:solidFill>
                <a:schemeClr val="tx2"/>
              </a:solidFill>
              <a:latin typeface="Calibri" panose="020F0502020204030204" pitchFamily="34" charset="0"/>
            </a:rPr>
            <a:t> </a:t>
          </a:r>
          <a:r>
            <a:rPr lang="en-US" sz="1800" dirty="0" smtClean="0">
              <a:solidFill>
                <a:schemeClr val="tx2"/>
              </a:solidFill>
              <a:latin typeface="Calibri" panose="020F0502020204030204" pitchFamily="34" charset="0"/>
              <a:sym typeface="Wingdings" panose="05000000000000000000" pitchFamily="2" charset="2"/>
            </a:rPr>
            <a:t> Post your Grievances</a:t>
          </a:r>
        </a:p>
        <a:p>
          <a:r>
            <a:rPr lang="en-US" sz="1800" dirty="0" smtClean="0">
              <a:solidFill>
                <a:schemeClr val="tx2"/>
              </a:solidFill>
              <a:latin typeface="Calibri" panose="020F0502020204030204" pitchFamily="34" charset="0"/>
              <a:sym typeface="Wingdings" panose="05000000000000000000" pitchFamily="2" charset="2"/>
            </a:rPr>
            <a:t>- For complaints against Depository Participants (DPs) and Registrar and Transfer Agents (RTAs)</a:t>
          </a:r>
          <a:endParaRPr lang="en-US" sz="1800" dirty="0"/>
        </a:p>
      </dgm:t>
    </dgm:pt>
    <dgm:pt modelId="{7225BD19-1641-4BCB-B1E4-FC9458E546F0}" type="parTrans" cxnId="{DAF2F25E-21B4-4B1E-BDBF-B3EAFFF56B93}">
      <dgm:prSet/>
      <dgm:spPr/>
      <dgm:t>
        <a:bodyPr/>
        <a:lstStyle/>
        <a:p>
          <a:endParaRPr lang="en-US"/>
        </a:p>
      </dgm:t>
    </dgm:pt>
    <dgm:pt modelId="{48EF20B4-8E46-409B-82D8-B0DA8E51CFA2}" type="sibTrans" cxnId="{DAF2F25E-21B4-4B1E-BDBF-B3EAFFF56B93}">
      <dgm:prSet/>
      <dgm:spPr/>
      <dgm:t>
        <a:bodyPr/>
        <a:lstStyle/>
        <a:p>
          <a:endParaRPr lang="en-US"/>
        </a:p>
      </dgm:t>
    </dgm:pt>
    <dgm:pt modelId="{D5CB651F-1014-4BE4-A776-CCA550C7B2A8}">
      <dgm:prSet phldrT="[Text]" custT="1"/>
      <dgm:spPr>
        <a:solidFill>
          <a:schemeClr val="accent3">
            <a:lumMod val="40000"/>
            <a:lumOff val="60000"/>
          </a:schemeClr>
        </a:solidFill>
        <a:ln>
          <a:solidFill>
            <a:schemeClr val="tx1"/>
          </a:solidFill>
        </a:ln>
      </dgm:spPr>
      <dgm:t>
        <a:bodyPr/>
        <a:lstStyle/>
        <a:p>
          <a:r>
            <a:rPr lang="en-US" sz="1800" b="1" dirty="0" smtClean="0">
              <a:solidFill>
                <a:schemeClr val="tx2"/>
              </a:solidFill>
              <a:latin typeface="Calibri" panose="020F0502020204030204" pitchFamily="34" charset="0"/>
            </a:rPr>
            <a:t>CDSL Email id </a:t>
          </a:r>
          <a:r>
            <a:rPr lang="en-US" sz="1800" dirty="0" smtClean="0">
              <a:solidFill>
                <a:schemeClr val="tx2"/>
              </a:solidFill>
              <a:latin typeface="Calibri" panose="020F0502020204030204" pitchFamily="34" charset="0"/>
              <a:sym typeface="Wingdings" panose="05000000000000000000" pitchFamily="2" charset="2"/>
            </a:rPr>
            <a:t>: </a:t>
          </a:r>
          <a:r>
            <a:rPr lang="en-US" sz="1800" dirty="0" smtClean="0">
              <a:solidFill>
                <a:schemeClr val="tx2"/>
              </a:solidFill>
              <a:latin typeface="Calibri" panose="020F0502020204030204" pitchFamily="34" charset="0"/>
              <a:sym typeface="Wingdings" panose="05000000000000000000" pitchFamily="2" charset="2"/>
              <a:hlinkClick xmlns:r="http://schemas.openxmlformats.org/officeDocument/2006/relationships" r:id="rId2"/>
            </a:rPr>
            <a:t>complaints@cdslindia.com</a:t>
          </a:r>
          <a:endParaRPr lang="en-US" sz="1800" dirty="0" smtClean="0">
            <a:solidFill>
              <a:schemeClr val="tx2"/>
            </a:solidFill>
            <a:latin typeface="Calibri" panose="020F0502020204030204" pitchFamily="34" charset="0"/>
            <a:sym typeface="Wingdings" panose="05000000000000000000" pitchFamily="2" charset="2"/>
          </a:endParaRPr>
        </a:p>
        <a:p>
          <a:endParaRPr lang="en-US" sz="1800" dirty="0" smtClean="0">
            <a:solidFill>
              <a:schemeClr val="tx2"/>
            </a:solidFill>
            <a:latin typeface="Calibri" panose="020F0502020204030204" pitchFamily="34" charset="0"/>
            <a:sym typeface="Wingdings" panose="05000000000000000000" pitchFamily="2" charset="2"/>
          </a:endParaRPr>
        </a:p>
        <a:p>
          <a:r>
            <a:rPr lang="en-US" sz="1800" b="1" dirty="0" smtClean="0">
              <a:solidFill>
                <a:schemeClr val="tx2"/>
              </a:solidFill>
              <a:latin typeface="Calibri" panose="020F0502020204030204" pitchFamily="34" charset="0"/>
              <a:sym typeface="Wingdings" panose="05000000000000000000" pitchFamily="2" charset="2"/>
            </a:rPr>
            <a:t>CDSL Toll Free no </a:t>
          </a:r>
          <a:r>
            <a:rPr lang="en-US" sz="1800" dirty="0" smtClean="0">
              <a:solidFill>
                <a:schemeClr val="tx2"/>
              </a:solidFill>
              <a:latin typeface="Calibri" panose="020F0502020204030204" pitchFamily="34" charset="0"/>
              <a:sym typeface="Wingdings" panose="05000000000000000000" pitchFamily="2" charset="2"/>
            </a:rPr>
            <a:t>: 1800-22-5533</a:t>
          </a:r>
          <a:endParaRPr lang="en-US" sz="1800" dirty="0"/>
        </a:p>
      </dgm:t>
    </dgm:pt>
    <dgm:pt modelId="{30368A89-69F5-4F46-ACFA-035247E1DB61}" type="parTrans" cxnId="{AAE18861-36A8-476E-A4E2-637A4947E05C}">
      <dgm:prSet/>
      <dgm:spPr/>
      <dgm:t>
        <a:bodyPr/>
        <a:lstStyle/>
        <a:p>
          <a:endParaRPr lang="en-US"/>
        </a:p>
      </dgm:t>
    </dgm:pt>
    <dgm:pt modelId="{DA850AAF-64B0-4349-A9A2-AB66A01762E9}" type="sibTrans" cxnId="{AAE18861-36A8-476E-A4E2-637A4947E05C}">
      <dgm:prSet/>
      <dgm:spPr/>
      <dgm:t>
        <a:bodyPr/>
        <a:lstStyle/>
        <a:p>
          <a:endParaRPr lang="en-US"/>
        </a:p>
      </dgm:t>
    </dgm:pt>
    <dgm:pt modelId="{94B74BDF-B8D7-4AA0-B540-D487C554B42E}">
      <dgm:prSet phldrT="[Text]" custT="1"/>
      <dgm:spPr>
        <a:solidFill>
          <a:schemeClr val="accent3">
            <a:lumMod val="40000"/>
            <a:lumOff val="60000"/>
          </a:schemeClr>
        </a:solidFill>
        <a:ln>
          <a:solidFill>
            <a:schemeClr val="tx1"/>
          </a:solidFill>
        </a:ln>
      </dgm:spPr>
      <dgm:t>
        <a:bodyPr/>
        <a:lstStyle/>
        <a:p>
          <a:r>
            <a:rPr lang="en-US" sz="1800" dirty="0" smtClean="0">
              <a:solidFill>
                <a:schemeClr val="tx2"/>
              </a:solidFill>
              <a:latin typeface="Calibri" panose="020F0502020204030204" pitchFamily="34" charset="0"/>
              <a:sym typeface="Wingdings" panose="05000000000000000000" pitchFamily="2" charset="2"/>
            </a:rPr>
            <a:t>Trading/Broking related grievance  take up with Broker/Trading Member</a:t>
          </a:r>
          <a:endParaRPr lang="en-US" sz="1800" dirty="0"/>
        </a:p>
      </dgm:t>
    </dgm:pt>
    <dgm:pt modelId="{7CA1D5E3-0B61-4E5E-A7AB-24F66DAEC55B}" type="parTrans" cxnId="{DA903686-5A3A-435E-A131-35DF2AA9FC9F}">
      <dgm:prSet/>
      <dgm:spPr/>
      <dgm:t>
        <a:bodyPr/>
        <a:lstStyle/>
        <a:p>
          <a:endParaRPr lang="en-US"/>
        </a:p>
      </dgm:t>
    </dgm:pt>
    <dgm:pt modelId="{D74124EA-A034-45BE-AC9B-B1ED6A89E3D0}" type="sibTrans" cxnId="{DA903686-5A3A-435E-A131-35DF2AA9FC9F}">
      <dgm:prSet/>
      <dgm:spPr/>
      <dgm:t>
        <a:bodyPr/>
        <a:lstStyle/>
        <a:p>
          <a:endParaRPr lang="en-US"/>
        </a:p>
      </dgm:t>
    </dgm:pt>
    <dgm:pt modelId="{7134F201-0565-414E-8A85-5D1976D112A3}" type="pres">
      <dgm:prSet presAssocID="{4A4092E3-A5A0-4136-83DB-A57938CFE561}" presName="diagram" presStyleCnt="0">
        <dgm:presLayoutVars>
          <dgm:dir/>
          <dgm:resizeHandles val="exact"/>
        </dgm:presLayoutVars>
      </dgm:prSet>
      <dgm:spPr/>
      <dgm:t>
        <a:bodyPr/>
        <a:lstStyle/>
        <a:p>
          <a:endParaRPr lang="en-US"/>
        </a:p>
      </dgm:t>
    </dgm:pt>
    <dgm:pt modelId="{2626E7AE-C9CA-4380-929C-214C58EEE147}" type="pres">
      <dgm:prSet presAssocID="{FDE08852-65B8-499D-AD8B-C03CD440E955}" presName="node" presStyleLbl="node1" presStyleIdx="0" presStyleCnt="3" custScaleY="122045">
        <dgm:presLayoutVars>
          <dgm:bulletEnabled val="1"/>
        </dgm:presLayoutVars>
      </dgm:prSet>
      <dgm:spPr/>
      <dgm:t>
        <a:bodyPr/>
        <a:lstStyle/>
        <a:p>
          <a:endParaRPr lang="en-US"/>
        </a:p>
      </dgm:t>
    </dgm:pt>
    <dgm:pt modelId="{062D71C5-E554-4E68-A16A-B82413C02E81}" type="pres">
      <dgm:prSet presAssocID="{48EF20B4-8E46-409B-82D8-B0DA8E51CFA2}" presName="sibTrans" presStyleCnt="0"/>
      <dgm:spPr/>
    </dgm:pt>
    <dgm:pt modelId="{744124EB-C5BB-4AEB-9916-3D67156A75AB}" type="pres">
      <dgm:prSet presAssocID="{D5CB651F-1014-4BE4-A776-CCA550C7B2A8}" presName="node" presStyleLbl="node1" presStyleIdx="1" presStyleCnt="3" custScaleX="78449" custScaleY="122045">
        <dgm:presLayoutVars>
          <dgm:bulletEnabled val="1"/>
        </dgm:presLayoutVars>
      </dgm:prSet>
      <dgm:spPr/>
      <dgm:t>
        <a:bodyPr/>
        <a:lstStyle/>
        <a:p>
          <a:endParaRPr lang="en-US"/>
        </a:p>
      </dgm:t>
    </dgm:pt>
    <dgm:pt modelId="{0D7C64E5-C9F0-4D3B-AA88-8CADD0121E93}" type="pres">
      <dgm:prSet presAssocID="{DA850AAF-64B0-4349-A9A2-AB66A01762E9}" presName="sibTrans" presStyleCnt="0"/>
      <dgm:spPr/>
    </dgm:pt>
    <dgm:pt modelId="{D22FA6AC-BDBA-4740-9B97-87E1DC4AFB6D}" type="pres">
      <dgm:prSet presAssocID="{94B74BDF-B8D7-4AA0-B540-D487C554B42E}" presName="node" presStyleLbl="node1" presStyleIdx="2" presStyleCnt="3" custScaleX="69079" custScaleY="122045">
        <dgm:presLayoutVars>
          <dgm:bulletEnabled val="1"/>
        </dgm:presLayoutVars>
      </dgm:prSet>
      <dgm:spPr/>
      <dgm:t>
        <a:bodyPr/>
        <a:lstStyle/>
        <a:p>
          <a:endParaRPr lang="en-US"/>
        </a:p>
      </dgm:t>
    </dgm:pt>
  </dgm:ptLst>
  <dgm:cxnLst>
    <dgm:cxn modelId="{714CA839-64B7-4838-9341-87E9820298FE}" type="presOf" srcId="{D5CB651F-1014-4BE4-A776-CCA550C7B2A8}" destId="{744124EB-C5BB-4AEB-9916-3D67156A75AB}" srcOrd="0" destOrd="0" presId="urn:microsoft.com/office/officeart/2005/8/layout/default"/>
    <dgm:cxn modelId="{DAF2F25E-21B4-4B1E-BDBF-B3EAFFF56B93}" srcId="{4A4092E3-A5A0-4136-83DB-A57938CFE561}" destId="{FDE08852-65B8-499D-AD8B-C03CD440E955}" srcOrd="0" destOrd="0" parTransId="{7225BD19-1641-4BCB-B1E4-FC9458E546F0}" sibTransId="{48EF20B4-8E46-409B-82D8-B0DA8E51CFA2}"/>
    <dgm:cxn modelId="{AAE18861-36A8-476E-A4E2-637A4947E05C}" srcId="{4A4092E3-A5A0-4136-83DB-A57938CFE561}" destId="{D5CB651F-1014-4BE4-A776-CCA550C7B2A8}" srcOrd="1" destOrd="0" parTransId="{30368A89-69F5-4F46-ACFA-035247E1DB61}" sibTransId="{DA850AAF-64B0-4349-A9A2-AB66A01762E9}"/>
    <dgm:cxn modelId="{DA903686-5A3A-435E-A131-35DF2AA9FC9F}" srcId="{4A4092E3-A5A0-4136-83DB-A57938CFE561}" destId="{94B74BDF-B8D7-4AA0-B540-D487C554B42E}" srcOrd="2" destOrd="0" parTransId="{7CA1D5E3-0B61-4E5E-A7AB-24F66DAEC55B}" sibTransId="{D74124EA-A034-45BE-AC9B-B1ED6A89E3D0}"/>
    <dgm:cxn modelId="{7D144064-6A69-43D9-8052-1BC0A251BDA0}" type="presOf" srcId="{94B74BDF-B8D7-4AA0-B540-D487C554B42E}" destId="{D22FA6AC-BDBA-4740-9B97-87E1DC4AFB6D}" srcOrd="0" destOrd="0" presId="urn:microsoft.com/office/officeart/2005/8/layout/default"/>
    <dgm:cxn modelId="{AC6036B4-D251-4CBD-B593-C612F54A1412}" type="presOf" srcId="{4A4092E3-A5A0-4136-83DB-A57938CFE561}" destId="{7134F201-0565-414E-8A85-5D1976D112A3}" srcOrd="0" destOrd="0" presId="urn:microsoft.com/office/officeart/2005/8/layout/default"/>
    <dgm:cxn modelId="{79AE4BB5-19FD-4754-B134-75E7BB95706D}" type="presOf" srcId="{FDE08852-65B8-499D-AD8B-C03CD440E955}" destId="{2626E7AE-C9CA-4380-929C-214C58EEE147}" srcOrd="0" destOrd="0" presId="urn:microsoft.com/office/officeart/2005/8/layout/default"/>
    <dgm:cxn modelId="{AD110DB8-01DA-4DE6-B3DC-DC5E6CE12184}" type="presParOf" srcId="{7134F201-0565-414E-8A85-5D1976D112A3}" destId="{2626E7AE-C9CA-4380-929C-214C58EEE147}" srcOrd="0" destOrd="0" presId="urn:microsoft.com/office/officeart/2005/8/layout/default"/>
    <dgm:cxn modelId="{5C8A17FE-C375-476A-8DC7-408C33518CA6}" type="presParOf" srcId="{7134F201-0565-414E-8A85-5D1976D112A3}" destId="{062D71C5-E554-4E68-A16A-B82413C02E81}" srcOrd="1" destOrd="0" presId="urn:microsoft.com/office/officeart/2005/8/layout/default"/>
    <dgm:cxn modelId="{DDA55AD0-FD1B-433C-B165-44D4065F766E}" type="presParOf" srcId="{7134F201-0565-414E-8A85-5D1976D112A3}" destId="{744124EB-C5BB-4AEB-9916-3D67156A75AB}" srcOrd="2" destOrd="0" presId="urn:microsoft.com/office/officeart/2005/8/layout/default"/>
    <dgm:cxn modelId="{BAB2D5E8-1CA3-483F-BD28-C08CDB05FBCC}" type="presParOf" srcId="{7134F201-0565-414E-8A85-5D1976D112A3}" destId="{0D7C64E5-C9F0-4D3B-AA88-8CADD0121E93}" srcOrd="3" destOrd="0" presId="urn:microsoft.com/office/officeart/2005/8/layout/default"/>
    <dgm:cxn modelId="{37077AC9-34A4-4BBF-8C8C-6302BA248667}" type="presParOf" srcId="{7134F201-0565-414E-8A85-5D1976D112A3}" destId="{D22FA6AC-BDBA-4740-9B97-87E1DC4AFB6D}"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ECF1756C-A21B-4867-BC92-869801AD29E7}">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To register your Complaint</a:t>
          </a:r>
          <a:endParaRPr lang="en-US" sz="1600" dirty="0">
            <a:solidFill>
              <a:schemeClr val="tx1"/>
            </a:solidFill>
          </a:endParaRPr>
        </a:p>
      </dgm:t>
    </dgm:pt>
    <dgm:pt modelId="{EA7D3053-9B1C-457F-9F13-A360B392DDB6}" type="parTrans" cxnId="{F30AF668-B915-455E-A642-D1E97B184768}">
      <dgm:prSet/>
      <dgm:spPr/>
      <dgm:t>
        <a:bodyPr/>
        <a:lstStyle/>
        <a:p>
          <a:endParaRPr lang="en-US"/>
        </a:p>
      </dgm:t>
    </dgm:pt>
    <dgm:pt modelId="{49ADB169-473F-4BB7-88D0-5C76322DBA55}" type="sibTrans" cxnId="{F30AF668-B915-455E-A642-D1E97B184768}">
      <dgm:prSet/>
      <dgm:spPr/>
      <dgm:t>
        <a:bodyPr/>
        <a:lstStyle/>
        <a:p>
          <a:endParaRPr lang="en-US"/>
        </a:p>
      </dgm:t>
    </dgm:pt>
    <dgm:pt modelId="{FCD707A6-9B91-4086-8AD7-7E81EF314CDB}">
      <dgm:prSet phldrT="[Text]" custT="1"/>
      <dgm:spPr>
        <a:solidFill>
          <a:schemeClr val="accent2">
            <a:lumMod val="75000"/>
          </a:schemeClr>
        </a:solidFill>
        <a:ln>
          <a:solidFill>
            <a:schemeClr val="tx1"/>
          </a:solidFill>
        </a:ln>
      </dgm:spPr>
      <dgm:t>
        <a:bodyPr/>
        <a:lstStyle/>
        <a:p>
          <a:r>
            <a:rPr lang="en-US" sz="1600" dirty="0" smtClean="0"/>
            <a:t>Visit www.cdslindia.com</a:t>
          </a:r>
          <a:endParaRPr lang="en-US" sz="1600" dirty="0"/>
        </a:p>
      </dgm:t>
    </dgm:pt>
    <dgm:pt modelId="{7A9B63D2-2959-4A2A-8FEE-37F49E4D2A6F}" type="parTrans" cxnId="{161E4965-3B2C-492C-867D-B127D58A02CD}">
      <dgm:prSet/>
      <dgm:spPr/>
      <dgm:t>
        <a:bodyPr/>
        <a:lstStyle/>
        <a:p>
          <a:endParaRPr lang="en-US"/>
        </a:p>
      </dgm:t>
    </dgm:pt>
    <dgm:pt modelId="{5ECCBCCE-5B37-409A-988D-B7B039D1DB7B}" type="sibTrans" cxnId="{161E4965-3B2C-492C-867D-B127D58A02CD}">
      <dgm:prSet/>
      <dgm:spPr/>
      <dgm:t>
        <a:bodyPr/>
        <a:lstStyle/>
        <a:p>
          <a:endParaRPr lang="en-US"/>
        </a:p>
      </dgm:t>
    </dgm:pt>
    <dgm:pt modelId="{2AD4F23B-C594-45A8-8AC6-7F5E00C55D44}">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Click on option </a:t>
          </a:r>
          <a:r>
            <a:rPr lang="en-US" sz="1600" u="sng" dirty="0" smtClean="0">
              <a:solidFill>
                <a:schemeClr val="tx1"/>
              </a:solidFill>
            </a:rPr>
            <a:t>Post your Grievance</a:t>
          </a:r>
          <a:endParaRPr lang="en-US" sz="1600" dirty="0">
            <a:solidFill>
              <a:schemeClr val="tx1"/>
            </a:solidFill>
          </a:endParaRPr>
        </a:p>
      </dgm:t>
    </dgm:pt>
    <dgm:pt modelId="{31EC2A2A-C950-4EE3-B682-6F646FCD4BBE}" type="parTrans" cxnId="{429AB271-03F8-4CA3-B233-D4F9428D1433}">
      <dgm:prSet/>
      <dgm:spPr/>
      <dgm:t>
        <a:bodyPr/>
        <a:lstStyle/>
        <a:p>
          <a:endParaRPr lang="en-US"/>
        </a:p>
      </dgm:t>
    </dgm:pt>
    <dgm:pt modelId="{DFADDCDF-3CDD-4F19-8AF5-4311FD2E86B2}" type="sibTrans" cxnId="{429AB271-03F8-4CA3-B233-D4F9428D1433}">
      <dgm:prSet/>
      <dgm:spPr/>
      <dgm:t>
        <a:bodyPr/>
        <a:lstStyle/>
        <a:p>
          <a:endParaRPr lang="en-US"/>
        </a:p>
      </dgm:t>
    </dgm:pt>
    <dgm:pt modelId="{C1BF5E7F-869A-4377-AF91-7CC4A1F7DD90}" type="pres">
      <dgm:prSet presAssocID="{E4B4E441-1F89-485D-B88B-8AEF4A42DE59}" presName="Name0" presStyleCnt="0">
        <dgm:presLayoutVars>
          <dgm:dir/>
          <dgm:animLvl val="lvl"/>
          <dgm:resizeHandles val="exact"/>
        </dgm:presLayoutVars>
      </dgm:prSet>
      <dgm:spPr/>
    </dgm:pt>
    <dgm:pt modelId="{D2FC7DB1-2A02-4701-9DD4-6B7A36747AC4}" type="pres">
      <dgm:prSet presAssocID="{ECF1756C-A21B-4867-BC92-869801AD29E7}" presName="parTxOnly" presStyleLbl="node1" presStyleIdx="0" presStyleCnt="3">
        <dgm:presLayoutVars>
          <dgm:chMax val="0"/>
          <dgm:chPref val="0"/>
          <dgm:bulletEnabled val="1"/>
        </dgm:presLayoutVars>
      </dgm:prSet>
      <dgm:spPr/>
      <dgm:t>
        <a:bodyPr/>
        <a:lstStyle/>
        <a:p>
          <a:endParaRPr lang="en-US"/>
        </a:p>
      </dgm:t>
    </dgm:pt>
    <dgm:pt modelId="{2AEE29AF-9E8A-400A-A58A-EC65A5239D97}" type="pres">
      <dgm:prSet presAssocID="{49ADB169-473F-4BB7-88D0-5C76322DBA55}" presName="parTxOnlySpace" presStyleCnt="0"/>
      <dgm:spPr/>
    </dgm:pt>
    <dgm:pt modelId="{78E6E69E-DDA8-4664-9C1B-5562EA75BD21}" type="pres">
      <dgm:prSet presAssocID="{FCD707A6-9B91-4086-8AD7-7E81EF314CDB}" presName="parTxOnly" presStyleLbl="node1" presStyleIdx="1" presStyleCnt="3">
        <dgm:presLayoutVars>
          <dgm:chMax val="0"/>
          <dgm:chPref val="0"/>
          <dgm:bulletEnabled val="1"/>
        </dgm:presLayoutVars>
      </dgm:prSet>
      <dgm:spPr/>
      <dgm:t>
        <a:bodyPr/>
        <a:lstStyle/>
        <a:p>
          <a:endParaRPr lang="en-US"/>
        </a:p>
      </dgm:t>
    </dgm:pt>
    <dgm:pt modelId="{AC166172-4E32-4A64-AB73-DD4F749C973E}" type="pres">
      <dgm:prSet presAssocID="{5ECCBCCE-5B37-409A-988D-B7B039D1DB7B}" presName="parTxOnlySpace" presStyleCnt="0"/>
      <dgm:spPr/>
    </dgm:pt>
    <dgm:pt modelId="{CCFF2DD0-724C-4095-B0C2-5FCFD0DAE336}" type="pres">
      <dgm:prSet presAssocID="{2AD4F23B-C594-45A8-8AC6-7F5E00C55D44}" presName="parTxOnly" presStyleLbl="node1" presStyleIdx="2" presStyleCnt="3">
        <dgm:presLayoutVars>
          <dgm:chMax val="0"/>
          <dgm:chPref val="0"/>
          <dgm:bulletEnabled val="1"/>
        </dgm:presLayoutVars>
      </dgm:prSet>
      <dgm:spPr/>
      <dgm:t>
        <a:bodyPr/>
        <a:lstStyle/>
        <a:p>
          <a:endParaRPr lang="en-US"/>
        </a:p>
      </dgm:t>
    </dgm:pt>
  </dgm:ptLst>
  <dgm:cxnLst>
    <dgm:cxn modelId="{1BF52809-9602-4735-96E5-EF6E9F674F58}" type="presOf" srcId="{FCD707A6-9B91-4086-8AD7-7E81EF314CDB}" destId="{78E6E69E-DDA8-4664-9C1B-5562EA75BD21}" srcOrd="0" destOrd="0" presId="urn:microsoft.com/office/officeart/2005/8/layout/chevron1"/>
    <dgm:cxn modelId="{F30AF668-B915-455E-A642-D1E97B184768}" srcId="{E4B4E441-1F89-485D-B88B-8AEF4A42DE59}" destId="{ECF1756C-A21B-4867-BC92-869801AD29E7}" srcOrd="0" destOrd="0" parTransId="{EA7D3053-9B1C-457F-9F13-A360B392DDB6}" sibTransId="{49ADB169-473F-4BB7-88D0-5C76322DBA55}"/>
    <dgm:cxn modelId="{429AB271-03F8-4CA3-B233-D4F9428D1433}" srcId="{E4B4E441-1F89-485D-B88B-8AEF4A42DE59}" destId="{2AD4F23B-C594-45A8-8AC6-7F5E00C55D44}" srcOrd="2" destOrd="0" parTransId="{31EC2A2A-C950-4EE3-B682-6F646FCD4BBE}" sibTransId="{DFADDCDF-3CDD-4F19-8AF5-4311FD2E86B2}"/>
    <dgm:cxn modelId="{B2B71841-59ED-4679-B4B6-7A54BCDE684E}" type="presOf" srcId="{E4B4E441-1F89-485D-B88B-8AEF4A42DE59}" destId="{C1BF5E7F-869A-4377-AF91-7CC4A1F7DD90}" srcOrd="0" destOrd="0" presId="urn:microsoft.com/office/officeart/2005/8/layout/chevron1"/>
    <dgm:cxn modelId="{7F0618D0-1DB8-4DC8-8817-9D06533DAC13}" type="presOf" srcId="{ECF1756C-A21B-4867-BC92-869801AD29E7}" destId="{D2FC7DB1-2A02-4701-9DD4-6B7A36747AC4}" srcOrd="0" destOrd="0" presId="urn:microsoft.com/office/officeart/2005/8/layout/chevron1"/>
    <dgm:cxn modelId="{08A30BA4-0419-4385-87B2-855DD9144FBF}" type="presOf" srcId="{2AD4F23B-C594-45A8-8AC6-7F5E00C55D44}" destId="{CCFF2DD0-724C-4095-B0C2-5FCFD0DAE336}" srcOrd="0" destOrd="0" presId="urn:microsoft.com/office/officeart/2005/8/layout/chevron1"/>
    <dgm:cxn modelId="{161E4965-3B2C-492C-867D-B127D58A02CD}" srcId="{E4B4E441-1F89-485D-B88B-8AEF4A42DE59}" destId="{FCD707A6-9B91-4086-8AD7-7E81EF314CDB}" srcOrd="1" destOrd="0" parTransId="{7A9B63D2-2959-4A2A-8FEE-37F49E4D2A6F}" sibTransId="{5ECCBCCE-5B37-409A-988D-B7B039D1DB7B}"/>
    <dgm:cxn modelId="{9354A16B-0AD6-4D9B-93EF-DA125952A395}" type="presParOf" srcId="{C1BF5E7F-869A-4377-AF91-7CC4A1F7DD90}" destId="{D2FC7DB1-2A02-4701-9DD4-6B7A36747AC4}" srcOrd="0" destOrd="0" presId="urn:microsoft.com/office/officeart/2005/8/layout/chevron1"/>
    <dgm:cxn modelId="{0E8BACE0-F0D6-472A-B58E-33627C35F3A4}" type="presParOf" srcId="{C1BF5E7F-869A-4377-AF91-7CC4A1F7DD90}" destId="{2AEE29AF-9E8A-400A-A58A-EC65A5239D97}" srcOrd="1" destOrd="0" presId="urn:microsoft.com/office/officeart/2005/8/layout/chevron1"/>
    <dgm:cxn modelId="{EA3A1C53-E8B1-431B-82AB-288EA6A21E0B}" type="presParOf" srcId="{C1BF5E7F-869A-4377-AF91-7CC4A1F7DD90}" destId="{78E6E69E-DDA8-4664-9C1B-5562EA75BD21}" srcOrd="2" destOrd="0" presId="urn:microsoft.com/office/officeart/2005/8/layout/chevron1"/>
    <dgm:cxn modelId="{AFFA2F11-75D1-4C49-A612-CAFE13367470}" type="presParOf" srcId="{C1BF5E7F-869A-4377-AF91-7CC4A1F7DD90}" destId="{AC166172-4E32-4A64-AB73-DD4F749C973E}" srcOrd="3" destOrd="0" presId="urn:microsoft.com/office/officeart/2005/8/layout/chevron1"/>
    <dgm:cxn modelId="{88C7A469-EEC7-4FFD-BD98-F1CEDAD09448}" type="presParOf" srcId="{C1BF5E7F-869A-4377-AF91-7CC4A1F7DD90}" destId="{CCFF2DD0-724C-4095-B0C2-5FCFD0DAE33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ECF1756C-A21B-4867-BC92-869801AD29E7}">
      <dgm:prSet phldrT="[Text]" custT="1"/>
      <dgm:spPr>
        <a:solidFill>
          <a:schemeClr val="accent2">
            <a:lumMod val="60000"/>
            <a:lumOff val="40000"/>
          </a:schemeClr>
        </a:solidFill>
        <a:ln>
          <a:solidFill>
            <a:schemeClr val="tx1"/>
          </a:solidFill>
        </a:ln>
      </dgm:spPr>
      <dgm:t>
        <a:bodyPr/>
        <a:lstStyle/>
        <a:p>
          <a:r>
            <a:rPr lang="en-US" sz="2000" dirty="0" smtClean="0">
              <a:solidFill>
                <a:schemeClr val="tx1"/>
              </a:solidFill>
            </a:rPr>
            <a:t>After clicking on </a:t>
          </a:r>
          <a:r>
            <a:rPr lang="en-US" sz="2000" u="sng" dirty="0" smtClean="0">
              <a:solidFill>
                <a:schemeClr val="tx1"/>
              </a:solidFill>
            </a:rPr>
            <a:t>Post your Grievance</a:t>
          </a:r>
          <a:endParaRPr lang="en-US" sz="2000" dirty="0">
            <a:solidFill>
              <a:schemeClr val="tx1"/>
            </a:solidFill>
          </a:endParaRPr>
        </a:p>
      </dgm:t>
    </dgm:pt>
    <dgm:pt modelId="{EA7D3053-9B1C-457F-9F13-A360B392DDB6}" type="parTrans" cxnId="{F30AF668-B915-455E-A642-D1E97B184768}">
      <dgm:prSet/>
      <dgm:spPr/>
      <dgm:t>
        <a:bodyPr/>
        <a:lstStyle/>
        <a:p>
          <a:endParaRPr lang="en-US"/>
        </a:p>
      </dgm:t>
    </dgm:pt>
    <dgm:pt modelId="{49ADB169-473F-4BB7-88D0-5C76322DBA55}" type="sibTrans" cxnId="{F30AF668-B915-455E-A642-D1E97B184768}">
      <dgm:prSet/>
      <dgm:spPr/>
      <dgm:t>
        <a:bodyPr/>
        <a:lstStyle/>
        <a:p>
          <a:endParaRPr lang="en-US"/>
        </a:p>
      </dgm:t>
    </dgm:pt>
    <dgm:pt modelId="{FCD707A6-9B91-4086-8AD7-7E81EF314CDB}">
      <dgm:prSet phldrT="[Text]" custT="1"/>
      <dgm:spPr>
        <a:solidFill>
          <a:schemeClr val="accent2">
            <a:lumMod val="75000"/>
          </a:schemeClr>
        </a:solidFill>
        <a:ln>
          <a:solidFill>
            <a:schemeClr val="tx1"/>
          </a:solidFill>
        </a:ln>
      </dgm:spPr>
      <dgm:t>
        <a:bodyPr/>
        <a:lstStyle/>
        <a:p>
          <a:r>
            <a:rPr lang="en-US" sz="2000" dirty="0" smtClean="0"/>
            <a:t>Enter details of grievance like type, category, sub-category, PAN, contact number, complaint against and complaint details</a:t>
          </a:r>
          <a:endParaRPr lang="en-US" sz="2000" dirty="0"/>
        </a:p>
      </dgm:t>
    </dgm:pt>
    <dgm:pt modelId="{7A9B63D2-2959-4A2A-8FEE-37F49E4D2A6F}" type="parTrans" cxnId="{161E4965-3B2C-492C-867D-B127D58A02CD}">
      <dgm:prSet/>
      <dgm:spPr/>
      <dgm:t>
        <a:bodyPr/>
        <a:lstStyle/>
        <a:p>
          <a:endParaRPr lang="en-US"/>
        </a:p>
      </dgm:t>
    </dgm:pt>
    <dgm:pt modelId="{5ECCBCCE-5B37-409A-988D-B7B039D1DB7B}" type="sibTrans" cxnId="{161E4965-3B2C-492C-867D-B127D58A02CD}">
      <dgm:prSet/>
      <dgm:spPr/>
      <dgm:t>
        <a:bodyPr/>
        <a:lstStyle/>
        <a:p>
          <a:endParaRPr lang="en-US"/>
        </a:p>
      </dgm:t>
    </dgm:pt>
    <dgm:pt modelId="{C1BF5E7F-869A-4377-AF91-7CC4A1F7DD90}" type="pres">
      <dgm:prSet presAssocID="{E4B4E441-1F89-485D-B88B-8AEF4A42DE59}" presName="Name0" presStyleCnt="0">
        <dgm:presLayoutVars>
          <dgm:dir/>
          <dgm:animLvl val="lvl"/>
          <dgm:resizeHandles val="exact"/>
        </dgm:presLayoutVars>
      </dgm:prSet>
      <dgm:spPr/>
    </dgm:pt>
    <dgm:pt modelId="{D2FC7DB1-2A02-4701-9DD4-6B7A36747AC4}" type="pres">
      <dgm:prSet presAssocID="{ECF1756C-A21B-4867-BC92-869801AD29E7}" presName="parTxOnly" presStyleLbl="node1" presStyleIdx="0" presStyleCnt="2" custScaleX="57894">
        <dgm:presLayoutVars>
          <dgm:chMax val="0"/>
          <dgm:chPref val="0"/>
          <dgm:bulletEnabled val="1"/>
        </dgm:presLayoutVars>
      </dgm:prSet>
      <dgm:spPr/>
      <dgm:t>
        <a:bodyPr/>
        <a:lstStyle/>
        <a:p>
          <a:endParaRPr lang="en-US"/>
        </a:p>
      </dgm:t>
    </dgm:pt>
    <dgm:pt modelId="{2AEE29AF-9E8A-400A-A58A-EC65A5239D97}" type="pres">
      <dgm:prSet presAssocID="{49ADB169-473F-4BB7-88D0-5C76322DBA55}" presName="parTxOnlySpace" presStyleCnt="0"/>
      <dgm:spPr/>
    </dgm:pt>
    <dgm:pt modelId="{78E6E69E-DDA8-4664-9C1B-5562EA75BD21}" type="pres">
      <dgm:prSet presAssocID="{FCD707A6-9B91-4086-8AD7-7E81EF314CDB}" presName="parTxOnly" presStyleLbl="node1" presStyleIdx="1" presStyleCnt="2" custScaleX="75149">
        <dgm:presLayoutVars>
          <dgm:chMax val="0"/>
          <dgm:chPref val="0"/>
          <dgm:bulletEnabled val="1"/>
        </dgm:presLayoutVars>
      </dgm:prSet>
      <dgm:spPr/>
      <dgm:t>
        <a:bodyPr/>
        <a:lstStyle/>
        <a:p>
          <a:endParaRPr lang="en-US"/>
        </a:p>
      </dgm:t>
    </dgm:pt>
  </dgm:ptLst>
  <dgm:cxnLst>
    <dgm:cxn modelId="{F30AF668-B915-455E-A642-D1E97B184768}" srcId="{E4B4E441-1F89-485D-B88B-8AEF4A42DE59}" destId="{ECF1756C-A21B-4867-BC92-869801AD29E7}" srcOrd="0" destOrd="0" parTransId="{EA7D3053-9B1C-457F-9F13-A360B392DDB6}" sibTransId="{49ADB169-473F-4BB7-88D0-5C76322DBA55}"/>
    <dgm:cxn modelId="{1BF52809-9602-4735-96E5-EF6E9F674F58}" type="presOf" srcId="{FCD707A6-9B91-4086-8AD7-7E81EF314CDB}" destId="{78E6E69E-DDA8-4664-9C1B-5562EA75BD21}" srcOrd="0" destOrd="0" presId="urn:microsoft.com/office/officeart/2005/8/layout/chevron1"/>
    <dgm:cxn modelId="{7F0618D0-1DB8-4DC8-8817-9D06533DAC13}" type="presOf" srcId="{ECF1756C-A21B-4867-BC92-869801AD29E7}" destId="{D2FC7DB1-2A02-4701-9DD4-6B7A36747AC4}" srcOrd="0" destOrd="0" presId="urn:microsoft.com/office/officeart/2005/8/layout/chevron1"/>
    <dgm:cxn modelId="{B2B71841-59ED-4679-B4B6-7A54BCDE684E}" type="presOf" srcId="{E4B4E441-1F89-485D-B88B-8AEF4A42DE59}" destId="{C1BF5E7F-869A-4377-AF91-7CC4A1F7DD90}" srcOrd="0" destOrd="0" presId="urn:microsoft.com/office/officeart/2005/8/layout/chevron1"/>
    <dgm:cxn modelId="{161E4965-3B2C-492C-867D-B127D58A02CD}" srcId="{E4B4E441-1F89-485D-B88B-8AEF4A42DE59}" destId="{FCD707A6-9B91-4086-8AD7-7E81EF314CDB}" srcOrd="1" destOrd="0" parTransId="{7A9B63D2-2959-4A2A-8FEE-37F49E4D2A6F}" sibTransId="{5ECCBCCE-5B37-409A-988D-B7B039D1DB7B}"/>
    <dgm:cxn modelId="{9354A16B-0AD6-4D9B-93EF-DA125952A395}" type="presParOf" srcId="{C1BF5E7F-869A-4377-AF91-7CC4A1F7DD90}" destId="{D2FC7DB1-2A02-4701-9DD4-6B7A36747AC4}" srcOrd="0" destOrd="0" presId="urn:microsoft.com/office/officeart/2005/8/layout/chevron1"/>
    <dgm:cxn modelId="{0E8BACE0-F0D6-472A-B58E-33627C35F3A4}" type="presParOf" srcId="{C1BF5E7F-869A-4377-AF91-7CC4A1F7DD90}" destId="{2AEE29AF-9E8A-400A-A58A-EC65A5239D97}" srcOrd="1" destOrd="0" presId="urn:microsoft.com/office/officeart/2005/8/layout/chevron1"/>
    <dgm:cxn modelId="{EA3A1C53-E8B1-431B-82AB-288EA6A21E0B}" type="presParOf" srcId="{C1BF5E7F-869A-4377-AF91-7CC4A1F7DD90}" destId="{78E6E69E-DDA8-4664-9C1B-5562EA75BD2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ECF1756C-A21B-4867-BC92-869801AD29E7}">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After entering mandatory details, click on Submit option.</a:t>
          </a:r>
          <a:endParaRPr lang="en-US" sz="1600" dirty="0">
            <a:solidFill>
              <a:schemeClr val="tx1"/>
            </a:solidFill>
          </a:endParaRPr>
        </a:p>
      </dgm:t>
    </dgm:pt>
    <dgm:pt modelId="{EA7D3053-9B1C-457F-9F13-A360B392DDB6}" type="parTrans" cxnId="{F30AF668-B915-455E-A642-D1E97B184768}">
      <dgm:prSet/>
      <dgm:spPr/>
      <dgm:t>
        <a:bodyPr/>
        <a:lstStyle/>
        <a:p>
          <a:endParaRPr lang="en-US" sz="1600"/>
        </a:p>
      </dgm:t>
    </dgm:pt>
    <dgm:pt modelId="{49ADB169-473F-4BB7-88D0-5C76322DBA55}" type="sibTrans" cxnId="{F30AF668-B915-455E-A642-D1E97B184768}">
      <dgm:prSet/>
      <dgm:spPr/>
      <dgm:t>
        <a:bodyPr/>
        <a:lstStyle/>
        <a:p>
          <a:endParaRPr lang="en-US" sz="1600"/>
        </a:p>
      </dgm:t>
    </dgm:pt>
    <dgm:pt modelId="{FCD707A6-9B91-4086-8AD7-7E81EF314CDB}">
      <dgm:prSet phldrT="[Text]" custT="1"/>
      <dgm:spPr>
        <a:solidFill>
          <a:schemeClr val="accent2">
            <a:lumMod val="75000"/>
          </a:schemeClr>
        </a:solidFill>
        <a:ln>
          <a:solidFill>
            <a:schemeClr val="tx1"/>
          </a:solidFill>
        </a:ln>
      </dgm:spPr>
      <dgm:t>
        <a:bodyPr/>
        <a:lstStyle/>
        <a:p>
          <a:r>
            <a:rPr lang="en-US" sz="1600" dirty="0" smtClean="0"/>
            <a:t>Enter the OTP received on your registered email-id.</a:t>
          </a:r>
          <a:endParaRPr lang="en-US" sz="1600" dirty="0"/>
        </a:p>
      </dgm:t>
    </dgm:pt>
    <dgm:pt modelId="{7A9B63D2-2959-4A2A-8FEE-37F49E4D2A6F}" type="parTrans" cxnId="{161E4965-3B2C-492C-867D-B127D58A02CD}">
      <dgm:prSet/>
      <dgm:spPr/>
      <dgm:t>
        <a:bodyPr/>
        <a:lstStyle/>
        <a:p>
          <a:endParaRPr lang="en-US" sz="1600"/>
        </a:p>
      </dgm:t>
    </dgm:pt>
    <dgm:pt modelId="{5ECCBCCE-5B37-409A-988D-B7B039D1DB7B}" type="sibTrans" cxnId="{161E4965-3B2C-492C-867D-B127D58A02CD}">
      <dgm:prSet/>
      <dgm:spPr/>
      <dgm:t>
        <a:bodyPr/>
        <a:lstStyle/>
        <a:p>
          <a:endParaRPr lang="en-US" sz="1600"/>
        </a:p>
      </dgm:t>
    </dgm:pt>
    <dgm:pt modelId="{D4FED713-EED9-4FD9-8AB5-6DFF4FEA946A}">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Grievance will be registered and grievance registration number will be flashed on screen.</a:t>
          </a:r>
          <a:endParaRPr lang="en-US" sz="1600" dirty="0">
            <a:solidFill>
              <a:schemeClr val="tx1"/>
            </a:solidFill>
          </a:endParaRPr>
        </a:p>
      </dgm:t>
    </dgm:pt>
    <dgm:pt modelId="{3BB8FBC1-2558-407E-ABEC-A03971AE8266}" type="parTrans" cxnId="{C13A9F18-EB14-47AB-99A7-D7163E1DB30E}">
      <dgm:prSet/>
      <dgm:spPr/>
      <dgm:t>
        <a:bodyPr/>
        <a:lstStyle/>
        <a:p>
          <a:endParaRPr lang="en-US" sz="1600"/>
        </a:p>
      </dgm:t>
    </dgm:pt>
    <dgm:pt modelId="{5AC9D86A-5D18-4EE9-9C7E-604DC7735B98}" type="sibTrans" cxnId="{C13A9F18-EB14-47AB-99A7-D7163E1DB30E}">
      <dgm:prSet/>
      <dgm:spPr/>
      <dgm:t>
        <a:bodyPr/>
        <a:lstStyle/>
        <a:p>
          <a:endParaRPr lang="en-US" sz="1600"/>
        </a:p>
      </dgm:t>
    </dgm:pt>
    <dgm:pt modelId="{C1BF5E7F-869A-4377-AF91-7CC4A1F7DD90}" type="pres">
      <dgm:prSet presAssocID="{E4B4E441-1F89-485D-B88B-8AEF4A42DE59}" presName="Name0" presStyleCnt="0">
        <dgm:presLayoutVars>
          <dgm:dir/>
          <dgm:animLvl val="lvl"/>
          <dgm:resizeHandles val="exact"/>
        </dgm:presLayoutVars>
      </dgm:prSet>
      <dgm:spPr/>
    </dgm:pt>
    <dgm:pt modelId="{D2FC7DB1-2A02-4701-9DD4-6B7A36747AC4}" type="pres">
      <dgm:prSet presAssocID="{ECF1756C-A21B-4867-BC92-869801AD29E7}" presName="parTxOnly" presStyleLbl="node1" presStyleIdx="0" presStyleCnt="3" custScaleX="83049">
        <dgm:presLayoutVars>
          <dgm:chMax val="0"/>
          <dgm:chPref val="0"/>
          <dgm:bulletEnabled val="1"/>
        </dgm:presLayoutVars>
      </dgm:prSet>
      <dgm:spPr/>
      <dgm:t>
        <a:bodyPr/>
        <a:lstStyle/>
        <a:p>
          <a:endParaRPr lang="en-US"/>
        </a:p>
      </dgm:t>
    </dgm:pt>
    <dgm:pt modelId="{2AEE29AF-9E8A-400A-A58A-EC65A5239D97}" type="pres">
      <dgm:prSet presAssocID="{49ADB169-473F-4BB7-88D0-5C76322DBA55}" presName="parTxOnlySpace" presStyleCnt="0"/>
      <dgm:spPr/>
    </dgm:pt>
    <dgm:pt modelId="{78E6E69E-DDA8-4664-9C1B-5562EA75BD21}" type="pres">
      <dgm:prSet presAssocID="{FCD707A6-9B91-4086-8AD7-7E81EF314CDB}" presName="parTxOnly" presStyleLbl="node1" presStyleIdx="1" presStyleCnt="3" custScaleX="77371">
        <dgm:presLayoutVars>
          <dgm:chMax val="0"/>
          <dgm:chPref val="0"/>
          <dgm:bulletEnabled val="1"/>
        </dgm:presLayoutVars>
      </dgm:prSet>
      <dgm:spPr/>
      <dgm:t>
        <a:bodyPr/>
        <a:lstStyle/>
        <a:p>
          <a:endParaRPr lang="en-US"/>
        </a:p>
      </dgm:t>
    </dgm:pt>
    <dgm:pt modelId="{AC166172-4E32-4A64-AB73-DD4F749C973E}" type="pres">
      <dgm:prSet presAssocID="{5ECCBCCE-5B37-409A-988D-B7B039D1DB7B}" presName="parTxOnlySpace" presStyleCnt="0"/>
      <dgm:spPr/>
    </dgm:pt>
    <dgm:pt modelId="{FEE06D71-2DEB-4C82-80A3-79DCB095AD09}" type="pres">
      <dgm:prSet presAssocID="{D4FED713-EED9-4FD9-8AB5-6DFF4FEA946A}" presName="parTxOnly" presStyleLbl="node1" presStyleIdx="2" presStyleCnt="3" custScaleX="75149">
        <dgm:presLayoutVars>
          <dgm:chMax val="0"/>
          <dgm:chPref val="0"/>
          <dgm:bulletEnabled val="1"/>
        </dgm:presLayoutVars>
      </dgm:prSet>
      <dgm:spPr/>
      <dgm:t>
        <a:bodyPr/>
        <a:lstStyle/>
        <a:p>
          <a:endParaRPr lang="en-US"/>
        </a:p>
      </dgm:t>
    </dgm:pt>
  </dgm:ptLst>
  <dgm:cxnLst>
    <dgm:cxn modelId="{1BF52809-9602-4735-96E5-EF6E9F674F58}" type="presOf" srcId="{FCD707A6-9B91-4086-8AD7-7E81EF314CDB}" destId="{78E6E69E-DDA8-4664-9C1B-5562EA75BD21}" srcOrd="0" destOrd="0" presId="urn:microsoft.com/office/officeart/2005/8/layout/chevron1"/>
    <dgm:cxn modelId="{146E4323-AF0F-4CB0-9BCF-38246D61BE32}" type="presOf" srcId="{D4FED713-EED9-4FD9-8AB5-6DFF4FEA946A}" destId="{FEE06D71-2DEB-4C82-80A3-79DCB095AD09}" srcOrd="0" destOrd="0" presId="urn:microsoft.com/office/officeart/2005/8/layout/chevron1"/>
    <dgm:cxn modelId="{F30AF668-B915-455E-A642-D1E97B184768}" srcId="{E4B4E441-1F89-485D-B88B-8AEF4A42DE59}" destId="{ECF1756C-A21B-4867-BC92-869801AD29E7}" srcOrd="0" destOrd="0" parTransId="{EA7D3053-9B1C-457F-9F13-A360B392DDB6}" sibTransId="{49ADB169-473F-4BB7-88D0-5C76322DBA55}"/>
    <dgm:cxn modelId="{C13A9F18-EB14-47AB-99A7-D7163E1DB30E}" srcId="{E4B4E441-1F89-485D-B88B-8AEF4A42DE59}" destId="{D4FED713-EED9-4FD9-8AB5-6DFF4FEA946A}" srcOrd="2" destOrd="0" parTransId="{3BB8FBC1-2558-407E-ABEC-A03971AE8266}" sibTransId="{5AC9D86A-5D18-4EE9-9C7E-604DC7735B98}"/>
    <dgm:cxn modelId="{B2B71841-59ED-4679-B4B6-7A54BCDE684E}" type="presOf" srcId="{E4B4E441-1F89-485D-B88B-8AEF4A42DE59}" destId="{C1BF5E7F-869A-4377-AF91-7CC4A1F7DD90}" srcOrd="0" destOrd="0" presId="urn:microsoft.com/office/officeart/2005/8/layout/chevron1"/>
    <dgm:cxn modelId="{7F0618D0-1DB8-4DC8-8817-9D06533DAC13}" type="presOf" srcId="{ECF1756C-A21B-4867-BC92-869801AD29E7}" destId="{D2FC7DB1-2A02-4701-9DD4-6B7A36747AC4}" srcOrd="0" destOrd="0" presId="urn:microsoft.com/office/officeart/2005/8/layout/chevron1"/>
    <dgm:cxn modelId="{161E4965-3B2C-492C-867D-B127D58A02CD}" srcId="{E4B4E441-1F89-485D-B88B-8AEF4A42DE59}" destId="{FCD707A6-9B91-4086-8AD7-7E81EF314CDB}" srcOrd="1" destOrd="0" parTransId="{7A9B63D2-2959-4A2A-8FEE-37F49E4D2A6F}" sibTransId="{5ECCBCCE-5B37-409A-988D-B7B039D1DB7B}"/>
    <dgm:cxn modelId="{9354A16B-0AD6-4D9B-93EF-DA125952A395}" type="presParOf" srcId="{C1BF5E7F-869A-4377-AF91-7CC4A1F7DD90}" destId="{D2FC7DB1-2A02-4701-9DD4-6B7A36747AC4}" srcOrd="0" destOrd="0" presId="urn:microsoft.com/office/officeart/2005/8/layout/chevron1"/>
    <dgm:cxn modelId="{0E8BACE0-F0D6-472A-B58E-33627C35F3A4}" type="presParOf" srcId="{C1BF5E7F-869A-4377-AF91-7CC4A1F7DD90}" destId="{2AEE29AF-9E8A-400A-A58A-EC65A5239D97}" srcOrd="1" destOrd="0" presId="urn:microsoft.com/office/officeart/2005/8/layout/chevron1"/>
    <dgm:cxn modelId="{EA3A1C53-E8B1-431B-82AB-288EA6A21E0B}" type="presParOf" srcId="{C1BF5E7F-869A-4377-AF91-7CC4A1F7DD90}" destId="{78E6E69E-DDA8-4664-9C1B-5562EA75BD21}" srcOrd="2" destOrd="0" presId="urn:microsoft.com/office/officeart/2005/8/layout/chevron1"/>
    <dgm:cxn modelId="{213D532F-27E7-4A37-8173-1438A68F06FC}" type="presParOf" srcId="{C1BF5E7F-869A-4377-AF91-7CC4A1F7DD90}" destId="{AC166172-4E32-4A64-AB73-DD4F749C973E}" srcOrd="3" destOrd="0" presId="urn:microsoft.com/office/officeart/2005/8/layout/chevron1"/>
    <dgm:cxn modelId="{94D5A128-7D4D-42ED-9BA5-98B9D559B325}" type="presParOf" srcId="{C1BF5E7F-869A-4377-AF91-7CC4A1F7DD90}" destId="{FEE06D71-2DEB-4C82-80A3-79DCB095AD0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BE9B4-2716-494C-981C-26E4EE0C54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C19531-FA88-40F4-BB89-B44318E53426}">
      <dgm:prSet phldrT="[Text]"/>
      <dgm:spPr>
        <a:solidFill>
          <a:schemeClr val="accent1">
            <a:lumMod val="75000"/>
          </a:schemeClr>
        </a:solidFill>
        <a:ln>
          <a:solidFill>
            <a:schemeClr val="tx1"/>
          </a:solidFill>
        </a:ln>
      </dgm:spPr>
      <dgm:t>
        <a:bodyPr/>
        <a:lstStyle/>
        <a:p>
          <a:r>
            <a:rPr lang="en-IN" dirty="0" smtClean="0"/>
            <a:t>Unlisted/delisted companies</a:t>
          </a:r>
          <a:endParaRPr lang="en-US" dirty="0"/>
        </a:p>
      </dgm:t>
    </dgm:pt>
    <dgm:pt modelId="{74495514-F7D6-49B6-9119-1C47D1DDA3B6}" type="parTrans" cxnId="{83E5561D-97A3-464E-B9D8-5A96057D6EFA}">
      <dgm:prSet/>
      <dgm:spPr/>
      <dgm:t>
        <a:bodyPr/>
        <a:lstStyle/>
        <a:p>
          <a:endParaRPr lang="en-US"/>
        </a:p>
      </dgm:t>
    </dgm:pt>
    <dgm:pt modelId="{C3D815CD-D47A-4253-AA18-680A62C56D6E}" type="sibTrans" cxnId="{83E5561D-97A3-464E-B9D8-5A96057D6EFA}">
      <dgm:prSet/>
      <dgm:spPr/>
      <dgm:t>
        <a:bodyPr/>
        <a:lstStyle/>
        <a:p>
          <a:endParaRPr lang="en-US"/>
        </a:p>
      </dgm:t>
    </dgm:pt>
    <dgm:pt modelId="{A87DD5C7-C5B3-4B97-8C2F-BD5ADE6CCDA9}">
      <dgm:prSet phldrT="[Text]"/>
      <dgm:spPr>
        <a:solidFill>
          <a:schemeClr val="accent1">
            <a:lumMod val="75000"/>
          </a:schemeClr>
        </a:solidFill>
        <a:ln>
          <a:solidFill>
            <a:schemeClr val="tx1"/>
          </a:solidFill>
        </a:ln>
      </dgm:spPr>
      <dgm:t>
        <a:bodyPr/>
        <a:lstStyle/>
        <a:p>
          <a:r>
            <a:rPr lang="en-IN" dirty="0" smtClean="0">
              <a:solidFill>
                <a:schemeClr val="bg1"/>
              </a:solidFill>
            </a:rPr>
            <a:t>Sick companies</a:t>
          </a:r>
          <a:endParaRPr lang="en-US" dirty="0">
            <a:solidFill>
              <a:schemeClr val="bg1"/>
            </a:solidFill>
          </a:endParaRPr>
        </a:p>
      </dgm:t>
    </dgm:pt>
    <dgm:pt modelId="{7E5BBCF5-FF5C-42FC-B593-8D8C353E692C}" type="parTrans" cxnId="{E915478F-5BEE-4330-8BFC-BDCA6C4A31EA}">
      <dgm:prSet/>
      <dgm:spPr/>
      <dgm:t>
        <a:bodyPr/>
        <a:lstStyle/>
        <a:p>
          <a:endParaRPr lang="en-US"/>
        </a:p>
      </dgm:t>
    </dgm:pt>
    <dgm:pt modelId="{429F71C0-BE7D-4C79-A8A6-D977E54A6DD3}" type="sibTrans" cxnId="{E915478F-5BEE-4330-8BFC-BDCA6C4A31EA}">
      <dgm:prSet/>
      <dgm:spPr/>
      <dgm:t>
        <a:bodyPr/>
        <a:lstStyle/>
        <a:p>
          <a:endParaRPr lang="en-US"/>
        </a:p>
      </dgm:t>
    </dgm:pt>
    <dgm:pt modelId="{F26C5512-4ED2-460A-ABB5-72CC3068812F}">
      <dgm:prSet phldrT="[Text]"/>
      <dgm:spPr>
        <a:solidFill>
          <a:schemeClr val="accent2">
            <a:lumMod val="60000"/>
            <a:lumOff val="40000"/>
          </a:schemeClr>
        </a:solidFill>
        <a:ln>
          <a:solidFill>
            <a:schemeClr val="tx1"/>
          </a:solidFill>
        </a:ln>
      </dgm:spPr>
      <dgm:t>
        <a:bodyPr/>
        <a:lstStyle/>
        <a:p>
          <a:r>
            <a:rPr lang="en-IN" dirty="0" smtClean="0">
              <a:solidFill>
                <a:schemeClr val="tx1"/>
              </a:solidFill>
            </a:rPr>
            <a:t>Suspended companies, companies under liquidation, etc.</a:t>
          </a:r>
          <a:endParaRPr lang="en-US" dirty="0">
            <a:solidFill>
              <a:schemeClr val="tx1"/>
            </a:solidFill>
          </a:endParaRPr>
        </a:p>
      </dgm:t>
    </dgm:pt>
    <dgm:pt modelId="{EDA61B23-74E1-4AE9-9B0E-1DED3C6587CB}" type="parTrans" cxnId="{F23E1481-6E79-4DBE-ABB3-405763C347F2}">
      <dgm:prSet/>
      <dgm:spPr/>
      <dgm:t>
        <a:bodyPr/>
        <a:lstStyle/>
        <a:p>
          <a:endParaRPr lang="en-US"/>
        </a:p>
      </dgm:t>
    </dgm:pt>
    <dgm:pt modelId="{04494E36-6BAD-4344-9B19-A3743FAA9DB0}" type="sibTrans" cxnId="{F23E1481-6E79-4DBE-ABB3-405763C347F2}">
      <dgm:prSet/>
      <dgm:spPr/>
      <dgm:t>
        <a:bodyPr/>
        <a:lstStyle/>
        <a:p>
          <a:endParaRPr lang="en-US"/>
        </a:p>
      </dgm:t>
    </dgm:pt>
    <dgm:pt modelId="{2BDF6CA5-F758-478B-9822-F633184A34B6}">
      <dgm:prSet phldrT="[Text]"/>
      <dgm:spPr>
        <a:solidFill>
          <a:schemeClr val="accent1">
            <a:lumMod val="75000"/>
          </a:schemeClr>
        </a:solidFill>
        <a:ln>
          <a:solidFill>
            <a:schemeClr val="tx1"/>
          </a:solidFill>
        </a:ln>
      </dgm:spPr>
      <dgm:t>
        <a:bodyPr/>
        <a:lstStyle/>
        <a:p>
          <a:r>
            <a:rPr lang="en-IN" dirty="0" smtClean="0">
              <a:solidFill>
                <a:schemeClr val="bg1"/>
              </a:solidFill>
            </a:rPr>
            <a:t>Vanishing company</a:t>
          </a:r>
          <a:endParaRPr lang="en-US" dirty="0">
            <a:solidFill>
              <a:schemeClr val="bg1"/>
            </a:solidFill>
          </a:endParaRPr>
        </a:p>
      </dgm:t>
    </dgm:pt>
    <dgm:pt modelId="{DEA4E4EC-DD63-4409-8D89-E93F71F4358B}" type="parTrans" cxnId="{BBB2F02C-34A4-4825-BCA4-FF2C4431AE41}">
      <dgm:prSet/>
      <dgm:spPr/>
      <dgm:t>
        <a:bodyPr/>
        <a:lstStyle/>
        <a:p>
          <a:endParaRPr lang="en-US"/>
        </a:p>
      </dgm:t>
    </dgm:pt>
    <dgm:pt modelId="{2A8165A1-1A92-44A0-9586-9D39E6A7CBD3}" type="sibTrans" cxnId="{BBB2F02C-34A4-4825-BCA4-FF2C4431AE41}">
      <dgm:prSet/>
      <dgm:spPr/>
      <dgm:t>
        <a:bodyPr/>
        <a:lstStyle/>
        <a:p>
          <a:endParaRPr lang="en-US"/>
        </a:p>
      </dgm:t>
    </dgm:pt>
    <dgm:pt modelId="{A165B103-0CB8-4FA7-9B43-DBE31D3A7B72}">
      <dgm:prSet phldrT="[Text]"/>
      <dgm:spPr>
        <a:solidFill>
          <a:schemeClr val="accent1">
            <a:lumMod val="75000"/>
          </a:schemeClr>
        </a:solidFill>
        <a:ln>
          <a:solidFill>
            <a:schemeClr val="tx1"/>
          </a:solidFill>
        </a:ln>
      </dgm:spPr>
      <dgm:t>
        <a:bodyPr/>
        <a:lstStyle/>
        <a:p>
          <a:r>
            <a:rPr lang="en-IN" dirty="0" smtClean="0"/>
            <a:t>Complaints that are sub-</a:t>
          </a:r>
          <a:r>
            <a:rPr lang="en-IN" dirty="0" err="1" smtClean="0"/>
            <a:t>judice</a:t>
          </a:r>
          <a:r>
            <a:rPr lang="en-IN" dirty="0" smtClean="0"/>
            <a:t> </a:t>
          </a:r>
          <a:endParaRPr lang="en-US" dirty="0"/>
        </a:p>
      </dgm:t>
    </dgm:pt>
    <dgm:pt modelId="{47F598FC-B913-412C-A827-5F0CE4652D0C}" type="parTrans" cxnId="{023A75B2-79E1-4E6B-B435-5EEB47E511E6}">
      <dgm:prSet/>
      <dgm:spPr/>
      <dgm:t>
        <a:bodyPr/>
        <a:lstStyle/>
        <a:p>
          <a:endParaRPr lang="en-US"/>
        </a:p>
      </dgm:t>
    </dgm:pt>
    <dgm:pt modelId="{E056859B-E917-486F-AA60-E1D9BC0668A9}" type="sibTrans" cxnId="{023A75B2-79E1-4E6B-B435-5EEB47E511E6}">
      <dgm:prSet/>
      <dgm:spPr/>
      <dgm:t>
        <a:bodyPr/>
        <a:lstStyle/>
        <a:p>
          <a:endParaRPr lang="en-US"/>
        </a:p>
      </dgm:t>
    </dgm:pt>
    <dgm:pt modelId="{2643EB23-DE1D-42CB-AF9C-08A4F7B05A7F}">
      <dgm:prSet/>
      <dgm:spPr>
        <a:solidFill>
          <a:schemeClr val="accent2">
            <a:lumMod val="60000"/>
            <a:lumOff val="40000"/>
          </a:schemeClr>
        </a:solidFill>
        <a:ln>
          <a:solidFill>
            <a:schemeClr val="tx1"/>
          </a:solidFill>
        </a:ln>
      </dgm:spPr>
      <dgm:t>
        <a:bodyPr/>
        <a:lstStyle/>
        <a:p>
          <a:r>
            <a:rPr lang="en-IN" dirty="0" smtClean="0">
              <a:solidFill>
                <a:schemeClr val="tx1"/>
              </a:solidFill>
            </a:rPr>
            <a:t>Company falling under the purview of other regulatory bodies </a:t>
          </a:r>
          <a:endParaRPr lang="en-US" dirty="0">
            <a:solidFill>
              <a:schemeClr val="tx1"/>
            </a:solidFill>
          </a:endParaRPr>
        </a:p>
      </dgm:t>
    </dgm:pt>
    <dgm:pt modelId="{C491C093-7DB4-4B9A-8B8F-F5F69AAABB46}" type="parTrans" cxnId="{DF149099-036D-4C08-BC47-B9CDF20D2C08}">
      <dgm:prSet/>
      <dgm:spPr/>
      <dgm:t>
        <a:bodyPr/>
        <a:lstStyle/>
        <a:p>
          <a:endParaRPr lang="en-US"/>
        </a:p>
      </dgm:t>
    </dgm:pt>
    <dgm:pt modelId="{877E91D4-9C09-48C3-8329-CA502B564DE5}" type="sibTrans" cxnId="{DF149099-036D-4C08-BC47-B9CDF20D2C08}">
      <dgm:prSet/>
      <dgm:spPr/>
      <dgm:t>
        <a:bodyPr/>
        <a:lstStyle/>
        <a:p>
          <a:endParaRPr lang="en-US"/>
        </a:p>
      </dgm:t>
    </dgm:pt>
    <dgm:pt modelId="{BC2A933D-E068-48E6-B85F-105D26A57243}">
      <dgm:prSet phldrT="[Text]"/>
      <dgm:spPr>
        <a:solidFill>
          <a:schemeClr val="accent2">
            <a:lumMod val="60000"/>
            <a:lumOff val="40000"/>
          </a:schemeClr>
        </a:solidFill>
        <a:ln>
          <a:solidFill>
            <a:schemeClr val="tx1"/>
          </a:solidFill>
        </a:ln>
      </dgm:spPr>
      <dgm:t>
        <a:bodyPr/>
        <a:lstStyle/>
        <a:p>
          <a:r>
            <a:rPr lang="en-IN" dirty="0" smtClean="0">
              <a:solidFill>
                <a:schemeClr val="tx1"/>
              </a:solidFill>
            </a:rPr>
            <a:t>Companies placed on Dissemination Board of Stock Exchange</a:t>
          </a:r>
          <a:endParaRPr lang="en-US" dirty="0">
            <a:solidFill>
              <a:schemeClr val="tx1"/>
            </a:solidFill>
          </a:endParaRPr>
        </a:p>
      </dgm:t>
    </dgm:pt>
    <dgm:pt modelId="{10C5AE56-B421-40DF-BA3C-CDBC4D6E97E0}" type="parTrans" cxnId="{EBE2B3CA-0FE1-4507-9AD3-51D28C33894D}">
      <dgm:prSet/>
      <dgm:spPr/>
      <dgm:t>
        <a:bodyPr/>
        <a:lstStyle/>
        <a:p>
          <a:endParaRPr lang="en-US"/>
        </a:p>
      </dgm:t>
    </dgm:pt>
    <dgm:pt modelId="{6A329EC4-9D97-4376-800E-4E8D2B65366C}" type="sibTrans" cxnId="{EBE2B3CA-0FE1-4507-9AD3-51D28C33894D}">
      <dgm:prSet/>
      <dgm:spPr/>
      <dgm:t>
        <a:bodyPr/>
        <a:lstStyle/>
        <a:p>
          <a:endParaRPr lang="en-US"/>
        </a:p>
      </dgm:t>
    </dgm:pt>
    <dgm:pt modelId="{350E058E-DBF7-4BCB-848B-2B6B17F4DFD6}">
      <dgm:prSet phldrT="[Text]"/>
      <dgm:spPr>
        <a:solidFill>
          <a:schemeClr val="accent2">
            <a:lumMod val="60000"/>
            <a:lumOff val="40000"/>
          </a:schemeClr>
        </a:solidFill>
        <a:ln>
          <a:solidFill>
            <a:schemeClr val="tx1"/>
          </a:solidFill>
        </a:ln>
      </dgm:spPr>
      <dgm:t>
        <a:bodyPr/>
        <a:lstStyle/>
        <a:p>
          <a:r>
            <a:rPr lang="en-IN" dirty="0" smtClean="0">
              <a:solidFill>
                <a:schemeClr val="tx1"/>
              </a:solidFill>
            </a:rPr>
            <a:t>Company where a moratorium order is passed in winding up / insolvency proceedings</a:t>
          </a:r>
          <a:endParaRPr lang="en-US" dirty="0">
            <a:solidFill>
              <a:schemeClr val="tx1"/>
            </a:solidFill>
          </a:endParaRPr>
        </a:p>
      </dgm:t>
    </dgm:pt>
    <dgm:pt modelId="{4B408F0A-73A2-46EA-A206-741A74521B8E}" type="parTrans" cxnId="{3EA92D7F-D020-41AA-8A8F-FAB55C801DB0}">
      <dgm:prSet/>
      <dgm:spPr/>
      <dgm:t>
        <a:bodyPr/>
        <a:lstStyle/>
        <a:p>
          <a:endParaRPr lang="en-US"/>
        </a:p>
      </dgm:t>
    </dgm:pt>
    <dgm:pt modelId="{D223A68D-633F-41BE-8576-C6E2FBB64394}" type="sibTrans" cxnId="{3EA92D7F-D020-41AA-8A8F-FAB55C801DB0}">
      <dgm:prSet/>
      <dgm:spPr/>
      <dgm:t>
        <a:bodyPr/>
        <a:lstStyle/>
        <a:p>
          <a:endParaRPr lang="en-US"/>
        </a:p>
      </dgm:t>
    </dgm:pt>
    <dgm:pt modelId="{79063DC4-EC7B-481E-9F66-2F2ECCBBA02F}" type="pres">
      <dgm:prSet presAssocID="{54CBE9B4-2716-494C-981C-26E4EE0C54A3}" presName="diagram" presStyleCnt="0">
        <dgm:presLayoutVars>
          <dgm:dir/>
          <dgm:resizeHandles val="exact"/>
        </dgm:presLayoutVars>
      </dgm:prSet>
      <dgm:spPr/>
      <dgm:t>
        <a:bodyPr/>
        <a:lstStyle/>
        <a:p>
          <a:endParaRPr lang="en-US"/>
        </a:p>
      </dgm:t>
    </dgm:pt>
    <dgm:pt modelId="{BB7CC17A-76A0-4166-A016-E8CC33D40FDE}" type="pres">
      <dgm:prSet presAssocID="{62C19531-FA88-40F4-BB89-B44318E53426}" presName="node" presStyleLbl="node1" presStyleIdx="0" presStyleCnt="8">
        <dgm:presLayoutVars>
          <dgm:bulletEnabled val="1"/>
        </dgm:presLayoutVars>
      </dgm:prSet>
      <dgm:spPr/>
      <dgm:t>
        <a:bodyPr/>
        <a:lstStyle/>
        <a:p>
          <a:endParaRPr lang="en-US"/>
        </a:p>
      </dgm:t>
    </dgm:pt>
    <dgm:pt modelId="{A8A1738E-8428-4077-90FA-F5CFA3536D58}" type="pres">
      <dgm:prSet presAssocID="{C3D815CD-D47A-4253-AA18-680A62C56D6E}" presName="sibTrans" presStyleCnt="0"/>
      <dgm:spPr/>
    </dgm:pt>
    <dgm:pt modelId="{32CA5C3F-1751-4EEF-ABDE-57543289E9D7}" type="pres">
      <dgm:prSet presAssocID="{BC2A933D-E068-48E6-B85F-105D26A57243}" presName="node" presStyleLbl="node1" presStyleIdx="1" presStyleCnt="8">
        <dgm:presLayoutVars>
          <dgm:bulletEnabled val="1"/>
        </dgm:presLayoutVars>
      </dgm:prSet>
      <dgm:spPr/>
      <dgm:t>
        <a:bodyPr/>
        <a:lstStyle/>
        <a:p>
          <a:endParaRPr lang="en-US"/>
        </a:p>
      </dgm:t>
    </dgm:pt>
    <dgm:pt modelId="{4F537122-111C-48B0-AAB3-5F72379BC972}" type="pres">
      <dgm:prSet presAssocID="{6A329EC4-9D97-4376-800E-4E8D2B65366C}" presName="sibTrans" presStyleCnt="0"/>
      <dgm:spPr/>
    </dgm:pt>
    <dgm:pt modelId="{48543818-C2CF-4797-9ABB-969FC3E1E808}" type="pres">
      <dgm:prSet presAssocID="{A87DD5C7-C5B3-4B97-8C2F-BD5ADE6CCDA9}" presName="node" presStyleLbl="node1" presStyleIdx="2" presStyleCnt="8">
        <dgm:presLayoutVars>
          <dgm:bulletEnabled val="1"/>
        </dgm:presLayoutVars>
      </dgm:prSet>
      <dgm:spPr/>
      <dgm:t>
        <a:bodyPr/>
        <a:lstStyle/>
        <a:p>
          <a:endParaRPr lang="en-US"/>
        </a:p>
      </dgm:t>
    </dgm:pt>
    <dgm:pt modelId="{A669AC1E-E051-44E5-8ACB-1F08364C4FC8}" type="pres">
      <dgm:prSet presAssocID="{429F71C0-BE7D-4C79-A8A6-D977E54A6DD3}" presName="sibTrans" presStyleCnt="0"/>
      <dgm:spPr/>
    </dgm:pt>
    <dgm:pt modelId="{08882F0E-84CD-4B73-95E2-E4C01090EBAE}" type="pres">
      <dgm:prSet presAssocID="{F26C5512-4ED2-460A-ABB5-72CC3068812F}" presName="node" presStyleLbl="node1" presStyleIdx="3" presStyleCnt="8">
        <dgm:presLayoutVars>
          <dgm:bulletEnabled val="1"/>
        </dgm:presLayoutVars>
      </dgm:prSet>
      <dgm:spPr/>
      <dgm:t>
        <a:bodyPr/>
        <a:lstStyle/>
        <a:p>
          <a:endParaRPr lang="en-US"/>
        </a:p>
      </dgm:t>
    </dgm:pt>
    <dgm:pt modelId="{CDE6BAC6-51CA-4269-AFD9-9C89EE9077F6}" type="pres">
      <dgm:prSet presAssocID="{04494E36-6BAD-4344-9B19-A3743FAA9DB0}" presName="sibTrans" presStyleCnt="0"/>
      <dgm:spPr/>
    </dgm:pt>
    <dgm:pt modelId="{4681BF50-DF87-4D01-841A-4DC3D78AC0D3}" type="pres">
      <dgm:prSet presAssocID="{2BDF6CA5-F758-478B-9822-F633184A34B6}" presName="node" presStyleLbl="node1" presStyleIdx="4" presStyleCnt="8">
        <dgm:presLayoutVars>
          <dgm:bulletEnabled val="1"/>
        </dgm:presLayoutVars>
      </dgm:prSet>
      <dgm:spPr/>
      <dgm:t>
        <a:bodyPr/>
        <a:lstStyle/>
        <a:p>
          <a:endParaRPr lang="en-US"/>
        </a:p>
      </dgm:t>
    </dgm:pt>
    <dgm:pt modelId="{713E827D-26F8-4652-BFF0-06DA43BE5701}" type="pres">
      <dgm:prSet presAssocID="{2A8165A1-1A92-44A0-9586-9D39E6A7CBD3}" presName="sibTrans" presStyleCnt="0"/>
      <dgm:spPr/>
    </dgm:pt>
    <dgm:pt modelId="{A62891E3-5F08-44BE-8FA2-8D5C4618C247}" type="pres">
      <dgm:prSet presAssocID="{A165B103-0CB8-4FA7-9B43-DBE31D3A7B72}" presName="node" presStyleLbl="node1" presStyleIdx="5" presStyleCnt="8" custLinFactX="-69446" custLinFactY="16161" custLinFactNeighborX="-100000" custLinFactNeighborY="100000">
        <dgm:presLayoutVars>
          <dgm:bulletEnabled val="1"/>
        </dgm:presLayoutVars>
      </dgm:prSet>
      <dgm:spPr/>
      <dgm:t>
        <a:bodyPr/>
        <a:lstStyle/>
        <a:p>
          <a:endParaRPr lang="en-US"/>
        </a:p>
      </dgm:t>
    </dgm:pt>
    <dgm:pt modelId="{B144F2F4-8D51-4B00-8940-784F2B21C238}" type="pres">
      <dgm:prSet presAssocID="{E056859B-E917-486F-AA60-E1D9BC0668A9}" presName="sibTrans" presStyleCnt="0"/>
      <dgm:spPr/>
    </dgm:pt>
    <dgm:pt modelId="{06077739-5DDB-4415-94B9-1D0005433D8B}" type="pres">
      <dgm:prSet presAssocID="{2643EB23-DE1D-42CB-AF9C-08A4F7B05A7F}" presName="node" presStyleLbl="node1" presStyleIdx="6" presStyleCnt="8" custLinFactX="65907" custLinFactY="-15095" custLinFactNeighborX="100000" custLinFactNeighborY="-100000">
        <dgm:presLayoutVars>
          <dgm:bulletEnabled val="1"/>
        </dgm:presLayoutVars>
      </dgm:prSet>
      <dgm:spPr/>
      <dgm:t>
        <a:bodyPr/>
        <a:lstStyle/>
        <a:p>
          <a:endParaRPr lang="en-US"/>
        </a:p>
      </dgm:t>
    </dgm:pt>
    <dgm:pt modelId="{52BC8A09-4FBE-4FB4-8206-4D627D9BB5F0}" type="pres">
      <dgm:prSet presAssocID="{877E91D4-9C09-48C3-8329-CA502B564DE5}" presName="sibTrans" presStyleCnt="0"/>
      <dgm:spPr/>
    </dgm:pt>
    <dgm:pt modelId="{B00AA875-31F6-4A5C-AEE7-6BE7FC742678}" type="pres">
      <dgm:prSet presAssocID="{350E058E-DBF7-4BCB-848B-2B6B17F4DFD6}" presName="node" presStyleLbl="node1" presStyleIdx="7" presStyleCnt="8">
        <dgm:presLayoutVars>
          <dgm:bulletEnabled val="1"/>
        </dgm:presLayoutVars>
      </dgm:prSet>
      <dgm:spPr/>
      <dgm:t>
        <a:bodyPr/>
        <a:lstStyle/>
        <a:p>
          <a:endParaRPr lang="en-US"/>
        </a:p>
      </dgm:t>
    </dgm:pt>
  </dgm:ptLst>
  <dgm:cxnLst>
    <dgm:cxn modelId="{3EA92D7F-D020-41AA-8A8F-FAB55C801DB0}" srcId="{54CBE9B4-2716-494C-981C-26E4EE0C54A3}" destId="{350E058E-DBF7-4BCB-848B-2B6B17F4DFD6}" srcOrd="7" destOrd="0" parTransId="{4B408F0A-73A2-46EA-A206-741A74521B8E}" sibTransId="{D223A68D-633F-41BE-8576-C6E2FBB64394}"/>
    <dgm:cxn modelId="{AB1070C5-9FF5-4375-9418-399F253704AD}" type="presOf" srcId="{2643EB23-DE1D-42CB-AF9C-08A4F7B05A7F}" destId="{06077739-5DDB-4415-94B9-1D0005433D8B}" srcOrd="0" destOrd="0" presId="urn:microsoft.com/office/officeart/2005/8/layout/default"/>
    <dgm:cxn modelId="{3AC242D1-5AA8-4E67-AF7F-13798A03CB35}" type="presOf" srcId="{2BDF6CA5-F758-478B-9822-F633184A34B6}" destId="{4681BF50-DF87-4D01-841A-4DC3D78AC0D3}" srcOrd="0" destOrd="0" presId="urn:microsoft.com/office/officeart/2005/8/layout/default"/>
    <dgm:cxn modelId="{AC2AE829-55FB-4A48-BBF7-0465ABA33A25}" type="presOf" srcId="{54CBE9B4-2716-494C-981C-26E4EE0C54A3}" destId="{79063DC4-EC7B-481E-9F66-2F2ECCBBA02F}" srcOrd="0" destOrd="0" presId="urn:microsoft.com/office/officeart/2005/8/layout/default"/>
    <dgm:cxn modelId="{DF149099-036D-4C08-BC47-B9CDF20D2C08}" srcId="{54CBE9B4-2716-494C-981C-26E4EE0C54A3}" destId="{2643EB23-DE1D-42CB-AF9C-08A4F7B05A7F}" srcOrd="6" destOrd="0" parTransId="{C491C093-7DB4-4B9A-8B8F-F5F69AAABB46}" sibTransId="{877E91D4-9C09-48C3-8329-CA502B564DE5}"/>
    <dgm:cxn modelId="{A702FF81-FB75-46DC-A8F7-E6C64981639B}" type="presOf" srcId="{350E058E-DBF7-4BCB-848B-2B6B17F4DFD6}" destId="{B00AA875-31F6-4A5C-AEE7-6BE7FC742678}" srcOrd="0" destOrd="0" presId="urn:microsoft.com/office/officeart/2005/8/layout/default"/>
    <dgm:cxn modelId="{981EC2FF-4A39-41FD-B9EE-68AE268EDC04}" type="presOf" srcId="{62C19531-FA88-40F4-BB89-B44318E53426}" destId="{BB7CC17A-76A0-4166-A016-E8CC33D40FDE}" srcOrd="0" destOrd="0" presId="urn:microsoft.com/office/officeart/2005/8/layout/default"/>
    <dgm:cxn modelId="{8432AE69-3658-43D8-9442-B58C07D10D8D}" type="presOf" srcId="{F26C5512-4ED2-460A-ABB5-72CC3068812F}" destId="{08882F0E-84CD-4B73-95E2-E4C01090EBAE}" srcOrd="0" destOrd="0" presId="urn:microsoft.com/office/officeart/2005/8/layout/default"/>
    <dgm:cxn modelId="{9BCAD039-F376-46BC-85D1-D998DE7BF7C8}" type="presOf" srcId="{A165B103-0CB8-4FA7-9B43-DBE31D3A7B72}" destId="{A62891E3-5F08-44BE-8FA2-8D5C4618C247}" srcOrd="0" destOrd="0" presId="urn:microsoft.com/office/officeart/2005/8/layout/default"/>
    <dgm:cxn modelId="{83E5561D-97A3-464E-B9D8-5A96057D6EFA}" srcId="{54CBE9B4-2716-494C-981C-26E4EE0C54A3}" destId="{62C19531-FA88-40F4-BB89-B44318E53426}" srcOrd="0" destOrd="0" parTransId="{74495514-F7D6-49B6-9119-1C47D1DDA3B6}" sibTransId="{C3D815CD-D47A-4253-AA18-680A62C56D6E}"/>
    <dgm:cxn modelId="{E915478F-5BEE-4330-8BFC-BDCA6C4A31EA}" srcId="{54CBE9B4-2716-494C-981C-26E4EE0C54A3}" destId="{A87DD5C7-C5B3-4B97-8C2F-BD5ADE6CCDA9}" srcOrd="2" destOrd="0" parTransId="{7E5BBCF5-FF5C-42FC-B593-8D8C353E692C}" sibTransId="{429F71C0-BE7D-4C79-A8A6-D977E54A6DD3}"/>
    <dgm:cxn modelId="{BBB2F02C-34A4-4825-BCA4-FF2C4431AE41}" srcId="{54CBE9B4-2716-494C-981C-26E4EE0C54A3}" destId="{2BDF6CA5-F758-478B-9822-F633184A34B6}" srcOrd="4" destOrd="0" parTransId="{DEA4E4EC-DD63-4409-8D89-E93F71F4358B}" sibTransId="{2A8165A1-1A92-44A0-9586-9D39E6A7CBD3}"/>
    <dgm:cxn modelId="{EBE2B3CA-0FE1-4507-9AD3-51D28C33894D}" srcId="{54CBE9B4-2716-494C-981C-26E4EE0C54A3}" destId="{BC2A933D-E068-48E6-B85F-105D26A57243}" srcOrd="1" destOrd="0" parTransId="{10C5AE56-B421-40DF-BA3C-CDBC4D6E97E0}" sibTransId="{6A329EC4-9D97-4376-800E-4E8D2B65366C}"/>
    <dgm:cxn modelId="{024125CC-944D-4A3E-8A44-0C77DD016244}" type="presOf" srcId="{BC2A933D-E068-48E6-B85F-105D26A57243}" destId="{32CA5C3F-1751-4EEF-ABDE-57543289E9D7}" srcOrd="0" destOrd="0" presId="urn:microsoft.com/office/officeart/2005/8/layout/default"/>
    <dgm:cxn modelId="{023A75B2-79E1-4E6B-B435-5EEB47E511E6}" srcId="{54CBE9B4-2716-494C-981C-26E4EE0C54A3}" destId="{A165B103-0CB8-4FA7-9B43-DBE31D3A7B72}" srcOrd="5" destOrd="0" parTransId="{47F598FC-B913-412C-A827-5F0CE4652D0C}" sibTransId="{E056859B-E917-486F-AA60-E1D9BC0668A9}"/>
    <dgm:cxn modelId="{F23E1481-6E79-4DBE-ABB3-405763C347F2}" srcId="{54CBE9B4-2716-494C-981C-26E4EE0C54A3}" destId="{F26C5512-4ED2-460A-ABB5-72CC3068812F}" srcOrd="3" destOrd="0" parTransId="{EDA61B23-74E1-4AE9-9B0E-1DED3C6587CB}" sibTransId="{04494E36-6BAD-4344-9B19-A3743FAA9DB0}"/>
    <dgm:cxn modelId="{168AA754-40E1-4004-9FE6-95A976C6708F}" type="presOf" srcId="{A87DD5C7-C5B3-4B97-8C2F-BD5ADE6CCDA9}" destId="{48543818-C2CF-4797-9ABB-969FC3E1E808}" srcOrd="0" destOrd="0" presId="urn:microsoft.com/office/officeart/2005/8/layout/default"/>
    <dgm:cxn modelId="{D8E80F67-BFA4-4C9F-BCB1-8E50615C990D}" type="presParOf" srcId="{79063DC4-EC7B-481E-9F66-2F2ECCBBA02F}" destId="{BB7CC17A-76A0-4166-A016-E8CC33D40FDE}" srcOrd="0" destOrd="0" presId="urn:microsoft.com/office/officeart/2005/8/layout/default"/>
    <dgm:cxn modelId="{DF63C3C6-F483-402D-BB8B-FD336F035663}" type="presParOf" srcId="{79063DC4-EC7B-481E-9F66-2F2ECCBBA02F}" destId="{A8A1738E-8428-4077-90FA-F5CFA3536D58}" srcOrd="1" destOrd="0" presId="urn:microsoft.com/office/officeart/2005/8/layout/default"/>
    <dgm:cxn modelId="{2E67E832-126A-4E11-A4F9-4B068A919F99}" type="presParOf" srcId="{79063DC4-EC7B-481E-9F66-2F2ECCBBA02F}" destId="{32CA5C3F-1751-4EEF-ABDE-57543289E9D7}" srcOrd="2" destOrd="0" presId="urn:microsoft.com/office/officeart/2005/8/layout/default"/>
    <dgm:cxn modelId="{21338013-94DA-4F71-8F0B-56D6D7FC8B66}" type="presParOf" srcId="{79063DC4-EC7B-481E-9F66-2F2ECCBBA02F}" destId="{4F537122-111C-48B0-AAB3-5F72379BC972}" srcOrd="3" destOrd="0" presId="urn:microsoft.com/office/officeart/2005/8/layout/default"/>
    <dgm:cxn modelId="{9131E18A-2F85-4E06-822A-CB12AFCFE3FB}" type="presParOf" srcId="{79063DC4-EC7B-481E-9F66-2F2ECCBBA02F}" destId="{48543818-C2CF-4797-9ABB-969FC3E1E808}" srcOrd="4" destOrd="0" presId="urn:microsoft.com/office/officeart/2005/8/layout/default"/>
    <dgm:cxn modelId="{EAE1FB0C-38BC-465B-AEC9-1FA5E0C759E9}" type="presParOf" srcId="{79063DC4-EC7B-481E-9F66-2F2ECCBBA02F}" destId="{A669AC1E-E051-44E5-8ACB-1F08364C4FC8}" srcOrd="5" destOrd="0" presId="urn:microsoft.com/office/officeart/2005/8/layout/default"/>
    <dgm:cxn modelId="{1BA5A122-52A7-4D84-8350-78667FCEF377}" type="presParOf" srcId="{79063DC4-EC7B-481E-9F66-2F2ECCBBA02F}" destId="{08882F0E-84CD-4B73-95E2-E4C01090EBAE}" srcOrd="6" destOrd="0" presId="urn:microsoft.com/office/officeart/2005/8/layout/default"/>
    <dgm:cxn modelId="{1244DF48-9926-4D62-84D3-7AE3425AE207}" type="presParOf" srcId="{79063DC4-EC7B-481E-9F66-2F2ECCBBA02F}" destId="{CDE6BAC6-51CA-4269-AFD9-9C89EE9077F6}" srcOrd="7" destOrd="0" presId="urn:microsoft.com/office/officeart/2005/8/layout/default"/>
    <dgm:cxn modelId="{B6F0BB73-BE47-4866-A2CF-18F016E187CE}" type="presParOf" srcId="{79063DC4-EC7B-481E-9F66-2F2ECCBBA02F}" destId="{4681BF50-DF87-4D01-841A-4DC3D78AC0D3}" srcOrd="8" destOrd="0" presId="urn:microsoft.com/office/officeart/2005/8/layout/default"/>
    <dgm:cxn modelId="{A8009F0C-1D27-4E5A-9487-B381ACCB2CB1}" type="presParOf" srcId="{79063DC4-EC7B-481E-9F66-2F2ECCBBA02F}" destId="{713E827D-26F8-4652-BFF0-06DA43BE5701}" srcOrd="9" destOrd="0" presId="urn:microsoft.com/office/officeart/2005/8/layout/default"/>
    <dgm:cxn modelId="{91DE3371-101C-4233-BC29-9CA5EABE36A5}" type="presParOf" srcId="{79063DC4-EC7B-481E-9F66-2F2ECCBBA02F}" destId="{A62891E3-5F08-44BE-8FA2-8D5C4618C247}" srcOrd="10" destOrd="0" presId="urn:microsoft.com/office/officeart/2005/8/layout/default"/>
    <dgm:cxn modelId="{77FE9F7A-08A6-4E61-901A-66083F897BA9}" type="presParOf" srcId="{79063DC4-EC7B-481E-9F66-2F2ECCBBA02F}" destId="{B144F2F4-8D51-4B00-8940-784F2B21C238}" srcOrd="11" destOrd="0" presId="urn:microsoft.com/office/officeart/2005/8/layout/default"/>
    <dgm:cxn modelId="{58705537-4466-43BB-96A8-B1082EECB463}" type="presParOf" srcId="{79063DC4-EC7B-481E-9F66-2F2ECCBBA02F}" destId="{06077739-5DDB-4415-94B9-1D0005433D8B}" srcOrd="12" destOrd="0" presId="urn:microsoft.com/office/officeart/2005/8/layout/default"/>
    <dgm:cxn modelId="{0AC0CF09-0C9E-4929-ACA5-87B58C02CD97}" type="presParOf" srcId="{79063DC4-EC7B-481E-9F66-2F2ECCBBA02F}" destId="{52BC8A09-4FBE-4FB4-8206-4D627D9BB5F0}" srcOrd="13" destOrd="0" presId="urn:microsoft.com/office/officeart/2005/8/layout/default"/>
    <dgm:cxn modelId="{B3FA3F83-DD98-4583-98EF-D48D1D3CAEB6}" type="presParOf" srcId="{79063DC4-EC7B-481E-9F66-2F2ECCBBA02F}" destId="{B00AA875-31F6-4A5C-AEE7-6BE7FC74267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FCD707A6-9B91-4086-8AD7-7E81EF314CDB}">
      <dgm:prSet phldrT="[Text]" custT="1"/>
      <dgm:spPr>
        <a:solidFill>
          <a:schemeClr val="accent2">
            <a:lumMod val="75000"/>
          </a:schemeClr>
        </a:solidFill>
        <a:ln>
          <a:solidFill>
            <a:schemeClr val="tx1"/>
          </a:solidFill>
        </a:ln>
      </dgm:spPr>
      <dgm:t>
        <a:bodyPr/>
        <a:lstStyle/>
        <a:p>
          <a:r>
            <a:rPr lang="en-US" sz="2400" dirty="0" smtClean="0"/>
            <a:t>Complaint forwarded to respective DP/ RTA for </a:t>
          </a:r>
          <a:r>
            <a:rPr lang="en-US" sz="2400" dirty="0" err="1" smtClean="0"/>
            <a:t>redressal</a:t>
          </a:r>
          <a:r>
            <a:rPr lang="en-US" sz="2400" dirty="0" smtClean="0"/>
            <a:t>.</a:t>
          </a:r>
          <a:endParaRPr lang="en-US" sz="2400" dirty="0"/>
        </a:p>
      </dgm:t>
    </dgm:pt>
    <dgm:pt modelId="{7A9B63D2-2959-4A2A-8FEE-37F49E4D2A6F}" type="parTrans" cxnId="{161E4965-3B2C-492C-867D-B127D58A02CD}">
      <dgm:prSet/>
      <dgm:spPr/>
      <dgm:t>
        <a:bodyPr/>
        <a:lstStyle/>
        <a:p>
          <a:endParaRPr lang="en-US" sz="1600"/>
        </a:p>
      </dgm:t>
    </dgm:pt>
    <dgm:pt modelId="{5ECCBCCE-5B37-409A-988D-B7B039D1DB7B}" type="sibTrans" cxnId="{161E4965-3B2C-492C-867D-B127D58A02CD}">
      <dgm:prSet/>
      <dgm:spPr/>
      <dgm:t>
        <a:bodyPr/>
        <a:lstStyle/>
        <a:p>
          <a:endParaRPr lang="en-US" sz="1600"/>
        </a:p>
      </dgm:t>
    </dgm:pt>
    <dgm:pt modelId="{D4FED713-EED9-4FD9-8AB5-6DFF4FEA946A}">
      <dgm:prSet phldrT="[Text]" custT="1"/>
      <dgm:spPr>
        <a:solidFill>
          <a:schemeClr val="accent2">
            <a:lumMod val="60000"/>
            <a:lumOff val="40000"/>
          </a:schemeClr>
        </a:solidFill>
        <a:ln>
          <a:solidFill>
            <a:schemeClr val="tx1"/>
          </a:solidFill>
        </a:ln>
      </dgm:spPr>
      <dgm:t>
        <a:bodyPr/>
        <a:lstStyle/>
        <a:p>
          <a:r>
            <a:rPr lang="en-US" sz="2400" dirty="0" smtClean="0">
              <a:solidFill>
                <a:schemeClr val="tx1"/>
              </a:solidFill>
            </a:rPr>
            <a:t>Status of grievance may be checked from – </a:t>
          </a:r>
          <a:r>
            <a:rPr lang="en-US" sz="2400" u="sng" dirty="0" smtClean="0">
              <a:solidFill>
                <a:schemeClr val="tx1"/>
              </a:solidFill>
            </a:rPr>
            <a:t>Inquire your Complaints</a:t>
          </a:r>
          <a:r>
            <a:rPr lang="en-US" sz="2400" dirty="0" smtClean="0">
              <a:solidFill>
                <a:schemeClr val="tx1"/>
              </a:solidFill>
            </a:rPr>
            <a:t>.</a:t>
          </a:r>
          <a:endParaRPr lang="en-US" sz="2400" dirty="0">
            <a:solidFill>
              <a:schemeClr val="tx1"/>
            </a:solidFill>
          </a:endParaRPr>
        </a:p>
      </dgm:t>
    </dgm:pt>
    <dgm:pt modelId="{3BB8FBC1-2558-407E-ABEC-A03971AE8266}" type="parTrans" cxnId="{C13A9F18-EB14-47AB-99A7-D7163E1DB30E}">
      <dgm:prSet/>
      <dgm:spPr/>
      <dgm:t>
        <a:bodyPr/>
        <a:lstStyle/>
        <a:p>
          <a:endParaRPr lang="en-US" sz="1600"/>
        </a:p>
      </dgm:t>
    </dgm:pt>
    <dgm:pt modelId="{5AC9D86A-5D18-4EE9-9C7E-604DC7735B98}" type="sibTrans" cxnId="{C13A9F18-EB14-47AB-99A7-D7163E1DB30E}">
      <dgm:prSet/>
      <dgm:spPr/>
      <dgm:t>
        <a:bodyPr/>
        <a:lstStyle/>
        <a:p>
          <a:endParaRPr lang="en-US" sz="1600"/>
        </a:p>
      </dgm:t>
    </dgm:pt>
    <dgm:pt modelId="{C1BF5E7F-869A-4377-AF91-7CC4A1F7DD90}" type="pres">
      <dgm:prSet presAssocID="{E4B4E441-1F89-485D-B88B-8AEF4A42DE59}" presName="Name0" presStyleCnt="0">
        <dgm:presLayoutVars>
          <dgm:dir/>
          <dgm:animLvl val="lvl"/>
          <dgm:resizeHandles val="exact"/>
        </dgm:presLayoutVars>
      </dgm:prSet>
      <dgm:spPr/>
    </dgm:pt>
    <dgm:pt modelId="{78E6E69E-DDA8-4664-9C1B-5562EA75BD21}" type="pres">
      <dgm:prSet presAssocID="{FCD707A6-9B91-4086-8AD7-7E81EF314CDB}" presName="parTxOnly" presStyleLbl="node1" presStyleIdx="0" presStyleCnt="2" custScaleX="70461">
        <dgm:presLayoutVars>
          <dgm:chMax val="0"/>
          <dgm:chPref val="0"/>
          <dgm:bulletEnabled val="1"/>
        </dgm:presLayoutVars>
      </dgm:prSet>
      <dgm:spPr/>
      <dgm:t>
        <a:bodyPr/>
        <a:lstStyle/>
        <a:p>
          <a:endParaRPr lang="en-US"/>
        </a:p>
      </dgm:t>
    </dgm:pt>
    <dgm:pt modelId="{AC166172-4E32-4A64-AB73-DD4F749C973E}" type="pres">
      <dgm:prSet presAssocID="{5ECCBCCE-5B37-409A-988D-B7B039D1DB7B}" presName="parTxOnlySpace" presStyleCnt="0"/>
      <dgm:spPr/>
    </dgm:pt>
    <dgm:pt modelId="{FEE06D71-2DEB-4C82-80A3-79DCB095AD09}" type="pres">
      <dgm:prSet presAssocID="{D4FED713-EED9-4FD9-8AB5-6DFF4FEA946A}" presName="parTxOnly" presStyleLbl="node1" presStyleIdx="1" presStyleCnt="2" custScaleX="75149">
        <dgm:presLayoutVars>
          <dgm:chMax val="0"/>
          <dgm:chPref val="0"/>
          <dgm:bulletEnabled val="1"/>
        </dgm:presLayoutVars>
      </dgm:prSet>
      <dgm:spPr/>
      <dgm:t>
        <a:bodyPr/>
        <a:lstStyle/>
        <a:p>
          <a:endParaRPr lang="en-US"/>
        </a:p>
      </dgm:t>
    </dgm:pt>
  </dgm:ptLst>
  <dgm:cxnLst>
    <dgm:cxn modelId="{1BF52809-9602-4735-96E5-EF6E9F674F58}" type="presOf" srcId="{FCD707A6-9B91-4086-8AD7-7E81EF314CDB}" destId="{78E6E69E-DDA8-4664-9C1B-5562EA75BD21}" srcOrd="0" destOrd="0" presId="urn:microsoft.com/office/officeart/2005/8/layout/chevron1"/>
    <dgm:cxn modelId="{C13A9F18-EB14-47AB-99A7-D7163E1DB30E}" srcId="{E4B4E441-1F89-485D-B88B-8AEF4A42DE59}" destId="{D4FED713-EED9-4FD9-8AB5-6DFF4FEA946A}" srcOrd="1" destOrd="0" parTransId="{3BB8FBC1-2558-407E-ABEC-A03971AE8266}" sibTransId="{5AC9D86A-5D18-4EE9-9C7E-604DC7735B98}"/>
    <dgm:cxn modelId="{146E4323-AF0F-4CB0-9BCF-38246D61BE32}" type="presOf" srcId="{D4FED713-EED9-4FD9-8AB5-6DFF4FEA946A}" destId="{FEE06D71-2DEB-4C82-80A3-79DCB095AD09}" srcOrd="0" destOrd="0" presId="urn:microsoft.com/office/officeart/2005/8/layout/chevron1"/>
    <dgm:cxn modelId="{B2B71841-59ED-4679-B4B6-7A54BCDE684E}" type="presOf" srcId="{E4B4E441-1F89-485D-B88B-8AEF4A42DE59}" destId="{C1BF5E7F-869A-4377-AF91-7CC4A1F7DD90}" srcOrd="0" destOrd="0" presId="urn:microsoft.com/office/officeart/2005/8/layout/chevron1"/>
    <dgm:cxn modelId="{161E4965-3B2C-492C-867D-B127D58A02CD}" srcId="{E4B4E441-1F89-485D-B88B-8AEF4A42DE59}" destId="{FCD707A6-9B91-4086-8AD7-7E81EF314CDB}" srcOrd="0" destOrd="0" parTransId="{7A9B63D2-2959-4A2A-8FEE-37F49E4D2A6F}" sibTransId="{5ECCBCCE-5B37-409A-988D-B7B039D1DB7B}"/>
    <dgm:cxn modelId="{EA3A1C53-E8B1-431B-82AB-288EA6A21E0B}" type="presParOf" srcId="{C1BF5E7F-869A-4377-AF91-7CC4A1F7DD90}" destId="{78E6E69E-DDA8-4664-9C1B-5562EA75BD21}" srcOrd="0" destOrd="0" presId="urn:microsoft.com/office/officeart/2005/8/layout/chevron1"/>
    <dgm:cxn modelId="{213D532F-27E7-4A37-8173-1438A68F06FC}" type="presParOf" srcId="{C1BF5E7F-869A-4377-AF91-7CC4A1F7DD90}" destId="{AC166172-4E32-4A64-AB73-DD4F749C973E}" srcOrd="1" destOrd="0" presId="urn:microsoft.com/office/officeart/2005/8/layout/chevron1"/>
    <dgm:cxn modelId="{94D5A128-7D4D-42ED-9BA5-98B9D559B325}" type="presParOf" srcId="{C1BF5E7F-869A-4377-AF91-7CC4A1F7DD90}" destId="{FEE06D71-2DEB-4C82-80A3-79DCB095AD09}"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BA448-F9CE-4C43-BCE9-DBC720416C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7D92F0-C455-41FB-9C74-C491E1B1B6C0}">
      <dgm:prSet phldrT="[Text]"/>
      <dgm:spPr>
        <a:solidFill>
          <a:schemeClr val="accent4">
            <a:lumMod val="75000"/>
          </a:schemeClr>
        </a:solidFill>
        <a:ln>
          <a:solidFill>
            <a:schemeClr val="tx1"/>
          </a:solidFill>
        </a:ln>
      </dgm:spPr>
      <dgm:t>
        <a:bodyPr/>
        <a:lstStyle/>
        <a:p>
          <a:r>
            <a:rPr lang="en-US" dirty="0" smtClean="0"/>
            <a:t>Name</a:t>
          </a:r>
          <a:endParaRPr lang="en-US" dirty="0"/>
        </a:p>
      </dgm:t>
    </dgm:pt>
    <dgm:pt modelId="{87A869A6-113B-4993-ACA2-EAB7661A244F}" type="parTrans" cxnId="{FFC524E0-ADE0-44B9-BE02-06EE9776F59C}">
      <dgm:prSet/>
      <dgm:spPr/>
      <dgm:t>
        <a:bodyPr/>
        <a:lstStyle/>
        <a:p>
          <a:endParaRPr lang="en-US"/>
        </a:p>
      </dgm:t>
    </dgm:pt>
    <dgm:pt modelId="{381C64EB-A527-44AF-9109-5E908747C135}" type="sibTrans" cxnId="{FFC524E0-ADE0-44B9-BE02-06EE9776F59C}">
      <dgm:prSet/>
      <dgm:spPr/>
      <dgm:t>
        <a:bodyPr/>
        <a:lstStyle/>
        <a:p>
          <a:endParaRPr lang="en-US"/>
        </a:p>
      </dgm:t>
    </dgm:pt>
    <dgm:pt modelId="{22762307-5C91-48E5-92F8-443A9886674C}">
      <dgm:prSet phldrT="[Text]"/>
      <dgm:spPr>
        <a:solidFill>
          <a:schemeClr val="accent1">
            <a:lumMod val="60000"/>
            <a:lumOff val="40000"/>
          </a:schemeClr>
        </a:solidFill>
        <a:ln>
          <a:solidFill>
            <a:schemeClr val="tx1"/>
          </a:solidFill>
        </a:ln>
      </dgm:spPr>
      <dgm:t>
        <a:bodyPr/>
        <a:lstStyle/>
        <a:p>
          <a:r>
            <a:rPr lang="en-US" dirty="0" smtClean="0">
              <a:solidFill>
                <a:schemeClr val="tx1"/>
              </a:solidFill>
            </a:rPr>
            <a:t>Address</a:t>
          </a:r>
          <a:endParaRPr lang="en-US" dirty="0">
            <a:solidFill>
              <a:schemeClr val="tx1"/>
            </a:solidFill>
          </a:endParaRPr>
        </a:p>
      </dgm:t>
    </dgm:pt>
    <dgm:pt modelId="{12706DC2-CE91-4837-AFC9-3055E22F1E04}" type="parTrans" cxnId="{DAE5489C-4C0F-47CC-8ACE-18940090FB7F}">
      <dgm:prSet/>
      <dgm:spPr/>
      <dgm:t>
        <a:bodyPr/>
        <a:lstStyle/>
        <a:p>
          <a:endParaRPr lang="en-US"/>
        </a:p>
      </dgm:t>
    </dgm:pt>
    <dgm:pt modelId="{A832D15A-8407-4F30-995A-7ECF66861070}" type="sibTrans" cxnId="{DAE5489C-4C0F-47CC-8ACE-18940090FB7F}">
      <dgm:prSet/>
      <dgm:spPr/>
      <dgm:t>
        <a:bodyPr/>
        <a:lstStyle/>
        <a:p>
          <a:endParaRPr lang="en-US"/>
        </a:p>
      </dgm:t>
    </dgm:pt>
    <dgm:pt modelId="{AA4C81BB-90AD-42D5-AF94-B57C19ECF603}">
      <dgm:prSet phldrT="[Text]"/>
      <dgm:spPr>
        <a:solidFill>
          <a:schemeClr val="accent4">
            <a:lumMod val="75000"/>
          </a:schemeClr>
        </a:solidFill>
        <a:ln>
          <a:solidFill>
            <a:schemeClr val="tx1"/>
          </a:solidFill>
        </a:ln>
      </dgm:spPr>
      <dgm:t>
        <a:bodyPr/>
        <a:lstStyle/>
        <a:p>
          <a:r>
            <a:rPr lang="en-US" dirty="0" smtClean="0"/>
            <a:t>E-mail Address</a:t>
          </a:r>
          <a:endParaRPr lang="en-US" dirty="0"/>
        </a:p>
      </dgm:t>
    </dgm:pt>
    <dgm:pt modelId="{518FDC05-01AD-4E89-B567-3279D9E6E89D}" type="parTrans" cxnId="{7F029C25-7161-4504-8B59-5B554A51ABA0}">
      <dgm:prSet/>
      <dgm:spPr/>
      <dgm:t>
        <a:bodyPr/>
        <a:lstStyle/>
        <a:p>
          <a:endParaRPr lang="en-US"/>
        </a:p>
      </dgm:t>
    </dgm:pt>
    <dgm:pt modelId="{3E00D260-9846-4510-9617-F8240A0EA0A8}" type="sibTrans" cxnId="{7F029C25-7161-4504-8B59-5B554A51ABA0}">
      <dgm:prSet/>
      <dgm:spPr/>
      <dgm:t>
        <a:bodyPr/>
        <a:lstStyle/>
        <a:p>
          <a:endParaRPr lang="en-US"/>
        </a:p>
      </dgm:t>
    </dgm:pt>
    <dgm:pt modelId="{DF007CAC-DA52-4890-9644-B8FB7B1225D5}">
      <dgm:prSet phldrT="[Text]"/>
      <dgm:spPr>
        <a:solidFill>
          <a:schemeClr val="accent1">
            <a:lumMod val="60000"/>
            <a:lumOff val="40000"/>
          </a:schemeClr>
        </a:solidFill>
        <a:ln>
          <a:solidFill>
            <a:schemeClr val="tx1"/>
          </a:solidFill>
        </a:ln>
      </dgm:spPr>
      <dgm:t>
        <a:bodyPr/>
        <a:lstStyle/>
        <a:p>
          <a:r>
            <a:rPr lang="en-US" dirty="0" smtClean="0">
              <a:solidFill>
                <a:schemeClr val="tx1"/>
              </a:solidFill>
            </a:rPr>
            <a:t>PAN</a:t>
          </a:r>
          <a:endParaRPr lang="en-US" dirty="0">
            <a:solidFill>
              <a:schemeClr val="tx1"/>
            </a:solidFill>
          </a:endParaRPr>
        </a:p>
      </dgm:t>
    </dgm:pt>
    <dgm:pt modelId="{D7A3C69F-063B-4551-92BC-135F9DAC8AC1}" type="parTrans" cxnId="{42D40478-43BE-4722-BCA6-900B14F46554}">
      <dgm:prSet/>
      <dgm:spPr/>
      <dgm:t>
        <a:bodyPr/>
        <a:lstStyle/>
        <a:p>
          <a:endParaRPr lang="en-US"/>
        </a:p>
      </dgm:t>
    </dgm:pt>
    <dgm:pt modelId="{B5DC8A1D-6A53-4609-A2CC-28167EB5DBA6}" type="sibTrans" cxnId="{42D40478-43BE-4722-BCA6-900B14F46554}">
      <dgm:prSet/>
      <dgm:spPr/>
      <dgm:t>
        <a:bodyPr/>
        <a:lstStyle/>
        <a:p>
          <a:endParaRPr lang="en-US"/>
        </a:p>
      </dgm:t>
    </dgm:pt>
    <dgm:pt modelId="{6C157A26-7E8A-481D-B4ED-14CE21740D1C}">
      <dgm:prSet phldrT="[Text]"/>
      <dgm:spPr>
        <a:solidFill>
          <a:schemeClr val="accent4">
            <a:lumMod val="75000"/>
          </a:schemeClr>
        </a:solidFill>
        <a:ln>
          <a:solidFill>
            <a:schemeClr val="tx1"/>
          </a:solidFill>
        </a:ln>
      </dgm:spPr>
      <dgm:t>
        <a:bodyPr/>
        <a:lstStyle/>
        <a:p>
          <a:r>
            <a:rPr lang="en-US" dirty="0" smtClean="0"/>
            <a:t>Mobile Number</a:t>
          </a:r>
          <a:endParaRPr lang="en-US" dirty="0"/>
        </a:p>
      </dgm:t>
    </dgm:pt>
    <dgm:pt modelId="{AA9A5FCE-7D02-41E5-B062-52BE6A60A68C}" type="parTrans" cxnId="{3778D68B-398B-453C-986C-0873F431C21C}">
      <dgm:prSet/>
      <dgm:spPr/>
      <dgm:t>
        <a:bodyPr/>
        <a:lstStyle/>
        <a:p>
          <a:endParaRPr lang="en-US"/>
        </a:p>
      </dgm:t>
    </dgm:pt>
    <dgm:pt modelId="{833143B2-E9BF-46AC-9185-E834A5D46740}" type="sibTrans" cxnId="{3778D68B-398B-453C-986C-0873F431C21C}">
      <dgm:prSet/>
      <dgm:spPr/>
      <dgm:t>
        <a:bodyPr/>
        <a:lstStyle/>
        <a:p>
          <a:endParaRPr lang="en-US"/>
        </a:p>
      </dgm:t>
    </dgm:pt>
    <dgm:pt modelId="{67B76903-FE7E-485E-92B6-43C4AAA8B6AA}" type="pres">
      <dgm:prSet presAssocID="{77FBA448-F9CE-4C43-BCE9-DBC720416C5C}" presName="diagram" presStyleCnt="0">
        <dgm:presLayoutVars>
          <dgm:dir/>
          <dgm:resizeHandles val="exact"/>
        </dgm:presLayoutVars>
      </dgm:prSet>
      <dgm:spPr/>
      <dgm:t>
        <a:bodyPr/>
        <a:lstStyle/>
        <a:p>
          <a:endParaRPr lang="en-US"/>
        </a:p>
      </dgm:t>
    </dgm:pt>
    <dgm:pt modelId="{548421CB-3EC8-4447-B173-C74E475A5F6F}" type="pres">
      <dgm:prSet presAssocID="{727D92F0-C455-41FB-9C74-C491E1B1B6C0}" presName="node" presStyleLbl="node1" presStyleIdx="0" presStyleCnt="5">
        <dgm:presLayoutVars>
          <dgm:bulletEnabled val="1"/>
        </dgm:presLayoutVars>
      </dgm:prSet>
      <dgm:spPr>
        <a:prstGeom prst="ellipse">
          <a:avLst/>
        </a:prstGeom>
      </dgm:spPr>
      <dgm:t>
        <a:bodyPr/>
        <a:lstStyle/>
        <a:p>
          <a:endParaRPr lang="en-US"/>
        </a:p>
      </dgm:t>
    </dgm:pt>
    <dgm:pt modelId="{B28425C2-EA11-4CFB-8ACC-A8709F392F87}" type="pres">
      <dgm:prSet presAssocID="{381C64EB-A527-44AF-9109-5E908747C135}" presName="sibTrans" presStyleCnt="0"/>
      <dgm:spPr/>
    </dgm:pt>
    <dgm:pt modelId="{5CA5AF2C-7B12-44AE-BEE8-6413899D14B8}" type="pres">
      <dgm:prSet presAssocID="{22762307-5C91-48E5-92F8-443A9886674C}" presName="node" presStyleLbl="node1" presStyleIdx="1" presStyleCnt="5">
        <dgm:presLayoutVars>
          <dgm:bulletEnabled val="1"/>
        </dgm:presLayoutVars>
      </dgm:prSet>
      <dgm:spPr>
        <a:prstGeom prst="ellipse">
          <a:avLst/>
        </a:prstGeom>
      </dgm:spPr>
      <dgm:t>
        <a:bodyPr/>
        <a:lstStyle/>
        <a:p>
          <a:endParaRPr lang="en-US"/>
        </a:p>
      </dgm:t>
    </dgm:pt>
    <dgm:pt modelId="{8D8C1FC9-14B9-48FD-B36D-67FF280AE3DC}" type="pres">
      <dgm:prSet presAssocID="{A832D15A-8407-4F30-995A-7ECF66861070}" presName="sibTrans" presStyleCnt="0"/>
      <dgm:spPr/>
    </dgm:pt>
    <dgm:pt modelId="{A2620D78-A663-46D5-AA5B-1D15C2A7A030}" type="pres">
      <dgm:prSet presAssocID="{AA4C81BB-90AD-42D5-AF94-B57C19ECF603}" presName="node" presStyleLbl="node1" presStyleIdx="2" presStyleCnt="5">
        <dgm:presLayoutVars>
          <dgm:bulletEnabled val="1"/>
        </dgm:presLayoutVars>
      </dgm:prSet>
      <dgm:spPr>
        <a:prstGeom prst="ellipse">
          <a:avLst/>
        </a:prstGeom>
      </dgm:spPr>
      <dgm:t>
        <a:bodyPr/>
        <a:lstStyle/>
        <a:p>
          <a:endParaRPr lang="en-US"/>
        </a:p>
      </dgm:t>
    </dgm:pt>
    <dgm:pt modelId="{8BFBE450-9D1D-4B94-94ED-7876D9970719}" type="pres">
      <dgm:prSet presAssocID="{3E00D260-9846-4510-9617-F8240A0EA0A8}" presName="sibTrans" presStyleCnt="0"/>
      <dgm:spPr/>
    </dgm:pt>
    <dgm:pt modelId="{A7190245-8438-4C77-A1E2-F0E842D78197}" type="pres">
      <dgm:prSet presAssocID="{DF007CAC-DA52-4890-9644-B8FB7B1225D5}" presName="node" presStyleLbl="node1" presStyleIdx="3" presStyleCnt="5">
        <dgm:presLayoutVars>
          <dgm:bulletEnabled val="1"/>
        </dgm:presLayoutVars>
      </dgm:prSet>
      <dgm:spPr>
        <a:prstGeom prst="ellipse">
          <a:avLst/>
        </a:prstGeom>
      </dgm:spPr>
      <dgm:t>
        <a:bodyPr/>
        <a:lstStyle/>
        <a:p>
          <a:endParaRPr lang="en-US"/>
        </a:p>
      </dgm:t>
    </dgm:pt>
    <dgm:pt modelId="{B1F32630-2CE4-4DF9-B60D-D09A4E6C69B3}" type="pres">
      <dgm:prSet presAssocID="{B5DC8A1D-6A53-4609-A2CC-28167EB5DBA6}" presName="sibTrans" presStyleCnt="0"/>
      <dgm:spPr/>
    </dgm:pt>
    <dgm:pt modelId="{F4613201-1D1F-48A0-9938-F0CC5CD4F04F}" type="pres">
      <dgm:prSet presAssocID="{6C157A26-7E8A-481D-B4ED-14CE21740D1C}" presName="node" presStyleLbl="node1" presStyleIdx="4" presStyleCnt="5">
        <dgm:presLayoutVars>
          <dgm:bulletEnabled val="1"/>
        </dgm:presLayoutVars>
      </dgm:prSet>
      <dgm:spPr>
        <a:prstGeom prst="ellipse">
          <a:avLst/>
        </a:prstGeom>
      </dgm:spPr>
      <dgm:t>
        <a:bodyPr/>
        <a:lstStyle/>
        <a:p>
          <a:endParaRPr lang="en-US"/>
        </a:p>
      </dgm:t>
    </dgm:pt>
  </dgm:ptLst>
  <dgm:cxnLst>
    <dgm:cxn modelId="{DAE5489C-4C0F-47CC-8ACE-18940090FB7F}" srcId="{77FBA448-F9CE-4C43-BCE9-DBC720416C5C}" destId="{22762307-5C91-48E5-92F8-443A9886674C}" srcOrd="1" destOrd="0" parTransId="{12706DC2-CE91-4837-AFC9-3055E22F1E04}" sibTransId="{A832D15A-8407-4F30-995A-7ECF66861070}"/>
    <dgm:cxn modelId="{A9E5E5D0-75B7-4D7A-8A92-A01F39F7C4D5}" type="presOf" srcId="{22762307-5C91-48E5-92F8-443A9886674C}" destId="{5CA5AF2C-7B12-44AE-BEE8-6413899D14B8}" srcOrd="0" destOrd="0" presId="urn:microsoft.com/office/officeart/2005/8/layout/default"/>
    <dgm:cxn modelId="{42D40478-43BE-4722-BCA6-900B14F46554}" srcId="{77FBA448-F9CE-4C43-BCE9-DBC720416C5C}" destId="{DF007CAC-DA52-4890-9644-B8FB7B1225D5}" srcOrd="3" destOrd="0" parTransId="{D7A3C69F-063B-4551-92BC-135F9DAC8AC1}" sibTransId="{B5DC8A1D-6A53-4609-A2CC-28167EB5DBA6}"/>
    <dgm:cxn modelId="{7F029C25-7161-4504-8B59-5B554A51ABA0}" srcId="{77FBA448-F9CE-4C43-BCE9-DBC720416C5C}" destId="{AA4C81BB-90AD-42D5-AF94-B57C19ECF603}" srcOrd="2" destOrd="0" parTransId="{518FDC05-01AD-4E89-B567-3279D9E6E89D}" sibTransId="{3E00D260-9846-4510-9617-F8240A0EA0A8}"/>
    <dgm:cxn modelId="{3778D68B-398B-453C-986C-0873F431C21C}" srcId="{77FBA448-F9CE-4C43-BCE9-DBC720416C5C}" destId="{6C157A26-7E8A-481D-B4ED-14CE21740D1C}" srcOrd="4" destOrd="0" parTransId="{AA9A5FCE-7D02-41E5-B062-52BE6A60A68C}" sibTransId="{833143B2-E9BF-46AC-9185-E834A5D46740}"/>
    <dgm:cxn modelId="{31205E78-1815-4266-BDE4-33DB40D0E576}" type="presOf" srcId="{77FBA448-F9CE-4C43-BCE9-DBC720416C5C}" destId="{67B76903-FE7E-485E-92B6-43C4AAA8B6AA}" srcOrd="0" destOrd="0" presId="urn:microsoft.com/office/officeart/2005/8/layout/default"/>
    <dgm:cxn modelId="{EA80547E-5B95-4A89-ADD5-64D0FD009411}" type="presOf" srcId="{DF007CAC-DA52-4890-9644-B8FB7B1225D5}" destId="{A7190245-8438-4C77-A1E2-F0E842D78197}" srcOrd="0" destOrd="0" presId="urn:microsoft.com/office/officeart/2005/8/layout/default"/>
    <dgm:cxn modelId="{FFC524E0-ADE0-44B9-BE02-06EE9776F59C}" srcId="{77FBA448-F9CE-4C43-BCE9-DBC720416C5C}" destId="{727D92F0-C455-41FB-9C74-C491E1B1B6C0}" srcOrd="0" destOrd="0" parTransId="{87A869A6-113B-4993-ACA2-EAB7661A244F}" sibTransId="{381C64EB-A527-44AF-9109-5E908747C135}"/>
    <dgm:cxn modelId="{2A28EF76-8C60-42F8-90FF-B5E10F67F453}" type="presOf" srcId="{6C157A26-7E8A-481D-B4ED-14CE21740D1C}" destId="{F4613201-1D1F-48A0-9938-F0CC5CD4F04F}" srcOrd="0" destOrd="0" presId="urn:microsoft.com/office/officeart/2005/8/layout/default"/>
    <dgm:cxn modelId="{D36ED771-1B6E-42EC-9181-CE0A7EAF451A}" type="presOf" srcId="{AA4C81BB-90AD-42D5-AF94-B57C19ECF603}" destId="{A2620D78-A663-46D5-AA5B-1D15C2A7A030}" srcOrd="0" destOrd="0" presId="urn:microsoft.com/office/officeart/2005/8/layout/default"/>
    <dgm:cxn modelId="{1229E652-B262-4088-979B-ABEB83F5CF4E}" type="presOf" srcId="{727D92F0-C455-41FB-9C74-C491E1B1B6C0}" destId="{548421CB-3EC8-4447-B173-C74E475A5F6F}" srcOrd="0" destOrd="0" presId="urn:microsoft.com/office/officeart/2005/8/layout/default"/>
    <dgm:cxn modelId="{9DC555EF-B079-4CBC-90B5-C8DA18B1092D}" type="presParOf" srcId="{67B76903-FE7E-485E-92B6-43C4AAA8B6AA}" destId="{548421CB-3EC8-4447-B173-C74E475A5F6F}" srcOrd="0" destOrd="0" presId="urn:microsoft.com/office/officeart/2005/8/layout/default"/>
    <dgm:cxn modelId="{C372A2B6-62FE-418D-8FC4-7A29D317D4C6}" type="presParOf" srcId="{67B76903-FE7E-485E-92B6-43C4AAA8B6AA}" destId="{B28425C2-EA11-4CFB-8ACC-A8709F392F87}" srcOrd="1" destOrd="0" presId="urn:microsoft.com/office/officeart/2005/8/layout/default"/>
    <dgm:cxn modelId="{52693BCF-06C4-46FF-9ED4-1A3B5DA12305}" type="presParOf" srcId="{67B76903-FE7E-485E-92B6-43C4AAA8B6AA}" destId="{5CA5AF2C-7B12-44AE-BEE8-6413899D14B8}" srcOrd="2" destOrd="0" presId="urn:microsoft.com/office/officeart/2005/8/layout/default"/>
    <dgm:cxn modelId="{1475591B-E0B8-48AF-9A1D-A401211867B7}" type="presParOf" srcId="{67B76903-FE7E-485E-92B6-43C4AAA8B6AA}" destId="{8D8C1FC9-14B9-48FD-B36D-67FF280AE3DC}" srcOrd="3" destOrd="0" presId="urn:microsoft.com/office/officeart/2005/8/layout/default"/>
    <dgm:cxn modelId="{C8F23072-CB29-4E96-8B43-6EFD8523EAA9}" type="presParOf" srcId="{67B76903-FE7E-485E-92B6-43C4AAA8B6AA}" destId="{A2620D78-A663-46D5-AA5B-1D15C2A7A030}" srcOrd="4" destOrd="0" presId="urn:microsoft.com/office/officeart/2005/8/layout/default"/>
    <dgm:cxn modelId="{C25B8052-5F93-41FA-A247-403E52450597}" type="presParOf" srcId="{67B76903-FE7E-485E-92B6-43C4AAA8B6AA}" destId="{8BFBE450-9D1D-4B94-94ED-7876D9970719}" srcOrd="5" destOrd="0" presId="urn:microsoft.com/office/officeart/2005/8/layout/default"/>
    <dgm:cxn modelId="{6A1DADD5-E596-48FF-BA33-324D0D3C5BA5}" type="presParOf" srcId="{67B76903-FE7E-485E-92B6-43C4AAA8B6AA}" destId="{A7190245-8438-4C77-A1E2-F0E842D78197}" srcOrd="6" destOrd="0" presId="urn:microsoft.com/office/officeart/2005/8/layout/default"/>
    <dgm:cxn modelId="{30F85D4F-860A-4DD3-8E24-CA9FB47DD146}" type="presParOf" srcId="{67B76903-FE7E-485E-92B6-43C4AAA8B6AA}" destId="{B1F32630-2CE4-4DF9-B60D-D09A4E6C69B3}" srcOrd="7" destOrd="0" presId="urn:microsoft.com/office/officeart/2005/8/layout/default"/>
    <dgm:cxn modelId="{09ACCD03-4C89-4C30-8893-13B0B4F1B1F5}" type="presParOf" srcId="{67B76903-FE7E-485E-92B6-43C4AAA8B6AA}" destId="{F4613201-1D1F-48A0-9938-F0CC5CD4F0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70BA7-2832-47B3-BD1B-328816AEA774}"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0144EC2E-3743-460B-8EFE-F1F5798FB4E7}">
      <dgm:prSet phldrT="[Text]" custT="1"/>
      <dgm:spPr>
        <a:solidFill>
          <a:schemeClr val="accent5">
            <a:lumMod val="75000"/>
          </a:schemeClr>
        </a:solidFill>
        <a:ln>
          <a:solidFill>
            <a:schemeClr val="tx1"/>
          </a:solidFill>
        </a:ln>
      </dgm:spPr>
      <dgm:t>
        <a:bodyPr/>
        <a:lstStyle/>
        <a:p>
          <a:r>
            <a:rPr lang="en-US" sz="3200" dirty="0" smtClean="0">
              <a:solidFill>
                <a:schemeClr val="bg1"/>
              </a:solidFill>
            </a:rPr>
            <a:t>Visit SEBI    SCORES website. </a:t>
          </a:r>
          <a:endParaRPr lang="en-US" sz="3200" dirty="0">
            <a:solidFill>
              <a:schemeClr val="bg1"/>
            </a:solidFill>
          </a:endParaRPr>
        </a:p>
      </dgm:t>
    </dgm:pt>
    <dgm:pt modelId="{29E414B7-5FDF-4637-9A33-CCD6272EDB8B}" type="parTrans" cxnId="{25DD86F8-B778-4D11-8FAC-B8B2E5D650C1}">
      <dgm:prSet/>
      <dgm:spPr/>
      <dgm:t>
        <a:bodyPr/>
        <a:lstStyle/>
        <a:p>
          <a:endParaRPr lang="en-US" sz="2400"/>
        </a:p>
      </dgm:t>
    </dgm:pt>
    <dgm:pt modelId="{6DC5662E-5179-4450-8B3E-D88EA3E47CDC}" type="sibTrans" cxnId="{25DD86F8-B778-4D11-8FAC-B8B2E5D650C1}">
      <dgm:prSet custT="1"/>
      <dgm:spPr/>
      <dgm:t>
        <a:bodyPr/>
        <a:lstStyle/>
        <a:p>
          <a:endParaRPr lang="en-US" sz="2800"/>
        </a:p>
      </dgm:t>
    </dgm:pt>
    <dgm:pt modelId="{CB3F49B8-48AE-40D9-9C1C-A911A6DC63C2}">
      <dgm:prSet phldrT="[Text]" custT="1"/>
      <dgm:spPr>
        <a:solidFill>
          <a:schemeClr val="accent5">
            <a:lumMod val="75000"/>
          </a:schemeClr>
        </a:solidFill>
        <a:ln>
          <a:solidFill>
            <a:schemeClr val="tx1"/>
          </a:solidFill>
        </a:ln>
      </dgm:spPr>
      <dgm:t>
        <a:bodyPr/>
        <a:lstStyle/>
        <a:p>
          <a:r>
            <a:rPr lang="en-US" sz="3200" dirty="0" smtClean="0">
              <a:solidFill>
                <a:schemeClr val="bg1"/>
              </a:solidFill>
            </a:rPr>
            <a:t>Register on SCORES before lodging a complaint.</a:t>
          </a:r>
          <a:endParaRPr lang="en-US" sz="3200" dirty="0">
            <a:solidFill>
              <a:schemeClr val="bg1"/>
            </a:solidFill>
          </a:endParaRPr>
        </a:p>
      </dgm:t>
    </dgm:pt>
    <dgm:pt modelId="{29C4D7B3-C554-4272-92FC-1D53D4CA4A64}" type="parTrans" cxnId="{D293E270-6BB0-4847-BDCA-E622941CA27A}">
      <dgm:prSet/>
      <dgm:spPr/>
      <dgm:t>
        <a:bodyPr/>
        <a:lstStyle/>
        <a:p>
          <a:endParaRPr lang="en-US" sz="2400"/>
        </a:p>
      </dgm:t>
    </dgm:pt>
    <dgm:pt modelId="{63444D33-19B7-4B83-8755-18CB2A04424E}" type="sibTrans" cxnId="{D293E270-6BB0-4847-BDCA-E622941CA27A}">
      <dgm:prSet/>
      <dgm:spPr/>
      <dgm:t>
        <a:bodyPr/>
        <a:lstStyle/>
        <a:p>
          <a:endParaRPr lang="en-US" sz="2400"/>
        </a:p>
      </dgm:t>
    </dgm:pt>
    <dgm:pt modelId="{19CE11F6-49A3-4D16-9BAA-E3D0DE9B0CCB}" type="pres">
      <dgm:prSet presAssocID="{ED270BA7-2832-47B3-BD1B-328816AEA774}" presName="diagram" presStyleCnt="0">
        <dgm:presLayoutVars>
          <dgm:dir/>
          <dgm:resizeHandles val="exact"/>
        </dgm:presLayoutVars>
      </dgm:prSet>
      <dgm:spPr/>
      <dgm:t>
        <a:bodyPr/>
        <a:lstStyle/>
        <a:p>
          <a:endParaRPr lang="en-US"/>
        </a:p>
      </dgm:t>
    </dgm:pt>
    <dgm:pt modelId="{2904E650-FC97-4196-88D0-FA0B79D303D6}" type="pres">
      <dgm:prSet presAssocID="{0144EC2E-3743-460B-8EFE-F1F5798FB4E7}" presName="node" presStyleLbl="node1" presStyleIdx="0" presStyleCnt="2">
        <dgm:presLayoutVars>
          <dgm:bulletEnabled val="1"/>
        </dgm:presLayoutVars>
      </dgm:prSet>
      <dgm:spPr/>
      <dgm:t>
        <a:bodyPr/>
        <a:lstStyle/>
        <a:p>
          <a:endParaRPr lang="en-US"/>
        </a:p>
      </dgm:t>
    </dgm:pt>
    <dgm:pt modelId="{7F219335-AF39-422B-813B-A093580D9EF8}" type="pres">
      <dgm:prSet presAssocID="{6DC5662E-5179-4450-8B3E-D88EA3E47CDC}" presName="sibTrans" presStyleLbl="sibTrans2D1" presStyleIdx="0" presStyleCnt="1"/>
      <dgm:spPr/>
      <dgm:t>
        <a:bodyPr/>
        <a:lstStyle/>
        <a:p>
          <a:endParaRPr lang="en-US"/>
        </a:p>
      </dgm:t>
    </dgm:pt>
    <dgm:pt modelId="{7DE1DC21-A4B2-4F36-825F-57596F93AABE}" type="pres">
      <dgm:prSet presAssocID="{6DC5662E-5179-4450-8B3E-D88EA3E47CDC}" presName="connectorText" presStyleLbl="sibTrans2D1" presStyleIdx="0" presStyleCnt="1"/>
      <dgm:spPr/>
      <dgm:t>
        <a:bodyPr/>
        <a:lstStyle/>
        <a:p>
          <a:endParaRPr lang="en-US"/>
        </a:p>
      </dgm:t>
    </dgm:pt>
    <dgm:pt modelId="{5D2CA4EC-A887-4447-8783-69B1A73A0240}" type="pres">
      <dgm:prSet presAssocID="{CB3F49B8-48AE-40D9-9C1C-A911A6DC63C2}" presName="node" presStyleLbl="node1" presStyleIdx="1" presStyleCnt="2">
        <dgm:presLayoutVars>
          <dgm:bulletEnabled val="1"/>
        </dgm:presLayoutVars>
      </dgm:prSet>
      <dgm:spPr/>
      <dgm:t>
        <a:bodyPr/>
        <a:lstStyle/>
        <a:p>
          <a:endParaRPr lang="en-US"/>
        </a:p>
      </dgm:t>
    </dgm:pt>
  </dgm:ptLst>
  <dgm:cxnLst>
    <dgm:cxn modelId="{02B91071-A176-4F9F-B5D5-9056C0A7C5EB}" type="presOf" srcId="{ED270BA7-2832-47B3-BD1B-328816AEA774}" destId="{19CE11F6-49A3-4D16-9BAA-E3D0DE9B0CCB}" srcOrd="0" destOrd="0" presId="urn:microsoft.com/office/officeart/2005/8/layout/process5"/>
    <dgm:cxn modelId="{D293E270-6BB0-4847-BDCA-E622941CA27A}" srcId="{ED270BA7-2832-47B3-BD1B-328816AEA774}" destId="{CB3F49B8-48AE-40D9-9C1C-A911A6DC63C2}" srcOrd="1" destOrd="0" parTransId="{29C4D7B3-C554-4272-92FC-1D53D4CA4A64}" sibTransId="{63444D33-19B7-4B83-8755-18CB2A04424E}"/>
    <dgm:cxn modelId="{25DD86F8-B778-4D11-8FAC-B8B2E5D650C1}" srcId="{ED270BA7-2832-47B3-BD1B-328816AEA774}" destId="{0144EC2E-3743-460B-8EFE-F1F5798FB4E7}" srcOrd="0" destOrd="0" parTransId="{29E414B7-5FDF-4637-9A33-CCD6272EDB8B}" sibTransId="{6DC5662E-5179-4450-8B3E-D88EA3E47CDC}"/>
    <dgm:cxn modelId="{27CB0ABC-8A34-49BE-975A-45AAD32B3B93}" type="presOf" srcId="{CB3F49B8-48AE-40D9-9C1C-A911A6DC63C2}" destId="{5D2CA4EC-A887-4447-8783-69B1A73A0240}" srcOrd="0" destOrd="0" presId="urn:microsoft.com/office/officeart/2005/8/layout/process5"/>
    <dgm:cxn modelId="{143D9020-33E0-482B-A5F1-29BD23458F41}" type="presOf" srcId="{6DC5662E-5179-4450-8B3E-D88EA3E47CDC}" destId="{7F219335-AF39-422B-813B-A093580D9EF8}" srcOrd="0" destOrd="0" presId="urn:microsoft.com/office/officeart/2005/8/layout/process5"/>
    <dgm:cxn modelId="{EC013DFC-FB66-4CEF-B1C6-B0F8BD7F5B32}" type="presOf" srcId="{0144EC2E-3743-460B-8EFE-F1F5798FB4E7}" destId="{2904E650-FC97-4196-88D0-FA0B79D303D6}" srcOrd="0" destOrd="0" presId="urn:microsoft.com/office/officeart/2005/8/layout/process5"/>
    <dgm:cxn modelId="{FC5B109E-48DB-47B1-B38A-6CA96B04A234}" type="presOf" srcId="{6DC5662E-5179-4450-8B3E-D88EA3E47CDC}" destId="{7DE1DC21-A4B2-4F36-825F-57596F93AABE}" srcOrd="1" destOrd="0" presId="urn:microsoft.com/office/officeart/2005/8/layout/process5"/>
    <dgm:cxn modelId="{48084935-25C3-4E30-9796-98FDD5B8C576}" type="presParOf" srcId="{19CE11F6-49A3-4D16-9BAA-E3D0DE9B0CCB}" destId="{2904E650-FC97-4196-88D0-FA0B79D303D6}" srcOrd="0" destOrd="0" presId="urn:microsoft.com/office/officeart/2005/8/layout/process5"/>
    <dgm:cxn modelId="{1E0143A6-CF39-4A13-AC7F-6505EAACFF88}" type="presParOf" srcId="{19CE11F6-49A3-4D16-9BAA-E3D0DE9B0CCB}" destId="{7F219335-AF39-422B-813B-A093580D9EF8}" srcOrd="1" destOrd="0" presId="urn:microsoft.com/office/officeart/2005/8/layout/process5"/>
    <dgm:cxn modelId="{4F5CCB15-FBCD-4318-B8E0-80277D08D0B6}" type="presParOf" srcId="{7F219335-AF39-422B-813B-A093580D9EF8}" destId="{7DE1DC21-A4B2-4F36-825F-57596F93AABE}" srcOrd="0" destOrd="0" presId="urn:microsoft.com/office/officeart/2005/8/layout/process5"/>
    <dgm:cxn modelId="{3F560652-69C3-4896-A25A-67F10F7DA7C2}" type="presParOf" srcId="{19CE11F6-49A3-4D16-9BAA-E3D0DE9B0CCB}" destId="{5D2CA4EC-A887-4447-8783-69B1A73A0240}"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F893CA-941E-4376-AD61-779681E96EB9}" type="doc">
      <dgm:prSet loTypeId="urn:microsoft.com/office/officeart/2005/8/layout/process5" loCatId="process" qsTypeId="urn:microsoft.com/office/officeart/2005/8/quickstyle/simple5" qsCatId="simple" csTypeId="urn:microsoft.com/office/officeart/2005/8/colors/accent1_2" csCatId="accent1" phldr="1"/>
      <dgm:spPr/>
    </dgm:pt>
    <dgm:pt modelId="{904B740A-89DB-4C87-A1FB-6534201294E4}">
      <dgm:prSet phldrT="[Text]" custT="1"/>
      <dgm:spPr>
        <a:solidFill>
          <a:schemeClr val="accent5">
            <a:lumMod val="75000"/>
          </a:schemeClr>
        </a:solidFill>
        <a:ln>
          <a:solidFill>
            <a:schemeClr val="tx1"/>
          </a:solidFill>
        </a:ln>
      </dgm:spPr>
      <dgm:t>
        <a:bodyPr/>
        <a:lstStyle/>
        <a:p>
          <a:r>
            <a:rPr lang="en-US" sz="1800" dirty="0" smtClean="0">
              <a:solidFill>
                <a:schemeClr val="bg1"/>
              </a:solidFill>
            </a:rPr>
            <a:t>Provide complaint details in brief (up to 1000 characters). </a:t>
          </a:r>
          <a:endParaRPr lang="en-US" sz="1800" dirty="0">
            <a:solidFill>
              <a:schemeClr val="bg1"/>
            </a:solidFill>
          </a:endParaRPr>
        </a:p>
      </dgm:t>
    </dgm:pt>
    <dgm:pt modelId="{30C32D5C-D2C9-4DB3-830A-3F5001529176}" type="parTrans" cxnId="{0D2B6F5C-205B-4288-AA9B-C757C2D0D9D7}">
      <dgm:prSet/>
      <dgm:spPr/>
      <dgm:t>
        <a:bodyPr/>
        <a:lstStyle/>
        <a:p>
          <a:endParaRPr lang="en-US" sz="2200"/>
        </a:p>
      </dgm:t>
    </dgm:pt>
    <dgm:pt modelId="{44FCEA7F-2CBA-45BF-8C1C-C77E05B0AB76}" type="sibTrans" cxnId="{0D2B6F5C-205B-4288-AA9B-C757C2D0D9D7}">
      <dgm:prSet custT="1"/>
      <dgm:spPr/>
      <dgm:t>
        <a:bodyPr/>
        <a:lstStyle/>
        <a:p>
          <a:endParaRPr lang="en-US" sz="2200"/>
        </a:p>
      </dgm:t>
    </dgm:pt>
    <dgm:pt modelId="{094807E3-D77D-4C93-9E99-BA00B25FFEF8}">
      <dgm:prSet phldrT="[Text]" custT="1"/>
      <dgm:spPr>
        <a:solidFill>
          <a:schemeClr val="accent5">
            <a:lumMod val="75000"/>
          </a:schemeClr>
        </a:solidFill>
        <a:ln>
          <a:solidFill>
            <a:schemeClr val="tx1"/>
          </a:solidFill>
        </a:ln>
      </dgm:spPr>
      <dgm:t>
        <a:bodyPr/>
        <a:lstStyle/>
        <a:p>
          <a:r>
            <a:rPr lang="en-US" sz="1800" dirty="0" smtClean="0">
              <a:solidFill>
                <a:schemeClr val="bg1"/>
              </a:solidFill>
            </a:rPr>
            <a:t>PDF document (up to a maximum size of 2 MB) can also be attached along with complaint as supporting document. </a:t>
          </a:r>
          <a:endParaRPr lang="en-US" sz="1800" dirty="0">
            <a:solidFill>
              <a:schemeClr val="bg1"/>
            </a:solidFill>
          </a:endParaRPr>
        </a:p>
      </dgm:t>
    </dgm:pt>
    <dgm:pt modelId="{2419A4AD-FB05-4BE5-B753-B39C840B02F8}" type="parTrans" cxnId="{69BC7C22-DBF5-4786-A2B0-9C6557C437A3}">
      <dgm:prSet/>
      <dgm:spPr/>
      <dgm:t>
        <a:bodyPr/>
        <a:lstStyle/>
        <a:p>
          <a:endParaRPr lang="en-US" sz="2200"/>
        </a:p>
      </dgm:t>
    </dgm:pt>
    <dgm:pt modelId="{3D46F697-EBB8-431C-A0FB-DF3CB1267244}" type="sibTrans" cxnId="{69BC7C22-DBF5-4786-A2B0-9C6557C437A3}">
      <dgm:prSet/>
      <dgm:spPr/>
      <dgm:t>
        <a:bodyPr/>
        <a:lstStyle/>
        <a:p>
          <a:endParaRPr lang="en-US" sz="2200"/>
        </a:p>
      </dgm:t>
    </dgm:pt>
    <dgm:pt modelId="{9378CCF4-FE59-4F23-B66E-C3FF91659280}">
      <dgm:prSet phldrT="[Text]" custT="1"/>
      <dgm:spPr>
        <a:solidFill>
          <a:schemeClr val="accent5">
            <a:lumMod val="75000"/>
          </a:schemeClr>
        </a:solidFill>
        <a:ln>
          <a:solidFill>
            <a:schemeClr val="tx1"/>
          </a:solidFill>
        </a:ln>
      </dgm:spPr>
      <dgm:t>
        <a:bodyPr/>
        <a:lstStyle/>
        <a:p>
          <a:r>
            <a:rPr lang="en-US" sz="1800" dirty="0" smtClean="0">
              <a:solidFill>
                <a:schemeClr val="bg1"/>
              </a:solidFill>
            </a:rPr>
            <a:t>Provide your complaint details.</a:t>
          </a:r>
          <a:endParaRPr lang="en-US" sz="1800" dirty="0">
            <a:solidFill>
              <a:schemeClr val="bg1"/>
            </a:solidFill>
          </a:endParaRPr>
        </a:p>
      </dgm:t>
    </dgm:pt>
    <dgm:pt modelId="{5F5F5FBD-2E10-4942-968A-E8B77CA3D302}" type="parTrans" cxnId="{9F774710-2532-45B2-A1A3-CF6EAFBD2F2C}">
      <dgm:prSet/>
      <dgm:spPr/>
      <dgm:t>
        <a:bodyPr/>
        <a:lstStyle/>
        <a:p>
          <a:endParaRPr lang="en-US" sz="2200"/>
        </a:p>
      </dgm:t>
    </dgm:pt>
    <dgm:pt modelId="{898F96D9-66F6-47EE-82F9-ACA0980B5250}" type="sibTrans" cxnId="{9F774710-2532-45B2-A1A3-CF6EAFBD2F2C}">
      <dgm:prSet custT="1"/>
      <dgm:spPr/>
      <dgm:t>
        <a:bodyPr/>
        <a:lstStyle/>
        <a:p>
          <a:endParaRPr lang="en-US" sz="2200"/>
        </a:p>
      </dgm:t>
    </dgm:pt>
    <dgm:pt modelId="{EA0670B4-A769-41C8-9F76-1B7B65BFFD95}">
      <dgm:prSet phldrT="[Text]" custT="1"/>
      <dgm:spPr>
        <a:solidFill>
          <a:schemeClr val="accent5">
            <a:lumMod val="75000"/>
          </a:schemeClr>
        </a:solidFill>
        <a:ln>
          <a:solidFill>
            <a:schemeClr val="tx1"/>
          </a:solidFill>
        </a:ln>
      </dgm:spPr>
      <dgm:t>
        <a:bodyPr/>
        <a:lstStyle/>
        <a:p>
          <a:r>
            <a:rPr lang="en-US" sz="1800" dirty="0" smtClean="0">
              <a:solidFill>
                <a:schemeClr val="bg1"/>
              </a:solidFill>
            </a:rPr>
            <a:t>Select correct complaint category, entity name and nature of complaint. </a:t>
          </a:r>
          <a:endParaRPr lang="en-US" sz="1800" dirty="0">
            <a:solidFill>
              <a:schemeClr val="bg1"/>
            </a:solidFill>
          </a:endParaRPr>
        </a:p>
      </dgm:t>
    </dgm:pt>
    <dgm:pt modelId="{C8382F17-D485-43F6-AB52-0468CF94221F}" type="parTrans" cxnId="{D1626C00-31CB-4C78-BE69-70633ECB58CF}">
      <dgm:prSet/>
      <dgm:spPr/>
      <dgm:t>
        <a:bodyPr/>
        <a:lstStyle/>
        <a:p>
          <a:endParaRPr lang="en-US" sz="2200"/>
        </a:p>
      </dgm:t>
    </dgm:pt>
    <dgm:pt modelId="{CAD215C1-FE0C-46B2-8C6A-709E10A0A9BB}" type="sibTrans" cxnId="{D1626C00-31CB-4C78-BE69-70633ECB58CF}">
      <dgm:prSet custT="1"/>
      <dgm:spPr/>
      <dgm:t>
        <a:bodyPr/>
        <a:lstStyle/>
        <a:p>
          <a:endParaRPr lang="en-US" sz="2200" dirty="0"/>
        </a:p>
      </dgm:t>
    </dgm:pt>
    <dgm:pt modelId="{E998AC29-0B4B-4CF5-ABDF-4ED013D4B2EB}" type="pres">
      <dgm:prSet presAssocID="{C4F893CA-941E-4376-AD61-779681E96EB9}" presName="diagram" presStyleCnt="0">
        <dgm:presLayoutVars>
          <dgm:dir/>
          <dgm:resizeHandles val="exact"/>
        </dgm:presLayoutVars>
      </dgm:prSet>
      <dgm:spPr/>
    </dgm:pt>
    <dgm:pt modelId="{19C7071E-9B05-4D95-953F-7D8A5DCAFF31}" type="pres">
      <dgm:prSet presAssocID="{9378CCF4-FE59-4F23-B66E-C3FF91659280}" presName="node" presStyleLbl="node1" presStyleIdx="0" presStyleCnt="4" custScaleX="138078" custScaleY="238375">
        <dgm:presLayoutVars>
          <dgm:bulletEnabled val="1"/>
        </dgm:presLayoutVars>
      </dgm:prSet>
      <dgm:spPr/>
      <dgm:t>
        <a:bodyPr/>
        <a:lstStyle/>
        <a:p>
          <a:endParaRPr lang="en-US"/>
        </a:p>
      </dgm:t>
    </dgm:pt>
    <dgm:pt modelId="{CF770964-2A44-437F-929E-EC01B511ED38}" type="pres">
      <dgm:prSet presAssocID="{898F96D9-66F6-47EE-82F9-ACA0980B5250}" presName="sibTrans" presStyleLbl="sibTrans2D1" presStyleIdx="0" presStyleCnt="3"/>
      <dgm:spPr/>
      <dgm:t>
        <a:bodyPr/>
        <a:lstStyle/>
        <a:p>
          <a:endParaRPr lang="en-US"/>
        </a:p>
      </dgm:t>
    </dgm:pt>
    <dgm:pt modelId="{93007389-6083-40EF-912D-0D3F2F5C0566}" type="pres">
      <dgm:prSet presAssocID="{898F96D9-66F6-47EE-82F9-ACA0980B5250}" presName="connectorText" presStyleLbl="sibTrans2D1" presStyleIdx="0" presStyleCnt="3"/>
      <dgm:spPr/>
      <dgm:t>
        <a:bodyPr/>
        <a:lstStyle/>
        <a:p>
          <a:endParaRPr lang="en-US"/>
        </a:p>
      </dgm:t>
    </dgm:pt>
    <dgm:pt modelId="{627811DF-E380-413A-A0EC-29FFDCCE8EB5}" type="pres">
      <dgm:prSet presAssocID="{EA0670B4-A769-41C8-9F76-1B7B65BFFD95}" presName="node" presStyleLbl="node1" presStyleIdx="1" presStyleCnt="4" custScaleX="138078" custScaleY="238375">
        <dgm:presLayoutVars>
          <dgm:bulletEnabled val="1"/>
        </dgm:presLayoutVars>
      </dgm:prSet>
      <dgm:spPr/>
      <dgm:t>
        <a:bodyPr/>
        <a:lstStyle/>
        <a:p>
          <a:endParaRPr lang="en-US"/>
        </a:p>
      </dgm:t>
    </dgm:pt>
    <dgm:pt modelId="{A08F4C67-1ACE-4226-9187-98C298A99A97}" type="pres">
      <dgm:prSet presAssocID="{CAD215C1-FE0C-46B2-8C6A-709E10A0A9BB}" presName="sibTrans" presStyleLbl="sibTrans2D1" presStyleIdx="1" presStyleCnt="3"/>
      <dgm:spPr/>
      <dgm:t>
        <a:bodyPr/>
        <a:lstStyle/>
        <a:p>
          <a:endParaRPr lang="en-US"/>
        </a:p>
      </dgm:t>
    </dgm:pt>
    <dgm:pt modelId="{BB40E517-6227-470F-935C-50AC75186004}" type="pres">
      <dgm:prSet presAssocID="{CAD215C1-FE0C-46B2-8C6A-709E10A0A9BB}" presName="connectorText" presStyleLbl="sibTrans2D1" presStyleIdx="1" presStyleCnt="3"/>
      <dgm:spPr/>
      <dgm:t>
        <a:bodyPr/>
        <a:lstStyle/>
        <a:p>
          <a:endParaRPr lang="en-US"/>
        </a:p>
      </dgm:t>
    </dgm:pt>
    <dgm:pt modelId="{DBFA66D5-B1BF-4CA6-86B7-B79C4B1C7B26}" type="pres">
      <dgm:prSet presAssocID="{904B740A-89DB-4C87-A1FB-6534201294E4}" presName="node" presStyleLbl="node1" presStyleIdx="2" presStyleCnt="4" custScaleX="138078" custScaleY="238375">
        <dgm:presLayoutVars>
          <dgm:bulletEnabled val="1"/>
        </dgm:presLayoutVars>
      </dgm:prSet>
      <dgm:spPr/>
      <dgm:t>
        <a:bodyPr/>
        <a:lstStyle/>
        <a:p>
          <a:endParaRPr lang="en-US"/>
        </a:p>
      </dgm:t>
    </dgm:pt>
    <dgm:pt modelId="{DA7202C9-5548-4CAA-BB51-C85440C72CC1}" type="pres">
      <dgm:prSet presAssocID="{44FCEA7F-2CBA-45BF-8C1C-C77E05B0AB76}" presName="sibTrans" presStyleLbl="sibTrans2D1" presStyleIdx="2" presStyleCnt="3"/>
      <dgm:spPr/>
      <dgm:t>
        <a:bodyPr/>
        <a:lstStyle/>
        <a:p>
          <a:endParaRPr lang="en-US"/>
        </a:p>
      </dgm:t>
    </dgm:pt>
    <dgm:pt modelId="{391BC753-6EE0-488F-8C03-51CFBCBBE2AB}" type="pres">
      <dgm:prSet presAssocID="{44FCEA7F-2CBA-45BF-8C1C-C77E05B0AB76}" presName="connectorText" presStyleLbl="sibTrans2D1" presStyleIdx="2" presStyleCnt="3"/>
      <dgm:spPr/>
      <dgm:t>
        <a:bodyPr/>
        <a:lstStyle/>
        <a:p>
          <a:endParaRPr lang="en-US"/>
        </a:p>
      </dgm:t>
    </dgm:pt>
    <dgm:pt modelId="{98C1D43A-3D80-42C2-814B-48EDAC8EF431}" type="pres">
      <dgm:prSet presAssocID="{094807E3-D77D-4C93-9E99-BA00B25FFEF8}" presName="node" presStyleLbl="node1" presStyleIdx="3" presStyleCnt="4" custScaleX="138078" custScaleY="238375">
        <dgm:presLayoutVars>
          <dgm:bulletEnabled val="1"/>
        </dgm:presLayoutVars>
      </dgm:prSet>
      <dgm:spPr/>
      <dgm:t>
        <a:bodyPr/>
        <a:lstStyle/>
        <a:p>
          <a:endParaRPr lang="en-US"/>
        </a:p>
      </dgm:t>
    </dgm:pt>
  </dgm:ptLst>
  <dgm:cxnLst>
    <dgm:cxn modelId="{CD4E0B81-9ECA-4000-A510-467595B10FBD}" type="presOf" srcId="{EA0670B4-A769-41C8-9F76-1B7B65BFFD95}" destId="{627811DF-E380-413A-A0EC-29FFDCCE8EB5}" srcOrd="0" destOrd="0" presId="urn:microsoft.com/office/officeart/2005/8/layout/process5"/>
    <dgm:cxn modelId="{9F774710-2532-45B2-A1A3-CF6EAFBD2F2C}" srcId="{C4F893CA-941E-4376-AD61-779681E96EB9}" destId="{9378CCF4-FE59-4F23-B66E-C3FF91659280}" srcOrd="0" destOrd="0" parTransId="{5F5F5FBD-2E10-4942-968A-E8B77CA3D302}" sibTransId="{898F96D9-66F6-47EE-82F9-ACA0980B5250}"/>
    <dgm:cxn modelId="{237E8DD2-CA7C-4D5C-B8C7-825172A7030B}" type="presOf" srcId="{C4F893CA-941E-4376-AD61-779681E96EB9}" destId="{E998AC29-0B4B-4CF5-ABDF-4ED013D4B2EB}" srcOrd="0" destOrd="0" presId="urn:microsoft.com/office/officeart/2005/8/layout/process5"/>
    <dgm:cxn modelId="{D0C557A4-AFD4-414C-9B93-53E7340691F1}" type="presOf" srcId="{898F96D9-66F6-47EE-82F9-ACA0980B5250}" destId="{93007389-6083-40EF-912D-0D3F2F5C0566}" srcOrd="1" destOrd="0" presId="urn:microsoft.com/office/officeart/2005/8/layout/process5"/>
    <dgm:cxn modelId="{69BC7C22-DBF5-4786-A2B0-9C6557C437A3}" srcId="{C4F893CA-941E-4376-AD61-779681E96EB9}" destId="{094807E3-D77D-4C93-9E99-BA00B25FFEF8}" srcOrd="3" destOrd="0" parTransId="{2419A4AD-FB05-4BE5-B753-B39C840B02F8}" sibTransId="{3D46F697-EBB8-431C-A0FB-DF3CB1267244}"/>
    <dgm:cxn modelId="{D1626C00-31CB-4C78-BE69-70633ECB58CF}" srcId="{C4F893CA-941E-4376-AD61-779681E96EB9}" destId="{EA0670B4-A769-41C8-9F76-1B7B65BFFD95}" srcOrd="1" destOrd="0" parTransId="{C8382F17-D485-43F6-AB52-0468CF94221F}" sibTransId="{CAD215C1-FE0C-46B2-8C6A-709E10A0A9BB}"/>
    <dgm:cxn modelId="{70EC7306-3E89-4350-9D1E-8B61A1945137}" type="presOf" srcId="{CAD215C1-FE0C-46B2-8C6A-709E10A0A9BB}" destId="{BB40E517-6227-470F-935C-50AC75186004}" srcOrd="1" destOrd="0" presId="urn:microsoft.com/office/officeart/2005/8/layout/process5"/>
    <dgm:cxn modelId="{0D2B6F5C-205B-4288-AA9B-C757C2D0D9D7}" srcId="{C4F893CA-941E-4376-AD61-779681E96EB9}" destId="{904B740A-89DB-4C87-A1FB-6534201294E4}" srcOrd="2" destOrd="0" parTransId="{30C32D5C-D2C9-4DB3-830A-3F5001529176}" sibTransId="{44FCEA7F-2CBA-45BF-8C1C-C77E05B0AB76}"/>
    <dgm:cxn modelId="{8438E099-7C12-4B1F-8573-A37B672F9526}" type="presOf" srcId="{44FCEA7F-2CBA-45BF-8C1C-C77E05B0AB76}" destId="{DA7202C9-5548-4CAA-BB51-C85440C72CC1}" srcOrd="0" destOrd="0" presId="urn:microsoft.com/office/officeart/2005/8/layout/process5"/>
    <dgm:cxn modelId="{CBF55498-DC81-454E-8062-9B6F9B6E1823}" type="presOf" srcId="{094807E3-D77D-4C93-9E99-BA00B25FFEF8}" destId="{98C1D43A-3D80-42C2-814B-48EDAC8EF431}" srcOrd="0" destOrd="0" presId="urn:microsoft.com/office/officeart/2005/8/layout/process5"/>
    <dgm:cxn modelId="{229F3798-329A-4C8A-95E9-9D37C1F5FF98}" type="presOf" srcId="{44FCEA7F-2CBA-45BF-8C1C-C77E05B0AB76}" destId="{391BC753-6EE0-488F-8C03-51CFBCBBE2AB}" srcOrd="1" destOrd="0" presId="urn:microsoft.com/office/officeart/2005/8/layout/process5"/>
    <dgm:cxn modelId="{D3CE9B20-5BFD-4E77-837D-6532B9B58EC5}" type="presOf" srcId="{9378CCF4-FE59-4F23-B66E-C3FF91659280}" destId="{19C7071E-9B05-4D95-953F-7D8A5DCAFF31}" srcOrd="0" destOrd="0" presId="urn:microsoft.com/office/officeart/2005/8/layout/process5"/>
    <dgm:cxn modelId="{9A6000E9-D9B9-4809-9E66-CB81D5EF4C1E}" type="presOf" srcId="{CAD215C1-FE0C-46B2-8C6A-709E10A0A9BB}" destId="{A08F4C67-1ACE-4226-9187-98C298A99A97}" srcOrd="0" destOrd="0" presId="urn:microsoft.com/office/officeart/2005/8/layout/process5"/>
    <dgm:cxn modelId="{7140C561-2D0B-40C5-A5DB-E5D1BAD5D051}" type="presOf" srcId="{904B740A-89DB-4C87-A1FB-6534201294E4}" destId="{DBFA66D5-B1BF-4CA6-86B7-B79C4B1C7B26}" srcOrd="0" destOrd="0" presId="urn:microsoft.com/office/officeart/2005/8/layout/process5"/>
    <dgm:cxn modelId="{379F8E1D-9FD3-49FC-91A2-E99A110657E5}" type="presOf" srcId="{898F96D9-66F6-47EE-82F9-ACA0980B5250}" destId="{CF770964-2A44-437F-929E-EC01B511ED38}" srcOrd="0" destOrd="0" presId="urn:microsoft.com/office/officeart/2005/8/layout/process5"/>
    <dgm:cxn modelId="{E4A2DDD4-1253-41DE-A17A-7525B6FCC785}" type="presParOf" srcId="{E998AC29-0B4B-4CF5-ABDF-4ED013D4B2EB}" destId="{19C7071E-9B05-4D95-953F-7D8A5DCAFF31}" srcOrd="0" destOrd="0" presId="urn:microsoft.com/office/officeart/2005/8/layout/process5"/>
    <dgm:cxn modelId="{891FA418-C86A-4795-9C03-664EF524FCC0}" type="presParOf" srcId="{E998AC29-0B4B-4CF5-ABDF-4ED013D4B2EB}" destId="{CF770964-2A44-437F-929E-EC01B511ED38}" srcOrd="1" destOrd="0" presId="urn:microsoft.com/office/officeart/2005/8/layout/process5"/>
    <dgm:cxn modelId="{231300E6-6F16-45B5-A910-A1ACD4026498}" type="presParOf" srcId="{CF770964-2A44-437F-929E-EC01B511ED38}" destId="{93007389-6083-40EF-912D-0D3F2F5C0566}" srcOrd="0" destOrd="0" presId="urn:microsoft.com/office/officeart/2005/8/layout/process5"/>
    <dgm:cxn modelId="{B0586771-2266-44D4-9832-C78DC489EA76}" type="presParOf" srcId="{E998AC29-0B4B-4CF5-ABDF-4ED013D4B2EB}" destId="{627811DF-E380-413A-A0EC-29FFDCCE8EB5}" srcOrd="2" destOrd="0" presId="urn:microsoft.com/office/officeart/2005/8/layout/process5"/>
    <dgm:cxn modelId="{F3F97806-CF5E-4142-96E7-F54884B1CA79}" type="presParOf" srcId="{E998AC29-0B4B-4CF5-ABDF-4ED013D4B2EB}" destId="{A08F4C67-1ACE-4226-9187-98C298A99A97}" srcOrd="3" destOrd="0" presId="urn:microsoft.com/office/officeart/2005/8/layout/process5"/>
    <dgm:cxn modelId="{A883A925-7E73-4D22-92AD-5807B8C71B20}" type="presParOf" srcId="{A08F4C67-1ACE-4226-9187-98C298A99A97}" destId="{BB40E517-6227-470F-935C-50AC75186004}" srcOrd="0" destOrd="0" presId="urn:microsoft.com/office/officeart/2005/8/layout/process5"/>
    <dgm:cxn modelId="{67D76D80-5A19-4D86-8162-121317856FF4}" type="presParOf" srcId="{E998AC29-0B4B-4CF5-ABDF-4ED013D4B2EB}" destId="{DBFA66D5-B1BF-4CA6-86B7-B79C4B1C7B26}" srcOrd="4" destOrd="0" presId="urn:microsoft.com/office/officeart/2005/8/layout/process5"/>
    <dgm:cxn modelId="{21EF4F12-D7F6-4403-A7C0-52BA0ADD8AE7}" type="presParOf" srcId="{E998AC29-0B4B-4CF5-ABDF-4ED013D4B2EB}" destId="{DA7202C9-5548-4CAA-BB51-C85440C72CC1}" srcOrd="5" destOrd="0" presId="urn:microsoft.com/office/officeart/2005/8/layout/process5"/>
    <dgm:cxn modelId="{F3EC7AD4-BAFB-4B28-90FB-044A5E00D9AD}" type="presParOf" srcId="{DA7202C9-5548-4CAA-BB51-C85440C72CC1}" destId="{391BC753-6EE0-488F-8C03-51CFBCBBE2AB}" srcOrd="0" destOrd="0" presId="urn:microsoft.com/office/officeart/2005/8/layout/process5"/>
    <dgm:cxn modelId="{FFCCF6A1-E62F-448A-9EBB-F7057B444A24}" type="presParOf" srcId="{E998AC29-0B4B-4CF5-ABDF-4ED013D4B2EB}" destId="{98C1D43A-3D80-42C2-814B-48EDAC8EF431}"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3116F-EC2F-4CCE-9D48-4BE5900C616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96F0154-3071-4999-8B0D-A117A2DEC9A1}">
      <dgm:prSet phldrT="[Text]" custT="1"/>
      <dgm:spPr>
        <a:solidFill>
          <a:schemeClr val="accent2">
            <a:lumMod val="60000"/>
            <a:lumOff val="40000"/>
          </a:schemeClr>
        </a:solidFill>
        <a:ln>
          <a:solidFill>
            <a:schemeClr val="tx1"/>
          </a:solidFill>
        </a:ln>
      </dgm:spPr>
      <dgm:t>
        <a:bodyPr/>
        <a:lstStyle/>
        <a:p>
          <a:r>
            <a:rPr lang="en-US" sz="1800" dirty="0" smtClean="0">
              <a:solidFill>
                <a:schemeClr val="tx1"/>
              </a:solidFill>
            </a:rPr>
            <a:t> Investor to first register on App to lodge complaints.</a:t>
          </a:r>
          <a:endParaRPr lang="en-US" sz="1800" dirty="0">
            <a:solidFill>
              <a:schemeClr val="tx1"/>
            </a:solidFill>
          </a:endParaRPr>
        </a:p>
      </dgm:t>
    </dgm:pt>
    <dgm:pt modelId="{8EFFF14F-90FC-4929-97F6-AE26E2420114}" type="parTrans" cxnId="{BFE40B2E-7934-487E-A52E-B7EAB7A85965}">
      <dgm:prSet/>
      <dgm:spPr/>
      <dgm:t>
        <a:bodyPr/>
        <a:lstStyle/>
        <a:p>
          <a:endParaRPr lang="en-US"/>
        </a:p>
      </dgm:t>
    </dgm:pt>
    <dgm:pt modelId="{FA5D0CB6-78FF-470A-9A12-FB165C0F2907}" type="sibTrans" cxnId="{BFE40B2E-7934-487E-A52E-B7EAB7A85965}">
      <dgm:prSet custT="1"/>
      <dgm:spPr>
        <a:solidFill>
          <a:schemeClr val="accent2">
            <a:lumMod val="75000"/>
          </a:schemeClr>
        </a:solidFill>
        <a:ln>
          <a:solidFill>
            <a:schemeClr val="tx1"/>
          </a:solidFill>
        </a:ln>
      </dgm:spPr>
      <dgm:t>
        <a:bodyPr/>
        <a:lstStyle/>
        <a:p>
          <a:r>
            <a:rPr lang="en-US" sz="1800" dirty="0" smtClean="0"/>
            <a:t>Facilitate lodging of investor grievances with SEBI.</a:t>
          </a:r>
          <a:endParaRPr lang="en-US" sz="1800" dirty="0"/>
        </a:p>
      </dgm:t>
    </dgm:pt>
    <dgm:pt modelId="{A9AD747C-5DBE-43CC-A2FA-18B456AB02DA}">
      <dgm:prSet phldrT="[Text]" custT="1"/>
      <dgm:spPr>
        <a:solidFill>
          <a:schemeClr val="accent2">
            <a:lumMod val="60000"/>
            <a:lumOff val="40000"/>
          </a:schemeClr>
        </a:solidFill>
        <a:ln>
          <a:solidFill>
            <a:schemeClr val="tx1"/>
          </a:solidFill>
        </a:ln>
      </dgm:spPr>
      <dgm:t>
        <a:bodyPr/>
        <a:lstStyle/>
        <a:p>
          <a:r>
            <a:rPr lang="en-US" sz="1800" dirty="0" smtClean="0">
              <a:solidFill>
                <a:schemeClr val="tx1"/>
              </a:solidFill>
            </a:rPr>
            <a:t>Can be accessed at the convenience of a smartphone.</a:t>
          </a:r>
          <a:endParaRPr lang="en-US" sz="1800" dirty="0">
            <a:solidFill>
              <a:schemeClr val="tx1"/>
            </a:solidFill>
          </a:endParaRPr>
        </a:p>
      </dgm:t>
    </dgm:pt>
    <dgm:pt modelId="{736C74D1-3FC2-4AF3-983B-07AF1BA76BB7}" type="parTrans" cxnId="{F8461B8E-33E9-46BB-9051-5A86CF772DEB}">
      <dgm:prSet/>
      <dgm:spPr/>
      <dgm:t>
        <a:bodyPr/>
        <a:lstStyle/>
        <a:p>
          <a:endParaRPr lang="en-US"/>
        </a:p>
      </dgm:t>
    </dgm:pt>
    <dgm:pt modelId="{607F9362-B098-4A57-B9C3-CC4A7B73D6FD}" type="sibTrans" cxnId="{F8461B8E-33E9-46BB-9051-5A86CF772DEB}">
      <dgm:prSet custT="1"/>
      <dgm:spPr>
        <a:solidFill>
          <a:schemeClr val="accent2">
            <a:lumMod val="75000"/>
          </a:schemeClr>
        </a:solidFill>
        <a:ln>
          <a:solidFill>
            <a:schemeClr val="tx1"/>
          </a:solidFill>
        </a:ln>
      </dgm:spPr>
      <dgm:t>
        <a:bodyPr/>
        <a:lstStyle/>
        <a:p>
          <a:r>
            <a:rPr lang="en-US" sz="1800" dirty="0" smtClean="0"/>
            <a:t> Enables investors to track status of the complaint </a:t>
          </a:r>
          <a:r>
            <a:rPr lang="en-US" sz="1800" dirty="0" err="1" smtClean="0"/>
            <a:t>redressal</a:t>
          </a:r>
          <a:r>
            <a:rPr lang="en-US" sz="1800" dirty="0" smtClean="0"/>
            <a:t>.</a:t>
          </a:r>
          <a:endParaRPr lang="en-US" sz="1800" dirty="0"/>
        </a:p>
      </dgm:t>
    </dgm:pt>
    <dgm:pt modelId="{AFB67625-0799-4796-AB12-762BD4E2C8D9}" type="pres">
      <dgm:prSet presAssocID="{9A93116F-EC2F-4CCE-9D48-4BE5900C6161}" presName="Name0" presStyleCnt="0">
        <dgm:presLayoutVars>
          <dgm:chMax/>
          <dgm:chPref/>
          <dgm:dir/>
          <dgm:animLvl val="lvl"/>
        </dgm:presLayoutVars>
      </dgm:prSet>
      <dgm:spPr/>
      <dgm:t>
        <a:bodyPr/>
        <a:lstStyle/>
        <a:p>
          <a:endParaRPr lang="en-US"/>
        </a:p>
      </dgm:t>
    </dgm:pt>
    <dgm:pt modelId="{D2A02288-2558-4C17-A9FE-1D5899027E3D}" type="pres">
      <dgm:prSet presAssocID="{196F0154-3071-4999-8B0D-A117A2DEC9A1}" presName="composite" presStyleCnt="0"/>
      <dgm:spPr/>
    </dgm:pt>
    <dgm:pt modelId="{4C09C073-E7AC-45A4-B2CE-B87D1F9F6172}" type="pres">
      <dgm:prSet presAssocID="{196F0154-3071-4999-8B0D-A117A2DEC9A1}" presName="Parent1" presStyleLbl="node1" presStyleIdx="0" presStyleCnt="4" custScaleX="122815" custLinFactNeighborX="6847" custLinFactNeighborY="596">
        <dgm:presLayoutVars>
          <dgm:chMax val="1"/>
          <dgm:chPref val="1"/>
          <dgm:bulletEnabled val="1"/>
        </dgm:presLayoutVars>
      </dgm:prSet>
      <dgm:spPr>
        <a:prstGeom prst="hexagon">
          <a:avLst/>
        </a:prstGeom>
      </dgm:spPr>
      <dgm:t>
        <a:bodyPr/>
        <a:lstStyle/>
        <a:p>
          <a:endParaRPr lang="en-US"/>
        </a:p>
      </dgm:t>
    </dgm:pt>
    <dgm:pt modelId="{21985462-6793-43CC-A911-9203587AF826}" type="pres">
      <dgm:prSet presAssocID="{196F0154-3071-4999-8B0D-A117A2DEC9A1}" presName="Childtext1" presStyleLbl="revTx" presStyleIdx="0" presStyleCnt="2">
        <dgm:presLayoutVars>
          <dgm:chMax val="0"/>
          <dgm:chPref val="0"/>
          <dgm:bulletEnabled val="1"/>
        </dgm:presLayoutVars>
      </dgm:prSet>
      <dgm:spPr/>
      <dgm:t>
        <a:bodyPr/>
        <a:lstStyle/>
        <a:p>
          <a:endParaRPr lang="en-US"/>
        </a:p>
      </dgm:t>
    </dgm:pt>
    <dgm:pt modelId="{94D0F8A3-4996-43BC-8BD3-74EC82C62601}" type="pres">
      <dgm:prSet presAssocID="{196F0154-3071-4999-8B0D-A117A2DEC9A1}" presName="BalanceSpacing" presStyleCnt="0"/>
      <dgm:spPr/>
    </dgm:pt>
    <dgm:pt modelId="{FFF51DAA-B45B-42E5-8CC2-7E2C35EB1AB8}" type="pres">
      <dgm:prSet presAssocID="{196F0154-3071-4999-8B0D-A117A2DEC9A1}" presName="BalanceSpacing1" presStyleCnt="0"/>
      <dgm:spPr/>
    </dgm:pt>
    <dgm:pt modelId="{8FA48452-E6F6-4832-BF44-2F156C73B570}" type="pres">
      <dgm:prSet presAssocID="{FA5D0CB6-78FF-470A-9A12-FB165C0F2907}" presName="Accent1Text" presStyleLbl="node1" presStyleIdx="1" presStyleCnt="4" custScaleX="122815" custLinFactNeighborX="-19854"/>
      <dgm:spPr>
        <a:prstGeom prst="hexagon">
          <a:avLst/>
        </a:prstGeom>
      </dgm:spPr>
      <dgm:t>
        <a:bodyPr/>
        <a:lstStyle/>
        <a:p>
          <a:endParaRPr lang="en-US"/>
        </a:p>
      </dgm:t>
    </dgm:pt>
    <dgm:pt modelId="{19D612DD-91C5-4990-B749-8C57F37F5619}" type="pres">
      <dgm:prSet presAssocID="{FA5D0CB6-78FF-470A-9A12-FB165C0F2907}" presName="spaceBetweenRectangles" presStyleCnt="0"/>
      <dgm:spPr/>
    </dgm:pt>
    <dgm:pt modelId="{7A151184-A7CC-4893-A7D1-FE8BC6655BC3}" type="pres">
      <dgm:prSet presAssocID="{A9AD747C-5DBE-43CC-A2FA-18B456AB02DA}" presName="composite" presStyleCnt="0"/>
      <dgm:spPr/>
    </dgm:pt>
    <dgm:pt modelId="{259D096B-BE9B-46D5-87C6-930A4D8C5A68}" type="pres">
      <dgm:prSet presAssocID="{A9AD747C-5DBE-43CC-A2FA-18B456AB02DA}" presName="Parent1" presStyleLbl="node1" presStyleIdx="2" presStyleCnt="4" custScaleX="122815" custLinFactNeighborX="-6846" custLinFactNeighborY="-2382">
        <dgm:presLayoutVars>
          <dgm:chMax val="1"/>
          <dgm:chPref val="1"/>
          <dgm:bulletEnabled val="1"/>
        </dgm:presLayoutVars>
      </dgm:prSet>
      <dgm:spPr>
        <a:prstGeom prst="hexagon">
          <a:avLst/>
        </a:prstGeom>
      </dgm:spPr>
      <dgm:t>
        <a:bodyPr/>
        <a:lstStyle/>
        <a:p>
          <a:endParaRPr lang="en-US"/>
        </a:p>
      </dgm:t>
    </dgm:pt>
    <dgm:pt modelId="{AD5FF531-3878-4255-B636-D9E674C66F27}" type="pres">
      <dgm:prSet presAssocID="{A9AD747C-5DBE-43CC-A2FA-18B456AB02DA}" presName="Childtext1" presStyleLbl="revTx" presStyleIdx="1" presStyleCnt="2">
        <dgm:presLayoutVars>
          <dgm:chMax val="0"/>
          <dgm:chPref val="0"/>
          <dgm:bulletEnabled val="1"/>
        </dgm:presLayoutVars>
      </dgm:prSet>
      <dgm:spPr/>
      <dgm:t>
        <a:bodyPr/>
        <a:lstStyle/>
        <a:p>
          <a:endParaRPr lang="en-US"/>
        </a:p>
      </dgm:t>
    </dgm:pt>
    <dgm:pt modelId="{D8D97344-8FFD-4F3C-BC32-7CF0C60978A9}" type="pres">
      <dgm:prSet presAssocID="{A9AD747C-5DBE-43CC-A2FA-18B456AB02DA}" presName="BalanceSpacing" presStyleCnt="0"/>
      <dgm:spPr/>
    </dgm:pt>
    <dgm:pt modelId="{0E302FEE-0E8F-4B72-9777-39CFAB8124EE}" type="pres">
      <dgm:prSet presAssocID="{A9AD747C-5DBE-43CC-A2FA-18B456AB02DA}" presName="BalanceSpacing1" presStyleCnt="0"/>
      <dgm:spPr/>
    </dgm:pt>
    <dgm:pt modelId="{071B098E-7574-4B83-A6B9-1540CE852F7C}" type="pres">
      <dgm:prSet presAssocID="{607F9362-B098-4A57-B9C3-CC4A7B73D6FD}" presName="Accent1Text" presStyleLbl="node1" presStyleIdx="3" presStyleCnt="4" custScaleX="122815" custLinFactNeighborX="15062" custLinFactNeighborY="-2382"/>
      <dgm:spPr>
        <a:prstGeom prst="hexagon">
          <a:avLst/>
        </a:prstGeom>
      </dgm:spPr>
      <dgm:t>
        <a:bodyPr/>
        <a:lstStyle/>
        <a:p>
          <a:endParaRPr lang="en-US"/>
        </a:p>
      </dgm:t>
    </dgm:pt>
  </dgm:ptLst>
  <dgm:cxnLst>
    <dgm:cxn modelId="{267285CC-AE37-4F47-BF0E-DC0CC63EEA30}" type="presOf" srcId="{FA5D0CB6-78FF-470A-9A12-FB165C0F2907}" destId="{8FA48452-E6F6-4832-BF44-2F156C73B570}" srcOrd="0" destOrd="0" presId="urn:microsoft.com/office/officeart/2008/layout/AlternatingHexagons"/>
    <dgm:cxn modelId="{55D003A0-8D5B-4961-A6F3-CCEB9EF16D60}" type="presOf" srcId="{196F0154-3071-4999-8B0D-A117A2DEC9A1}" destId="{4C09C073-E7AC-45A4-B2CE-B87D1F9F6172}" srcOrd="0" destOrd="0" presId="urn:microsoft.com/office/officeart/2008/layout/AlternatingHexagons"/>
    <dgm:cxn modelId="{EA751DDE-75B5-407C-8C71-51CF53ED533E}" type="presOf" srcId="{A9AD747C-5DBE-43CC-A2FA-18B456AB02DA}" destId="{259D096B-BE9B-46D5-87C6-930A4D8C5A68}" srcOrd="0" destOrd="0" presId="urn:microsoft.com/office/officeart/2008/layout/AlternatingHexagons"/>
    <dgm:cxn modelId="{BFE40B2E-7934-487E-A52E-B7EAB7A85965}" srcId="{9A93116F-EC2F-4CCE-9D48-4BE5900C6161}" destId="{196F0154-3071-4999-8B0D-A117A2DEC9A1}" srcOrd="0" destOrd="0" parTransId="{8EFFF14F-90FC-4929-97F6-AE26E2420114}" sibTransId="{FA5D0CB6-78FF-470A-9A12-FB165C0F2907}"/>
    <dgm:cxn modelId="{95615F13-434E-460A-9707-0A43C5C2DDAC}" type="presOf" srcId="{607F9362-B098-4A57-B9C3-CC4A7B73D6FD}" destId="{071B098E-7574-4B83-A6B9-1540CE852F7C}" srcOrd="0" destOrd="0" presId="urn:microsoft.com/office/officeart/2008/layout/AlternatingHexagons"/>
    <dgm:cxn modelId="{F8461B8E-33E9-46BB-9051-5A86CF772DEB}" srcId="{9A93116F-EC2F-4CCE-9D48-4BE5900C6161}" destId="{A9AD747C-5DBE-43CC-A2FA-18B456AB02DA}" srcOrd="1" destOrd="0" parTransId="{736C74D1-3FC2-4AF3-983B-07AF1BA76BB7}" sibTransId="{607F9362-B098-4A57-B9C3-CC4A7B73D6FD}"/>
    <dgm:cxn modelId="{4B5119ED-9B4D-4C99-951F-BDE5EB8D426D}" type="presOf" srcId="{9A93116F-EC2F-4CCE-9D48-4BE5900C6161}" destId="{AFB67625-0799-4796-AB12-762BD4E2C8D9}" srcOrd="0" destOrd="0" presId="urn:microsoft.com/office/officeart/2008/layout/AlternatingHexagons"/>
    <dgm:cxn modelId="{3F539BE0-2BF1-428F-9A42-F53B74667C94}" type="presParOf" srcId="{AFB67625-0799-4796-AB12-762BD4E2C8D9}" destId="{D2A02288-2558-4C17-A9FE-1D5899027E3D}" srcOrd="0" destOrd="0" presId="urn:microsoft.com/office/officeart/2008/layout/AlternatingHexagons"/>
    <dgm:cxn modelId="{7E0A814B-DBFB-4E72-B37D-E144FFB66C80}" type="presParOf" srcId="{D2A02288-2558-4C17-A9FE-1D5899027E3D}" destId="{4C09C073-E7AC-45A4-B2CE-B87D1F9F6172}" srcOrd="0" destOrd="0" presId="urn:microsoft.com/office/officeart/2008/layout/AlternatingHexagons"/>
    <dgm:cxn modelId="{DC4B4DE2-A633-40CA-B07D-15441ECDF317}" type="presParOf" srcId="{D2A02288-2558-4C17-A9FE-1D5899027E3D}" destId="{21985462-6793-43CC-A911-9203587AF826}" srcOrd="1" destOrd="0" presId="urn:microsoft.com/office/officeart/2008/layout/AlternatingHexagons"/>
    <dgm:cxn modelId="{7B003931-2642-4314-9AA0-082BD1B29D7A}" type="presParOf" srcId="{D2A02288-2558-4C17-A9FE-1D5899027E3D}" destId="{94D0F8A3-4996-43BC-8BD3-74EC82C62601}" srcOrd="2" destOrd="0" presId="urn:microsoft.com/office/officeart/2008/layout/AlternatingHexagons"/>
    <dgm:cxn modelId="{FB889D99-C336-463C-8F4F-4F53A7BD49DD}" type="presParOf" srcId="{D2A02288-2558-4C17-A9FE-1D5899027E3D}" destId="{FFF51DAA-B45B-42E5-8CC2-7E2C35EB1AB8}" srcOrd="3" destOrd="0" presId="urn:microsoft.com/office/officeart/2008/layout/AlternatingHexagons"/>
    <dgm:cxn modelId="{D97A25BD-B005-4A0D-9406-70B85C971075}" type="presParOf" srcId="{D2A02288-2558-4C17-A9FE-1D5899027E3D}" destId="{8FA48452-E6F6-4832-BF44-2F156C73B570}" srcOrd="4" destOrd="0" presId="urn:microsoft.com/office/officeart/2008/layout/AlternatingHexagons"/>
    <dgm:cxn modelId="{BE623D6C-B896-4C3E-A721-B3B2C8DE2251}" type="presParOf" srcId="{AFB67625-0799-4796-AB12-762BD4E2C8D9}" destId="{19D612DD-91C5-4990-B749-8C57F37F5619}" srcOrd="1" destOrd="0" presId="urn:microsoft.com/office/officeart/2008/layout/AlternatingHexagons"/>
    <dgm:cxn modelId="{6145FF7D-39B8-4F66-81F8-C3CF4E19EDA1}" type="presParOf" srcId="{AFB67625-0799-4796-AB12-762BD4E2C8D9}" destId="{7A151184-A7CC-4893-A7D1-FE8BC6655BC3}" srcOrd="2" destOrd="0" presId="urn:microsoft.com/office/officeart/2008/layout/AlternatingHexagons"/>
    <dgm:cxn modelId="{F310282C-FED5-480E-8B39-C145D5D8EE15}" type="presParOf" srcId="{7A151184-A7CC-4893-A7D1-FE8BC6655BC3}" destId="{259D096B-BE9B-46D5-87C6-930A4D8C5A68}" srcOrd="0" destOrd="0" presId="urn:microsoft.com/office/officeart/2008/layout/AlternatingHexagons"/>
    <dgm:cxn modelId="{76F821B6-B634-49F3-A2DC-22812550C758}" type="presParOf" srcId="{7A151184-A7CC-4893-A7D1-FE8BC6655BC3}" destId="{AD5FF531-3878-4255-B636-D9E674C66F27}" srcOrd="1" destOrd="0" presId="urn:microsoft.com/office/officeart/2008/layout/AlternatingHexagons"/>
    <dgm:cxn modelId="{78D33EF3-519A-4E77-A1FF-2F0AC50AEE05}" type="presParOf" srcId="{7A151184-A7CC-4893-A7D1-FE8BC6655BC3}" destId="{D8D97344-8FFD-4F3C-BC32-7CF0C60978A9}" srcOrd="2" destOrd="0" presId="urn:microsoft.com/office/officeart/2008/layout/AlternatingHexagons"/>
    <dgm:cxn modelId="{95CD38FE-9878-46B1-B323-EA43F6E536CF}" type="presParOf" srcId="{7A151184-A7CC-4893-A7D1-FE8BC6655BC3}" destId="{0E302FEE-0E8F-4B72-9777-39CFAB8124EE}" srcOrd="3" destOrd="0" presId="urn:microsoft.com/office/officeart/2008/layout/AlternatingHexagons"/>
    <dgm:cxn modelId="{50723A0A-FD6E-4BE2-8D3F-357263EEA3C5}" type="presParOf" srcId="{7A151184-A7CC-4893-A7D1-FE8BC6655BC3}" destId="{071B098E-7574-4B83-A6B9-1540CE852F7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7D316E-5332-49A6-B1BD-38CC65BC302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4CA8FE1-935B-47CB-9A82-9FA40C2315FB}">
      <dgm:prSet phldrT="[Text]" custT="1"/>
      <dgm:spPr>
        <a:ln>
          <a:solidFill>
            <a:schemeClr val="tx2">
              <a:lumMod val="50000"/>
            </a:schemeClr>
          </a:solidFill>
        </a:ln>
      </dgm:spPr>
      <dgm:t>
        <a:bodyPr/>
        <a:lstStyle/>
        <a:p>
          <a:r>
            <a:rPr lang="en-US" sz="1600" dirty="0" smtClean="0"/>
            <a:t>Immediately question your TM about any transaction that you do not understand or you did not authorize your trading member.</a:t>
          </a:r>
          <a:endParaRPr lang="en-US" sz="1600" dirty="0"/>
        </a:p>
      </dgm:t>
    </dgm:pt>
    <dgm:pt modelId="{B0D14921-F3AD-479F-A012-2DFC22DCD237}" type="parTrans" cxnId="{D14BBC7F-7200-43A9-AF8E-85DE8071EA14}">
      <dgm:prSet/>
      <dgm:spPr/>
      <dgm:t>
        <a:bodyPr/>
        <a:lstStyle/>
        <a:p>
          <a:endParaRPr lang="en-US" sz="1600"/>
        </a:p>
      </dgm:t>
    </dgm:pt>
    <dgm:pt modelId="{108EEAB0-D86C-4446-A019-631720B0C879}" type="sibTrans" cxnId="{D14BBC7F-7200-43A9-AF8E-85DE8071EA14}">
      <dgm:prSet custT="1"/>
      <dgm:spPr>
        <a:solidFill>
          <a:schemeClr val="accent6">
            <a:lumMod val="75000"/>
          </a:schemeClr>
        </a:solidFill>
        <a:ln>
          <a:solidFill>
            <a:schemeClr val="tx1"/>
          </a:solidFill>
        </a:ln>
      </dgm:spPr>
      <dgm:t>
        <a:bodyPr/>
        <a:lstStyle/>
        <a:p>
          <a:endParaRPr lang="en-US" sz="1600"/>
        </a:p>
      </dgm:t>
    </dgm:pt>
    <dgm:pt modelId="{F70E0CDD-147B-4C0A-A6BB-A0D2E7D5398F}">
      <dgm:prSet phldrT="[Text]" custT="1"/>
      <dgm:spPr>
        <a:ln>
          <a:solidFill>
            <a:schemeClr val="tx2">
              <a:lumMod val="50000"/>
            </a:schemeClr>
          </a:solidFill>
        </a:ln>
      </dgm:spPr>
      <dgm:t>
        <a:bodyPr/>
        <a:lstStyle/>
        <a:p>
          <a:r>
            <a:rPr lang="en-US" sz="1600" dirty="0" smtClean="0"/>
            <a:t>Not satisfied with your trading member’s response </a:t>
          </a:r>
          <a:r>
            <a:rPr lang="en-US" sz="1600" dirty="0" smtClean="0">
              <a:sym typeface="Wingdings" panose="05000000000000000000" pitchFamily="2" charset="2"/>
            </a:rPr>
            <a:t> C</a:t>
          </a:r>
          <a:r>
            <a:rPr lang="en-US" sz="1600" dirty="0" smtClean="0"/>
            <a:t>ontact firm’s branch manager or customer care. </a:t>
          </a:r>
          <a:endParaRPr lang="en-US" sz="1600" dirty="0"/>
        </a:p>
      </dgm:t>
    </dgm:pt>
    <dgm:pt modelId="{181F7404-8C88-4554-82E3-22C089841724}" type="parTrans" cxnId="{157B0AD0-D1D4-4AE7-92B9-D44B0F49AF53}">
      <dgm:prSet/>
      <dgm:spPr/>
      <dgm:t>
        <a:bodyPr/>
        <a:lstStyle/>
        <a:p>
          <a:endParaRPr lang="en-US" sz="1600"/>
        </a:p>
      </dgm:t>
    </dgm:pt>
    <dgm:pt modelId="{CF2C0339-7228-424A-A6A0-3E395A7EF30B}" type="sibTrans" cxnId="{157B0AD0-D1D4-4AE7-92B9-D44B0F49AF53}">
      <dgm:prSet custT="1"/>
      <dgm:spPr>
        <a:solidFill>
          <a:schemeClr val="accent6">
            <a:lumMod val="75000"/>
          </a:schemeClr>
        </a:solidFill>
        <a:ln>
          <a:solidFill>
            <a:schemeClr val="tx1"/>
          </a:solidFill>
        </a:ln>
      </dgm:spPr>
      <dgm:t>
        <a:bodyPr/>
        <a:lstStyle/>
        <a:p>
          <a:endParaRPr lang="en-US" sz="1600"/>
        </a:p>
      </dgm:t>
    </dgm:pt>
    <dgm:pt modelId="{D28F858C-7D0D-4F70-BE6C-8EB0A65EE4F6}">
      <dgm:prSet phldrT="[Text]" custT="1"/>
      <dgm:spPr>
        <a:ln>
          <a:solidFill>
            <a:schemeClr val="tx2">
              <a:lumMod val="50000"/>
            </a:schemeClr>
          </a:solidFill>
        </a:ln>
      </dgm:spPr>
      <dgm:t>
        <a:bodyPr/>
        <a:lstStyle/>
        <a:p>
          <a:r>
            <a:rPr lang="en-US" sz="1600" dirty="0" smtClean="0"/>
            <a:t>Any dispute with trading member </a:t>
          </a:r>
          <a:r>
            <a:rPr lang="en-US" sz="1600" dirty="0" smtClean="0">
              <a:sym typeface="Wingdings" panose="05000000000000000000" pitchFamily="2" charset="2"/>
            </a:rPr>
            <a:t> C</a:t>
          </a:r>
          <a:r>
            <a:rPr lang="en-US" sz="1600" dirty="0" smtClean="0"/>
            <a:t>omplain in writing to trading member.</a:t>
          </a:r>
          <a:endParaRPr lang="en-US" sz="1600" dirty="0"/>
        </a:p>
      </dgm:t>
    </dgm:pt>
    <dgm:pt modelId="{41203146-A3B2-432A-A83C-13C53C994572}" type="parTrans" cxnId="{EA931E3C-E45A-47E0-BF8E-0CAA668516CB}">
      <dgm:prSet/>
      <dgm:spPr/>
      <dgm:t>
        <a:bodyPr/>
        <a:lstStyle/>
        <a:p>
          <a:endParaRPr lang="en-US" sz="1600"/>
        </a:p>
      </dgm:t>
    </dgm:pt>
    <dgm:pt modelId="{E5362E6C-C90F-47CC-A597-F2004A6E6106}" type="sibTrans" cxnId="{EA931E3C-E45A-47E0-BF8E-0CAA668516CB}">
      <dgm:prSet custT="1"/>
      <dgm:spPr>
        <a:solidFill>
          <a:schemeClr val="accent6">
            <a:lumMod val="75000"/>
          </a:schemeClr>
        </a:solidFill>
        <a:ln>
          <a:solidFill>
            <a:schemeClr val="tx1"/>
          </a:solidFill>
        </a:ln>
      </dgm:spPr>
      <dgm:t>
        <a:bodyPr/>
        <a:lstStyle/>
        <a:p>
          <a:endParaRPr lang="en-US" sz="1600"/>
        </a:p>
      </dgm:t>
    </dgm:pt>
    <dgm:pt modelId="{2EE88560-8FAB-42D2-B891-E48527E52622}">
      <dgm:prSet custT="1"/>
      <dgm:spPr>
        <a:ln>
          <a:solidFill>
            <a:schemeClr val="tx2">
              <a:lumMod val="50000"/>
            </a:schemeClr>
          </a:solidFill>
        </a:ln>
      </dgm:spPr>
      <dgm:t>
        <a:bodyPr/>
        <a:lstStyle/>
        <a:p>
          <a:r>
            <a:rPr lang="en-US" sz="1600" dirty="0" smtClean="0"/>
            <a:t>Retain copies of your letter and all related correspondence done with trading member.</a:t>
          </a:r>
          <a:endParaRPr lang="en-US" sz="1600" dirty="0"/>
        </a:p>
      </dgm:t>
    </dgm:pt>
    <dgm:pt modelId="{F6C3D8CE-234D-42A3-9F25-EAF3B779E692}" type="parTrans" cxnId="{746D0B88-4317-4982-8E54-891A866FF7DC}">
      <dgm:prSet/>
      <dgm:spPr/>
      <dgm:t>
        <a:bodyPr/>
        <a:lstStyle/>
        <a:p>
          <a:endParaRPr lang="en-US" sz="1600"/>
        </a:p>
      </dgm:t>
    </dgm:pt>
    <dgm:pt modelId="{F2C53C76-7A6E-4658-8103-B74DD910E7B2}" type="sibTrans" cxnId="{746D0B88-4317-4982-8E54-891A866FF7DC}">
      <dgm:prSet custT="1"/>
      <dgm:spPr>
        <a:solidFill>
          <a:schemeClr val="accent6">
            <a:lumMod val="75000"/>
          </a:schemeClr>
        </a:solidFill>
        <a:ln>
          <a:solidFill>
            <a:schemeClr val="tx1"/>
          </a:solidFill>
        </a:ln>
      </dgm:spPr>
      <dgm:t>
        <a:bodyPr/>
        <a:lstStyle/>
        <a:p>
          <a:endParaRPr lang="en-US" sz="1600"/>
        </a:p>
      </dgm:t>
    </dgm:pt>
    <dgm:pt modelId="{2CAEA504-A631-4C7B-85A1-76AC7D97EF42}">
      <dgm:prSet custT="1"/>
      <dgm:spPr>
        <a:ln>
          <a:solidFill>
            <a:schemeClr val="tx2">
              <a:lumMod val="50000"/>
            </a:schemeClr>
          </a:solidFill>
        </a:ln>
      </dgm:spPr>
      <dgm:t>
        <a:bodyPr/>
        <a:lstStyle/>
        <a:p>
          <a:r>
            <a:rPr lang="en-US" sz="1600" dirty="0" smtClean="0"/>
            <a:t>Complaint not addressed/ redressed by the trading member </a:t>
          </a:r>
          <a:r>
            <a:rPr lang="en-US" sz="1600" dirty="0" smtClean="0">
              <a:sym typeface="Wingdings" panose="05000000000000000000" pitchFamily="2" charset="2"/>
            </a:rPr>
            <a:t> </a:t>
          </a:r>
        </a:p>
        <a:p>
          <a:r>
            <a:rPr lang="en-US" sz="1600" dirty="0" smtClean="0">
              <a:sym typeface="Wingdings" panose="05000000000000000000" pitchFamily="2" charset="2"/>
            </a:rPr>
            <a:t>F</a:t>
          </a:r>
          <a:r>
            <a:rPr lang="en-US" sz="1600" dirty="0" smtClean="0"/>
            <a:t>ile complaint with NSE </a:t>
          </a:r>
          <a:endParaRPr lang="en-US" sz="1600" dirty="0"/>
        </a:p>
      </dgm:t>
    </dgm:pt>
    <dgm:pt modelId="{D73000C7-8AAE-4FC2-AAE8-CF280941C37A}" type="parTrans" cxnId="{B26394A1-9684-4AF2-970C-738D1D16BAEE}">
      <dgm:prSet/>
      <dgm:spPr/>
      <dgm:t>
        <a:bodyPr/>
        <a:lstStyle/>
        <a:p>
          <a:endParaRPr lang="en-US" sz="1600"/>
        </a:p>
      </dgm:t>
    </dgm:pt>
    <dgm:pt modelId="{9CA1AB24-DED2-43D6-BFE2-6F17110A7202}" type="sibTrans" cxnId="{B26394A1-9684-4AF2-970C-738D1D16BAEE}">
      <dgm:prSet/>
      <dgm:spPr/>
      <dgm:t>
        <a:bodyPr/>
        <a:lstStyle/>
        <a:p>
          <a:endParaRPr lang="en-US" sz="1600"/>
        </a:p>
      </dgm:t>
    </dgm:pt>
    <dgm:pt modelId="{40446F0C-81C5-4A58-9F8C-BE19027589FA}" type="pres">
      <dgm:prSet presAssocID="{CE7D316E-5332-49A6-B1BD-38CC65BC3028}" presName="linearFlow" presStyleCnt="0">
        <dgm:presLayoutVars>
          <dgm:resizeHandles val="exact"/>
        </dgm:presLayoutVars>
      </dgm:prSet>
      <dgm:spPr/>
      <dgm:t>
        <a:bodyPr/>
        <a:lstStyle/>
        <a:p>
          <a:endParaRPr lang="en-US"/>
        </a:p>
      </dgm:t>
    </dgm:pt>
    <dgm:pt modelId="{453F380B-42ED-4969-BAEF-C1C88788965F}" type="pres">
      <dgm:prSet presAssocID="{B4CA8FE1-935B-47CB-9A82-9FA40C2315FB}" presName="node" presStyleLbl="node1" presStyleIdx="0" presStyleCnt="5" custScaleX="369078">
        <dgm:presLayoutVars>
          <dgm:bulletEnabled val="1"/>
        </dgm:presLayoutVars>
      </dgm:prSet>
      <dgm:spPr/>
      <dgm:t>
        <a:bodyPr/>
        <a:lstStyle/>
        <a:p>
          <a:endParaRPr lang="en-US"/>
        </a:p>
      </dgm:t>
    </dgm:pt>
    <dgm:pt modelId="{C86AA271-9A9D-4CE6-8A1A-5505CDA9CB35}" type="pres">
      <dgm:prSet presAssocID="{108EEAB0-D86C-4446-A019-631720B0C879}" presName="sibTrans" presStyleLbl="sibTrans2D1" presStyleIdx="0" presStyleCnt="4"/>
      <dgm:spPr/>
      <dgm:t>
        <a:bodyPr/>
        <a:lstStyle/>
        <a:p>
          <a:endParaRPr lang="en-US"/>
        </a:p>
      </dgm:t>
    </dgm:pt>
    <dgm:pt modelId="{72B91331-9ECB-4930-98B7-85C12AA753B4}" type="pres">
      <dgm:prSet presAssocID="{108EEAB0-D86C-4446-A019-631720B0C879}" presName="connectorText" presStyleLbl="sibTrans2D1" presStyleIdx="0" presStyleCnt="4"/>
      <dgm:spPr/>
      <dgm:t>
        <a:bodyPr/>
        <a:lstStyle/>
        <a:p>
          <a:endParaRPr lang="en-US"/>
        </a:p>
      </dgm:t>
    </dgm:pt>
    <dgm:pt modelId="{ACB8C764-82B0-497A-BD68-A104FDEA9186}" type="pres">
      <dgm:prSet presAssocID="{F70E0CDD-147B-4C0A-A6BB-A0D2E7D5398F}" presName="node" presStyleLbl="node1" presStyleIdx="1" presStyleCnt="5" custScaleX="369078">
        <dgm:presLayoutVars>
          <dgm:bulletEnabled val="1"/>
        </dgm:presLayoutVars>
      </dgm:prSet>
      <dgm:spPr/>
      <dgm:t>
        <a:bodyPr/>
        <a:lstStyle/>
        <a:p>
          <a:endParaRPr lang="en-US"/>
        </a:p>
      </dgm:t>
    </dgm:pt>
    <dgm:pt modelId="{EAB7BE71-A185-48ED-9DDC-CCF38746D166}" type="pres">
      <dgm:prSet presAssocID="{CF2C0339-7228-424A-A6A0-3E395A7EF30B}" presName="sibTrans" presStyleLbl="sibTrans2D1" presStyleIdx="1" presStyleCnt="4"/>
      <dgm:spPr/>
      <dgm:t>
        <a:bodyPr/>
        <a:lstStyle/>
        <a:p>
          <a:endParaRPr lang="en-US"/>
        </a:p>
      </dgm:t>
    </dgm:pt>
    <dgm:pt modelId="{CCF5D285-3D2D-4710-995E-6A03977A82C8}" type="pres">
      <dgm:prSet presAssocID="{CF2C0339-7228-424A-A6A0-3E395A7EF30B}" presName="connectorText" presStyleLbl="sibTrans2D1" presStyleIdx="1" presStyleCnt="4"/>
      <dgm:spPr/>
      <dgm:t>
        <a:bodyPr/>
        <a:lstStyle/>
        <a:p>
          <a:endParaRPr lang="en-US"/>
        </a:p>
      </dgm:t>
    </dgm:pt>
    <dgm:pt modelId="{94D3AF90-667A-4F9F-8A8B-9871524F7D3D}" type="pres">
      <dgm:prSet presAssocID="{D28F858C-7D0D-4F70-BE6C-8EB0A65EE4F6}" presName="node" presStyleLbl="node1" presStyleIdx="2" presStyleCnt="5" custScaleX="369078">
        <dgm:presLayoutVars>
          <dgm:bulletEnabled val="1"/>
        </dgm:presLayoutVars>
      </dgm:prSet>
      <dgm:spPr/>
      <dgm:t>
        <a:bodyPr/>
        <a:lstStyle/>
        <a:p>
          <a:endParaRPr lang="en-US"/>
        </a:p>
      </dgm:t>
    </dgm:pt>
    <dgm:pt modelId="{A28265C3-5EF8-4604-B4C8-4EF45D700DAB}" type="pres">
      <dgm:prSet presAssocID="{E5362E6C-C90F-47CC-A597-F2004A6E6106}" presName="sibTrans" presStyleLbl="sibTrans2D1" presStyleIdx="2" presStyleCnt="4"/>
      <dgm:spPr/>
      <dgm:t>
        <a:bodyPr/>
        <a:lstStyle/>
        <a:p>
          <a:endParaRPr lang="en-US"/>
        </a:p>
      </dgm:t>
    </dgm:pt>
    <dgm:pt modelId="{23569594-197B-42CD-B66E-1BA1328A86E5}" type="pres">
      <dgm:prSet presAssocID="{E5362E6C-C90F-47CC-A597-F2004A6E6106}" presName="connectorText" presStyleLbl="sibTrans2D1" presStyleIdx="2" presStyleCnt="4"/>
      <dgm:spPr/>
      <dgm:t>
        <a:bodyPr/>
        <a:lstStyle/>
        <a:p>
          <a:endParaRPr lang="en-US"/>
        </a:p>
      </dgm:t>
    </dgm:pt>
    <dgm:pt modelId="{79A2109E-7DCC-46A5-8482-FA11E7552908}" type="pres">
      <dgm:prSet presAssocID="{2EE88560-8FAB-42D2-B891-E48527E52622}" presName="node" presStyleLbl="node1" presStyleIdx="3" presStyleCnt="5" custScaleX="369078">
        <dgm:presLayoutVars>
          <dgm:bulletEnabled val="1"/>
        </dgm:presLayoutVars>
      </dgm:prSet>
      <dgm:spPr/>
      <dgm:t>
        <a:bodyPr/>
        <a:lstStyle/>
        <a:p>
          <a:endParaRPr lang="en-US"/>
        </a:p>
      </dgm:t>
    </dgm:pt>
    <dgm:pt modelId="{8F68AB8F-8005-4AE9-8204-2F65E3583612}" type="pres">
      <dgm:prSet presAssocID="{F2C53C76-7A6E-4658-8103-B74DD910E7B2}" presName="sibTrans" presStyleLbl="sibTrans2D1" presStyleIdx="3" presStyleCnt="4"/>
      <dgm:spPr/>
      <dgm:t>
        <a:bodyPr/>
        <a:lstStyle/>
        <a:p>
          <a:endParaRPr lang="en-US"/>
        </a:p>
      </dgm:t>
    </dgm:pt>
    <dgm:pt modelId="{0AAC19C4-89B7-42C2-8D84-B89A9BAC59FF}" type="pres">
      <dgm:prSet presAssocID="{F2C53C76-7A6E-4658-8103-B74DD910E7B2}" presName="connectorText" presStyleLbl="sibTrans2D1" presStyleIdx="3" presStyleCnt="4"/>
      <dgm:spPr/>
      <dgm:t>
        <a:bodyPr/>
        <a:lstStyle/>
        <a:p>
          <a:endParaRPr lang="en-US"/>
        </a:p>
      </dgm:t>
    </dgm:pt>
    <dgm:pt modelId="{172E9363-425C-422B-9A62-146A0ADE0F2C}" type="pres">
      <dgm:prSet presAssocID="{2CAEA504-A631-4C7B-85A1-76AC7D97EF42}" presName="node" presStyleLbl="node1" presStyleIdx="4" presStyleCnt="5" custScaleX="369078">
        <dgm:presLayoutVars>
          <dgm:bulletEnabled val="1"/>
        </dgm:presLayoutVars>
      </dgm:prSet>
      <dgm:spPr/>
      <dgm:t>
        <a:bodyPr/>
        <a:lstStyle/>
        <a:p>
          <a:endParaRPr lang="en-US"/>
        </a:p>
      </dgm:t>
    </dgm:pt>
  </dgm:ptLst>
  <dgm:cxnLst>
    <dgm:cxn modelId="{738E624D-835C-41A5-89B2-5730D249ADBD}" type="presOf" srcId="{CE7D316E-5332-49A6-B1BD-38CC65BC3028}" destId="{40446F0C-81C5-4A58-9F8C-BE19027589FA}" srcOrd="0" destOrd="0" presId="urn:microsoft.com/office/officeart/2005/8/layout/process2"/>
    <dgm:cxn modelId="{C962E775-2F35-4D2E-9E77-CB4D84F6A8E6}" type="presOf" srcId="{D28F858C-7D0D-4F70-BE6C-8EB0A65EE4F6}" destId="{94D3AF90-667A-4F9F-8A8B-9871524F7D3D}" srcOrd="0" destOrd="0" presId="urn:microsoft.com/office/officeart/2005/8/layout/process2"/>
    <dgm:cxn modelId="{4F2291B2-62C4-4AD9-B90B-78064F4A2235}" type="presOf" srcId="{108EEAB0-D86C-4446-A019-631720B0C879}" destId="{72B91331-9ECB-4930-98B7-85C12AA753B4}" srcOrd="1" destOrd="0" presId="urn:microsoft.com/office/officeart/2005/8/layout/process2"/>
    <dgm:cxn modelId="{EA931E3C-E45A-47E0-BF8E-0CAA668516CB}" srcId="{CE7D316E-5332-49A6-B1BD-38CC65BC3028}" destId="{D28F858C-7D0D-4F70-BE6C-8EB0A65EE4F6}" srcOrd="2" destOrd="0" parTransId="{41203146-A3B2-432A-A83C-13C53C994572}" sibTransId="{E5362E6C-C90F-47CC-A597-F2004A6E6106}"/>
    <dgm:cxn modelId="{3C3A5F98-9ED0-486D-B6DB-684C738983DB}" type="presOf" srcId="{B4CA8FE1-935B-47CB-9A82-9FA40C2315FB}" destId="{453F380B-42ED-4969-BAEF-C1C88788965F}" srcOrd="0" destOrd="0" presId="urn:microsoft.com/office/officeart/2005/8/layout/process2"/>
    <dgm:cxn modelId="{084252E1-6D5C-472A-8145-48504C62B897}" type="presOf" srcId="{F2C53C76-7A6E-4658-8103-B74DD910E7B2}" destId="{8F68AB8F-8005-4AE9-8204-2F65E3583612}" srcOrd="0" destOrd="0" presId="urn:microsoft.com/office/officeart/2005/8/layout/process2"/>
    <dgm:cxn modelId="{50DB62ED-6CAB-4E5A-9A28-B637C5016B7E}" type="presOf" srcId="{2EE88560-8FAB-42D2-B891-E48527E52622}" destId="{79A2109E-7DCC-46A5-8482-FA11E7552908}" srcOrd="0" destOrd="0" presId="urn:microsoft.com/office/officeart/2005/8/layout/process2"/>
    <dgm:cxn modelId="{84CEE9F2-1730-4E5E-A142-36D5DAC56288}" type="presOf" srcId="{E5362E6C-C90F-47CC-A597-F2004A6E6106}" destId="{23569594-197B-42CD-B66E-1BA1328A86E5}" srcOrd="1" destOrd="0" presId="urn:microsoft.com/office/officeart/2005/8/layout/process2"/>
    <dgm:cxn modelId="{55785305-6774-4015-AE6F-B7B711C0CF42}" type="presOf" srcId="{F2C53C76-7A6E-4658-8103-B74DD910E7B2}" destId="{0AAC19C4-89B7-42C2-8D84-B89A9BAC59FF}" srcOrd="1" destOrd="0" presId="urn:microsoft.com/office/officeart/2005/8/layout/process2"/>
    <dgm:cxn modelId="{66E0DA69-3146-4DB7-8E00-029584B167D6}" type="presOf" srcId="{108EEAB0-D86C-4446-A019-631720B0C879}" destId="{C86AA271-9A9D-4CE6-8A1A-5505CDA9CB35}" srcOrd="0" destOrd="0" presId="urn:microsoft.com/office/officeart/2005/8/layout/process2"/>
    <dgm:cxn modelId="{D14BBC7F-7200-43A9-AF8E-85DE8071EA14}" srcId="{CE7D316E-5332-49A6-B1BD-38CC65BC3028}" destId="{B4CA8FE1-935B-47CB-9A82-9FA40C2315FB}" srcOrd="0" destOrd="0" parTransId="{B0D14921-F3AD-479F-A012-2DFC22DCD237}" sibTransId="{108EEAB0-D86C-4446-A019-631720B0C879}"/>
    <dgm:cxn modelId="{157B0AD0-D1D4-4AE7-92B9-D44B0F49AF53}" srcId="{CE7D316E-5332-49A6-B1BD-38CC65BC3028}" destId="{F70E0CDD-147B-4C0A-A6BB-A0D2E7D5398F}" srcOrd="1" destOrd="0" parTransId="{181F7404-8C88-4554-82E3-22C089841724}" sibTransId="{CF2C0339-7228-424A-A6A0-3E395A7EF30B}"/>
    <dgm:cxn modelId="{9EECA2F2-6E73-46FC-B0C4-B03C3203DBC6}" type="presOf" srcId="{F70E0CDD-147B-4C0A-A6BB-A0D2E7D5398F}" destId="{ACB8C764-82B0-497A-BD68-A104FDEA9186}" srcOrd="0" destOrd="0" presId="urn:microsoft.com/office/officeart/2005/8/layout/process2"/>
    <dgm:cxn modelId="{CD2AC201-571A-4F1F-8AF4-79AE19571586}" type="presOf" srcId="{CF2C0339-7228-424A-A6A0-3E395A7EF30B}" destId="{EAB7BE71-A185-48ED-9DDC-CCF38746D166}" srcOrd="0" destOrd="0" presId="urn:microsoft.com/office/officeart/2005/8/layout/process2"/>
    <dgm:cxn modelId="{C7E63932-161D-4843-85E6-4B7C53FA3A8E}" type="presOf" srcId="{2CAEA504-A631-4C7B-85A1-76AC7D97EF42}" destId="{172E9363-425C-422B-9A62-146A0ADE0F2C}" srcOrd="0" destOrd="0" presId="urn:microsoft.com/office/officeart/2005/8/layout/process2"/>
    <dgm:cxn modelId="{E7503B5B-C11D-4D5D-B1E4-2C93D3E02868}" type="presOf" srcId="{E5362E6C-C90F-47CC-A597-F2004A6E6106}" destId="{A28265C3-5EF8-4604-B4C8-4EF45D700DAB}" srcOrd="0" destOrd="0" presId="urn:microsoft.com/office/officeart/2005/8/layout/process2"/>
    <dgm:cxn modelId="{746D0B88-4317-4982-8E54-891A866FF7DC}" srcId="{CE7D316E-5332-49A6-B1BD-38CC65BC3028}" destId="{2EE88560-8FAB-42D2-B891-E48527E52622}" srcOrd="3" destOrd="0" parTransId="{F6C3D8CE-234D-42A3-9F25-EAF3B779E692}" sibTransId="{F2C53C76-7A6E-4658-8103-B74DD910E7B2}"/>
    <dgm:cxn modelId="{B26394A1-9684-4AF2-970C-738D1D16BAEE}" srcId="{CE7D316E-5332-49A6-B1BD-38CC65BC3028}" destId="{2CAEA504-A631-4C7B-85A1-76AC7D97EF42}" srcOrd="4" destOrd="0" parTransId="{D73000C7-8AAE-4FC2-AAE8-CF280941C37A}" sibTransId="{9CA1AB24-DED2-43D6-BFE2-6F17110A7202}"/>
    <dgm:cxn modelId="{CFB79BFE-D9CD-4681-9A7C-BA045D72AAEF}" type="presOf" srcId="{CF2C0339-7228-424A-A6A0-3E395A7EF30B}" destId="{CCF5D285-3D2D-4710-995E-6A03977A82C8}" srcOrd="1" destOrd="0" presId="urn:microsoft.com/office/officeart/2005/8/layout/process2"/>
    <dgm:cxn modelId="{46FFB570-A9EB-44AA-B435-91144E989A96}" type="presParOf" srcId="{40446F0C-81C5-4A58-9F8C-BE19027589FA}" destId="{453F380B-42ED-4969-BAEF-C1C88788965F}" srcOrd="0" destOrd="0" presId="urn:microsoft.com/office/officeart/2005/8/layout/process2"/>
    <dgm:cxn modelId="{13980A04-923C-4ADF-ABA5-F699B270943F}" type="presParOf" srcId="{40446F0C-81C5-4A58-9F8C-BE19027589FA}" destId="{C86AA271-9A9D-4CE6-8A1A-5505CDA9CB35}" srcOrd="1" destOrd="0" presId="urn:microsoft.com/office/officeart/2005/8/layout/process2"/>
    <dgm:cxn modelId="{78449F06-CD6C-4619-AA6B-C0B1ADC62F31}" type="presParOf" srcId="{C86AA271-9A9D-4CE6-8A1A-5505CDA9CB35}" destId="{72B91331-9ECB-4930-98B7-85C12AA753B4}" srcOrd="0" destOrd="0" presId="urn:microsoft.com/office/officeart/2005/8/layout/process2"/>
    <dgm:cxn modelId="{D47A3E47-0D12-4C82-ABD4-08F6417FD171}" type="presParOf" srcId="{40446F0C-81C5-4A58-9F8C-BE19027589FA}" destId="{ACB8C764-82B0-497A-BD68-A104FDEA9186}" srcOrd="2" destOrd="0" presId="urn:microsoft.com/office/officeart/2005/8/layout/process2"/>
    <dgm:cxn modelId="{C4A97FAF-3B28-474F-BA34-F7F5C481175E}" type="presParOf" srcId="{40446F0C-81C5-4A58-9F8C-BE19027589FA}" destId="{EAB7BE71-A185-48ED-9DDC-CCF38746D166}" srcOrd="3" destOrd="0" presId="urn:microsoft.com/office/officeart/2005/8/layout/process2"/>
    <dgm:cxn modelId="{49954F99-B4F3-440E-BCC4-9CADDE182152}" type="presParOf" srcId="{EAB7BE71-A185-48ED-9DDC-CCF38746D166}" destId="{CCF5D285-3D2D-4710-995E-6A03977A82C8}" srcOrd="0" destOrd="0" presId="urn:microsoft.com/office/officeart/2005/8/layout/process2"/>
    <dgm:cxn modelId="{F3E92EEA-208A-41C3-9DAF-D2BB36CFE628}" type="presParOf" srcId="{40446F0C-81C5-4A58-9F8C-BE19027589FA}" destId="{94D3AF90-667A-4F9F-8A8B-9871524F7D3D}" srcOrd="4" destOrd="0" presId="urn:microsoft.com/office/officeart/2005/8/layout/process2"/>
    <dgm:cxn modelId="{64BC331B-2B5E-4668-80AC-457639319765}" type="presParOf" srcId="{40446F0C-81C5-4A58-9F8C-BE19027589FA}" destId="{A28265C3-5EF8-4604-B4C8-4EF45D700DAB}" srcOrd="5" destOrd="0" presId="urn:microsoft.com/office/officeart/2005/8/layout/process2"/>
    <dgm:cxn modelId="{17E62126-9DC0-4DDA-BE0E-84FC9F8356E1}" type="presParOf" srcId="{A28265C3-5EF8-4604-B4C8-4EF45D700DAB}" destId="{23569594-197B-42CD-B66E-1BA1328A86E5}" srcOrd="0" destOrd="0" presId="urn:microsoft.com/office/officeart/2005/8/layout/process2"/>
    <dgm:cxn modelId="{FFE8DA72-AF0A-4CB9-9059-BCEBD15B27F9}" type="presParOf" srcId="{40446F0C-81C5-4A58-9F8C-BE19027589FA}" destId="{79A2109E-7DCC-46A5-8482-FA11E7552908}" srcOrd="6" destOrd="0" presId="urn:microsoft.com/office/officeart/2005/8/layout/process2"/>
    <dgm:cxn modelId="{FA601C91-BE9D-499A-B9AE-6D0FB5EFC5B0}" type="presParOf" srcId="{40446F0C-81C5-4A58-9F8C-BE19027589FA}" destId="{8F68AB8F-8005-4AE9-8204-2F65E3583612}" srcOrd="7" destOrd="0" presId="urn:microsoft.com/office/officeart/2005/8/layout/process2"/>
    <dgm:cxn modelId="{9F7B0017-7A99-4582-B6F2-3CD789C09AED}" type="presParOf" srcId="{8F68AB8F-8005-4AE9-8204-2F65E3583612}" destId="{0AAC19C4-89B7-42C2-8D84-B89A9BAC59FF}" srcOrd="0" destOrd="0" presId="urn:microsoft.com/office/officeart/2005/8/layout/process2"/>
    <dgm:cxn modelId="{1AA8DC61-EAF5-4F20-808F-6D855B46E477}" type="presParOf" srcId="{40446F0C-81C5-4A58-9F8C-BE19027589FA}" destId="{172E9363-425C-422B-9A62-146A0ADE0F2C}"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91CE2F-3CC9-4461-9295-B57EE7BAD394}"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665F1B6C-9BA8-4505-9363-F11AA0801675}">
      <dgm:prSet phldrT="[Text]" custT="1"/>
      <dgm:spPr>
        <a:ln>
          <a:solidFill>
            <a:schemeClr val="accent2">
              <a:lumMod val="50000"/>
            </a:schemeClr>
          </a:solidFill>
        </a:ln>
      </dgm:spPr>
      <dgm:t>
        <a:bodyPr/>
        <a:lstStyle/>
        <a:p>
          <a:r>
            <a:rPr lang="en-US" sz="2000" dirty="0">
              <a:latin typeface="Arial" panose="020B0604020202020204" pitchFamily="34" charset="0"/>
              <a:cs typeface="Arial" panose="020B0604020202020204" pitchFamily="34" charset="0"/>
            </a:rPr>
            <a:t>Investor Services Cell</a:t>
          </a:r>
        </a:p>
      </dgm:t>
    </dgm:pt>
    <dgm:pt modelId="{BDCAEA0E-7D20-4437-98FD-B43490CB4567}" type="parTrans" cxnId="{28A67F6B-2046-4E58-BB1B-EA378533243D}">
      <dgm:prSet/>
      <dgm:spPr/>
      <dgm:t>
        <a:bodyPr/>
        <a:lstStyle/>
        <a:p>
          <a:endParaRPr lang="en-US"/>
        </a:p>
      </dgm:t>
    </dgm:pt>
    <dgm:pt modelId="{033B15F6-92E2-43E6-94B7-9F0B271125E2}" type="sibTrans" cxnId="{28A67F6B-2046-4E58-BB1B-EA378533243D}">
      <dgm:prSet/>
      <dgm:spPr/>
      <dgm:t>
        <a:bodyPr/>
        <a:lstStyle/>
        <a:p>
          <a:endParaRPr lang="en-US"/>
        </a:p>
      </dgm:t>
    </dgm:pt>
    <dgm:pt modelId="{71B09016-D27E-498B-AD41-0ECACF71CFFE}">
      <dgm:prSet phldrT="[Text]" custT="1"/>
      <dgm:spPr>
        <a:ln>
          <a:solidFill>
            <a:schemeClr val="accent2">
              <a:lumMod val="50000"/>
            </a:schemeClr>
          </a:solidFill>
        </a:ln>
      </dgm:spPr>
      <dgm:t>
        <a:bodyPr/>
        <a:lstStyle/>
        <a:p>
          <a:r>
            <a:rPr lang="en-US" sz="2000" dirty="0">
              <a:latin typeface="Arial" panose="020B0604020202020204" pitchFamily="34" charset="0"/>
              <a:cs typeface="Arial" panose="020B0604020202020204" pitchFamily="34" charset="0"/>
            </a:rPr>
            <a:t>Arbitration</a:t>
          </a:r>
        </a:p>
      </dgm:t>
    </dgm:pt>
    <dgm:pt modelId="{1B283232-B72D-4E7E-AF37-68BAD77942E0}" type="parTrans" cxnId="{4155D72A-6CFA-41A7-BC35-D11FDD1E0FF1}">
      <dgm:prSet/>
      <dgm:spPr/>
      <dgm:t>
        <a:bodyPr/>
        <a:lstStyle/>
        <a:p>
          <a:endParaRPr lang="en-US"/>
        </a:p>
      </dgm:t>
    </dgm:pt>
    <dgm:pt modelId="{D650FDEB-C97C-4A37-A87E-17A9870FA762}" type="sibTrans" cxnId="{4155D72A-6CFA-41A7-BC35-D11FDD1E0FF1}">
      <dgm:prSet/>
      <dgm:spPr/>
      <dgm:t>
        <a:bodyPr/>
        <a:lstStyle/>
        <a:p>
          <a:endParaRPr lang="en-US"/>
        </a:p>
      </dgm:t>
    </dgm:pt>
    <dgm:pt modelId="{FE13005B-D908-4D95-9056-845956E8C856}">
      <dgm:prSet phldrT="[Text]" custT="1"/>
      <dgm:spPr>
        <a:ln>
          <a:solidFill>
            <a:schemeClr val="accent2">
              <a:lumMod val="50000"/>
            </a:schemeClr>
          </a:solidFill>
        </a:ln>
      </dgm:spPr>
      <dgm:t>
        <a:bodyPr/>
        <a:lstStyle/>
        <a:p>
          <a:r>
            <a:rPr lang="en-US" sz="2000" dirty="0">
              <a:latin typeface="Arial" panose="020B0604020202020204" pitchFamily="34" charset="0"/>
              <a:cs typeface="Arial" panose="020B0604020202020204" pitchFamily="34" charset="0"/>
            </a:rPr>
            <a:t>Appeal Mechanism</a:t>
          </a:r>
        </a:p>
      </dgm:t>
    </dgm:pt>
    <dgm:pt modelId="{5EE6E1CB-BE24-46D9-920F-18164A74E56F}" type="parTrans" cxnId="{5CA94035-33AC-4C65-8F9D-0279C58848D2}">
      <dgm:prSet/>
      <dgm:spPr/>
      <dgm:t>
        <a:bodyPr/>
        <a:lstStyle/>
        <a:p>
          <a:endParaRPr lang="en-US"/>
        </a:p>
      </dgm:t>
    </dgm:pt>
    <dgm:pt modelId="{BCD8BF05-8266-4925-848A-903C6AEC9830}" type="sibTrans" cxnId="{5CA94035-33AC-4C65-8F9D-0279C58848D2}">
      <dgm:prSet/>
      <dgm:spPr/>
      <dgm:t>
        <a:bodyPr/>
        <a:lstStyle/>
        <a:p>
          <a:endParaRPr lang="en-US"/>
        </a:p>
      </dgm:t>
    </dgm:pt>
    <dgm:pt modelId="{B6A7593A-2FB7-4F74-A753-4D0D4EDFB773}">
      <dgm:prSet/>
      <dgm:spPr>
        <a:ln>
          <a:solidFill>
            <a:schemeClr val="accent2">
              <a:lumMod val="50000"/>
            </a:schemeClr>
          </a:solidFill>
        </a:ln>
      </dgm:spPr>
      <dgm:t>
        <a:bodyPr/>
        <a:lstStyle/>
        <a:p>
          <a:r>
            <a:rPr lang="en-US" dirty="0"/>
            <a:t>Court of law u/s 34</a:t>
          </a:r>
        </a:p>
      </dgm:t>
    </dgm:pt>
    <dgm:pt modelId="{EEEDCA55-FCB1-4A2F-972A-BB9482EBF913}" type="parTrans" cxnId="{3DEC7C1B-10CD-4A31-885F-A606BA9D03A8}">
      <dgm:prSet/>
      <dgm:spPr/>
      <dgm:t>
        <a:bodyPr/>
        <a:lstStyle/>
        <a:p>
          <a:endParaRPr lang="en-US"/>
        </a:p>
      </dgm:t>
    </dgm:pt>
    <dgm:pt modelId="{3CCCCFEB-902C-4EE6-9A38-8A13CFE2289D}" type="sibTrans" cxnId="{3DEC7C1B-10CD-4A31-885F-A606BA9D03A8}">
      <dgm:prSet/>
      <dgm:spPr/>
      <dgm:t>
        <a:bodyPr/>
        <a:lstStyle/>
        <a:p>
          <a:endParaRPr lang="en-US"/>
        </a:p>
      </dgm:t>
    </dgm:pt>
    <dgm:pt modelId="{6CA19DB2-BCC6-49A2-871A-A65F65BF1FC6}" type="pres">
      <dgm:prSet presAssocID="{FE91CE2F-3CC9-4461-9295-B57EE7BAD394}" presName="Name0" presStyleCnt="0">
        <dgm:presLayoutVars>
          <dgm:dir/>
          <dgm:resizeHandles val="exact"/>
        </dgm:presLayoutVars>
      </dgm:prSet>
      <dgm:spPr/>
      <dgm:t>
        <a:bodyPr/>
        <a:lstStyle/>
        <a:p>
          <a:endParaRPr lang="en-US"/>
        </a:p>
      </dgm:t>
    </dgm:pt>
    <dgm:pt modelId="{4CA28B18-CF45-4C84-833A-C32D12765F9C}" type="pres">
      <dgm:prSet presAssocID="{665F1B6C-9BA8-4505-9363-F11AA0801675}" presName="node" presStyleLbl="node1" presStyleIdx="0" presStyleCnt="4">
        <dgm:presLayoutVars>
          <dgm:bulletEnabled val="1"/>
        </dgm:presLayoutVars>
      </dgm:prSet>
      <dgm:spPr/>
      <dgm:t>
        <a:bodyPr/>
        <a:lstStyle/>
        <a:p>
          <a:endParaRPr lang="en-US"/>
        </a:p>
      </dgm:t>
    </dgm:pt>
    <dgm:pt modelId="{59A4C5BF-2922-4D3A-9C6A-C1A61B95D34B}" type="pres">
      <dgm:prSet presAssocID="{033B15F6-92E2-43E6-94B7-9F0B271125E2}" presName="sibTrans" presStyleLbl="sibTrans2D1" presStyleIdx="0" presStyleCnt="3"/>
      <dgm:spPr/>
      <dgm:t>
        <a:bodyPr/>
        <a:lstStyle/>
        <a:p>
          <a:endParaRPr lang="en-US"/>
        </a:p>
      </dgm:t>
    </dgm:pt>
    <dgm:pt modelId="{94D56094-94CC-4477-8D9E-2C56A964CB37}" type="pres">
      <dgm:prSet presAssocID="{033B15F6-92E2-43E6-94B7-9F0B271125E2}" presName="connectorText" presStyleLbl="sibTrans2D1" presStyleIdx="0" presStyleCnt="3"/>
      <dgm:spPr/>
      <dgm:t>
        <a:bodyPr/>
        <a:lstStyle/>
        <a:p>
          <a:endParaRPr lang="en-US"/>
        </a:p>
      </dgm:t>
    </dgm:pt>
    <dgm:pt modelId="{F481D55D-AC5A-4270-9145-5176471A0A93}" type="pres">
      <dgm:prSet presAssocID="{71B09016-D27E-498B-AD41-0ECACF71CFFE}" presName="node" presStyleLbl="node1" presStyleIdx="1" presStyleCnt="4">
        <dgm:presLayoutVars>
          <dgm:bulletEnabled val="1"/>
        </dgm:presLayoutVars>
      </dgm:prSet>
      <dgm:spPr/>
      <dgm:t>
        <a:bodyPr/>
        <a:lstStyle/>
        <a:p>
          <a:endParaRPr lang="en-US"/>
        </a:p>
      </dgm:t>
    </dgm:pt>
    <dgm:pt modelId="{E8EBB8EE-0EB7-427D-BB57-213320DE82A7}" type="pres">
      <dgm:prSet presAssocID="{D650FDEB-C97C-4A37-A87E-17A9870FA762}" presName="sibTrans" presStyleLbl="sibTrans2D1" presStyleIdx="1" presStyleCnt="3"/>
      <dgm:spPr/>
      <dgm:t>
        <a:bodyPr/>
        <a:lstStyle/>
        <a:p>
          <a:endParaRPr lang="en-US"/>
        </a:p>
      </dgm:t>
    </dgm:pt>
    <dgm:pt modelId="{EBD88BF7-70C6-4DA4-AC96-0A53904098AD}" type="pres">
      <dgm:prSet presAssocID="{D650FDEB-C97C-4A37-A87E-17A9870FA762}" presName="connectorText" presStyleLbl="sibTrans2D1" presStyleIdx="1" presStyleCnt="3"/>
      <dgm:spPr/>
      <dgm:t>
        <a:bodyPr/>
        <a:lstStyle/>
        <a:p>
          <a:endParaRPr lang="en-US"/>
        </a:p>
      </dgm:t>
    </dgm:pt>
    <dgm:pt modelId="{2DFE2CE6-82EF-49F5-96CC-B6E910BCCEED}" type="pres">
      <dgm:prSet presAssocID="{FE13005B-D908-4D95-9056-845956E8C856}" presName="node" presStyleLbl="node1" presStyleIdx="2" presStyleCnt="4" custScaleX="116024" custLinFactNeighborX="-1830" custLinFactNeighborY="15">
        <dgm:presLayoutVars>
          <dgm:bulletEnabled val="1"/>
        </dgm:presLayoutVars>
      </dgm:prSet>
      <dgm:spPr/>
      <dgm:t>
        <a:bodyPr/>
        <a:lstStyle/>
        <a:p>
          <a:endParaRPr lang="en-US"/>
        </a:p>
      </dgm:t>
    </dgm:pt>
    <dgm:pt modelId="{808CFA3D-1038-4DBC-83E9-8EBE49424862}" type="pres">
      <dgm:prSet presAssocID="{BCD8BF05-8266-4925-848A-903C6AEC9830}" presName="sibTrans" presStyleLbl="sibTrans2D1" presStyleIdx="2" presStyleCnt="3"/>
      <dgm:spPr/>
      <dgm:t>
        <a:bodyPr/>
        <a:lstStyle/>
        <a:p>
          <a:endParaRPr lang="en-US"/>
        </a:p>
      </dgm:t>
    </dgm:pt>
    <dgm:pt modelId="{9E04E3B6-81F5-45FB-812C-75AF868A40BD}" type="pres">
      <dgm:prSet presAssocID="{BCD8BF05-8266-4925-848A-903C6AEC9830}" presName="connectorText" presStyleLbl="sibTrans2D1" presStyleIdx="2" presStyleCnt="3"/>
      <dgm:spPr/>
      <dgm:t>
        <a:bodyPr/>
        <a:lstStyle/>
        <a:p>
          <a:endParaRPr lang="en-US"/>
        </a:p>
      </dgm:t>
    </dgm:pt>
    <dgm:pt modelId="{436B182B-689B-437F-B62E-93E2C38D1989}" type="pres">
      <dgm:prSet presAssocID="{B6A7593A-2FB7-4F74-A753-4D0D4EDFB773}" presName="node" presStyleLbl="node1" presStyleIdx="3" presStyleCnt="4">
        <dgm:presLayoutVars>
          <dgm:bulletEnabled val="1"/>
        </dgm:presLayoutVars>
      </dgm:prSet>
      <dgm:spPr/>
      <dgm:t>
        <a:bodyPr/>
        <a:lstStyle/>
        <a:p>
          <a:endParaRPr lang="en-US"/>
        </a:p>
      </dgm:t>
    </dgm:pt>
  </dgm:ptLst>
  <dgm:cxnLst>
    <dgm:cxn modelId="{7066861B-8AAB-47F0-8E26-A20411EA2739}" type="presOf" srcId="{665F1B6C-9BA8-4505-9363-F11AA0801675}" destId="{4CA28B18-CF45-4C84-833A-C32D12765F9C}" srcOrd="0" destOrd="0" presId="urn:microsoft.com/office/officeart/2005/8/layout/process1"/>
    <dgm:cxn modelId="{E8CE8031-218D-42AC-81A5-499D68AC4CF6}" type="presOf" srcId="{FE91CE2F-3CC9-4461-9295-B57EE7BAD394}" destId="{6CA19DB2-BCC6-49A2-871A-A65F65BF1FC6}" srcOrd="0" destOrd="0" presId="urn:microsoft.com/office/officeart/2005/8/layout/process1"/>
    <dgm:cxn modelId="{CDDC1F8F-B7C7-444A-B61A-B14DBFEA5270}" type="presOf" srcId="{BCD8BF05-8266-4925-848A-903C6AEC9830}" destId="{9E04E3B6-81F5-45FB-812C-75AF868A40BD}" srcOrd="1" destOrd="0" presId="urn:microsoft.com/office/officeart/2005/8/layout/process1"/>
    <dgm:cxn modelId="{C7F4B3D1-A4FA-45DD-92B2-3D49BF981E36}" type="presOf" srcId="{033B15F6-92E2-43E6-94B7-9F0B271125E2}" destId="{59A4C5BF-2922-4D3A-9C6A-C1A61B95D34B}" srcOrd="0" destOrd="0" presId="urn:microsoft.com/office/officeart/2005/8/layout/process1"/>
    <dgm:cxn modelId="{9990B348-289C-490B-ACA3-206D53BD1CCA}" type="presOf" srcId="{FE13005B-D908-4D95-9056-845956E8C856}" destId="{2DFE2CE6-82EF-49F5-96CC-B6E910BCCEED}" srcOrd="0" destOrd="0" presId="urn:microsoft.com/office/officeart/2005/8/layout/process1"/>
    <dgm:cxn modelId="{A9D6D199-A67B-425B-B675-C63B37FCC357}" type="presOf" srcId="{D650FDEB-C97C-4A37-A87E-17A9870FA762}" destId="{EBD88BF7-70C6-4DA4-AC96-0A53904098AD}" srcOrd="1" destOrd="0" presId="urn:microsoft.com/office/officeart/2005/8/layout/process1"/>
    <dgm:cxn modelId="{87E36908-5BC7-4F42-9E0C-93C248BCC9D0}" type="presOf" srcId="{033B15F6-92E2-43E6-94B7-9F0B271125E2}" destId="{94D56094-94CC-4477-8D9E-2C56A964CB37}" srcOrd="1" destOrd="0" presId="urn:microsoft.com/office/officeart/2005/8/layout/process1"/>
    <dgm:cxn modelId="{3DEC7C1B-10CD-4A31-885F-A606BA9D03A8}" srcId="{FE91CE2F-3CC9-4461-9295-B57EE7BAD394}" destId="{B6A7593A-2FB7-4F74-A753-4D0D4EDFB773}" srcOrd="3" destOrd="0" parTransId="{EEEDCA55-FCB1-4A2F-972A-BB9482EBF913}" sibTransId="{3CCCCFEB-902C-4EE6-9A38-8A13CFE2289D}"/>
    <dgm:cxn modelId="{6429B16C-055C-4171-ACC3-18235F3EDED1}" type="presOf" srcId="{BCD8BF05-8266-4925-848A-903C6AEC9830}" destId="{808CFA3D-1038-4DBC-83E9-8EBE49424862}" srcOrd="0" destOrd="0" presId="urn:microsoft.com/office/officeart/2005/8/layout/process1"/>
    <dgm:cxn modelId="{310EBBDA-9529-42EE-956A-70EBBE4F7065}" type="presOf" srcId="{D650FDEB-C97C-4A37-A87E-17A9870FA762}" destId="{E8EBB8EE-0EB7-427D-BB57-213320DE82A7}" srcOrd="0" destOrd="0" presId="urn:microsoft.com/office/officeart/2005/8/layout/process1"/>
    <dgm:cxn modelId="{28A67F6B-2046-4E58-BB1B-EA378533243D}" srcId="{FE91CE2F-3CC9-4461-9295-B57EE7BAD394}" destId="{665F1B6C-9BA8-4505-9363-F11AA0801675}" srcOrd="0" destOrd="0" parTransId="{BDCAEA0E-7D20-4437-98FD-B43490CB4567}" sibTransId="{033B15F6-92E2-43E6-94B7-9F0B271125E2}"/>
    <dgm:cxn modelId="{B9DE21FF-29BB-4329-9C7A-341990630EEB}" type="presOf" srcId="{71B09016-D27E-498B-AD41-0ECACF71CFFE}" destId="{F481D55D-AC5A-4270-9145-5176471A0A93}" srcOrd="0" destOrd="0" presId="urn:microsoft.com/office/officeart/2005/8/layout/process1"/>
    <dgm:cxn modelId="{3AA42C90-87D8-4EFC-A097-1C111F491F6F}" type="presOf" srcId="{B6A7593A-2FB7-4F74-A753-4D0D4EDFB773}" destId="{436B182B-689B-437F-B62E-93E2C38D1989}" srcOrd="0" destOrd="0" presId="urn:microsoft.com/office/officeart/2005/8/layout/process1"/>
    <dgm:cxn modelId="{4155D72A-6CFA-41A7-BC35-D11FDD1E0FF1}" srcId="{FE91CE2F-3CC9-4461-9295-B57EE7BAD394}" destId="{71B09016-D27E-498B-AD41-0ECACF71CFFE}" srcOrd="1" destOrd="0" parTransId="{1B283232-B72D-4E7E-AF37-68BAD77942E0}" sibTransId="{D650FDEB-C97C-4A37-A87E-17A9870FA762}"/>
    <dgm:cxn modelId="{5CA94035-33AC-4C65-8F9D-0279C58848D2}" srcId="{FE91CE2F-3CC9-4461-9295-B57EE7BAD394}" destId="{FE13005B-D908-4D95-9056-845956E8C856}" srcOrd="2" destOrd="0" parTransId="{5EE6E1CB-BE24-46D9-920F-18164A74E56F}" sibTransId="{BCD8BF05-8266-4925-848A-903C6AEC9830}"/>
    <dgm:cxn modelId="{CCEEDABE-1FFB-48FB-BA78-CE3D6F12A195}" type="presParOf" srcId="{6CA19DB2-BCC6-49A2-871A-A65F65BF1FC6}" destId="{4CA28B18-CF45-4C84-833A-C32D12765F9C}" srcOrd="0" destOrd="0" presId="urn:microsoft.com/office/officeart/2005/8/layout/process1"/>
    <dgm:cxn modelId="{591E80C4-DF5A-4E75-BF19-BBF9C0CCB4C9}" type="presParOf" srcId="{6CA19DB2-BCC6-49A2-871A-A65F65BF1FC6}" destId="{59A4C5BF-2922-4D3A-9C6A-C1A61B95D34B}" srcOrd="1" destOrd="0" presId="urn:microsoft.com/office/officeart/2005/8/layout/process1"/>
    <dgm:cxn modelId="{34F53D8E-9FC3-4734-A80A-6FF92AA82FE1}" type="presParOf" srcId="{59A4C5BF-2922-4D3A-9C6A-C1A61B95D34B}" destId="{94D56094-94CC-4477-8D9E-2C56A964CB37}" srcOrd="0" destOrd="0" presId="urn:microsoft.com/office/officeart/2005/8/layout/process1"/>
    <dgm:cxn modelId="{B383C905-022D-481A-A890-27371F14765C}" type="presParOf" srcId="{6CA19DB2-BCC6-49A2-871A-A65F65BF1FC6}" destId="{F481D55D-AC5A-4270-9145-5176471A0A93}" srcOrd="2" destOrd="0" presId="urn:microsoft.com/office/officeart/2005/8/layout/process1"/>
    <dgm:cxn modelId="{3ED36B56-75A0-4BB7-B9FB-74649F228069}" type="presParOf" srcId="{6CA19DB2-BCC6-49A2-871A-A65F65BF1FC6}" destId="{E8EBB8EE-0EB7-427D-BB57-213320DE82A7}" srcOrd="3" destOrd="0" presId="urn:microsoft.com/office/officeart/2005/8/layout/process1"/>
    <dgm:cxn modelId="{B7053236-88C3-4F5C-B02E-508C0BA565F7}" type="presParOf" srcId="{E8EBB8EE-0EB7-427D-BB57-213320DE82A7}" destId="{EBD88BF7-70C6-4DA4-AC96-0A53904098AD}" srcOrd="0" destOrd="0" presId="urn:microsoft.com/office/officeart/2005/8/layout/process1"/>
    <dgm:cxn modelId="{9F0B7190-6F1E-438B-9BD8-9212B3FEE628}" type="presParOf" srcId="{6CA19DB2-BCC6-49A2-871A-A65F65BF1FC6}" destId="{2DFE2CE6-82EF-49F5-96CC-B6E910BCCEED}" srcOrd="4" destOrd="0" presId="urn:microsoft.com/office/officeart/2005/8/layout/process1"/>
    <dgm:cxn modelId="{0C5637CB-DA36-4061-8474-5CCB75180853}" type="presParOf" srcId="{6CA19DB2-BCC6-49A2-871A-A65F65BF1FC6}" destId="{808CFA3D-1038-4DBC-83E9-8EBE49424862}" srcOrd="5" destOrd="0" presId="urn:microsoft.com/office/officeart/2005/8/layout/process1"/>
    <dgm:cxn modelId="{CADB1B9B-62EE-4845-972C-3E9F8B77E24E}" type="presParOf" srcId="{808CFA3D-1038-4DBC-83E9-8EBE49424862}" destId="{9E04E3B6-81F5-45FB-812C-75AF868A40BD}" srcOrd="0" destOrd="0" presId="urn:microsoft.com/office/officeart/2005/8/layout/process1"/>
    <dgm:cxn modelId="{886E90F0-0A90-485A-862B-368DD3C49C3A}" type="presParOf" srcId="{6CA19DB2-BCC6-49A2-871A-A65F65BF1FC6}" destId="{436B182B-689B-437F-B62E-93E2C38D198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2C6B25-6FAC-45B3-8B81-41E8C19F524D}"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en-US"/>
        </a:p>
      </dgm:t>
    </dgm:pt>
    <dgm:pt modelId="{5DEA8DE3-7327-4487-A1F3-C6EEF54DD368}">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Analyze response from TM and then forward to Investor</a:t>
          </a:r>
        </a:p>
      </dgm:t>
    </dgm:pt>
    <dgm:pt modelId="{147CF097-3390-4FDE-909A-A4F3D8227BE6}" type="parTrans" cxnId="{1B39B5B0-6AD3-4CF8-8EC6-A5BBDA31C2A3}">
      <dgm:prSet/>
      <dgm:spPr/>
      <dgm:t>
        <a:bodyPr/>
        <a:lstStyle/>
        <a:p>
          <a:endParaRPr lang="en-US" sz="2000">
            <a:solidFill>
              <a:schemeClr val="tx1"/>
            </a:solidFill>
            <a:latin typeface="+mn-lt"/>
          </a:endParaRPr>
        </a:p>
      </dgm:t>
    </dgm:pt>
    <dgm:pt modelId="{5DCCFD5B-5ABA-43E6-8983-11C4BCD8379E}" type="sibTrans" cxnId="{1B39B5B0-6AD3-4CF8-8EC6-A5BBDA31C2A3}">
      <dgm:prSet custT="1"/>
      <dgm:spPr>
        <a:solidFill>
          <a:schemeClr val="accent2">
            <a:lumMod val="50000"/>
          </a:schemeClr>
        </a:solidFill>
      </dgm:spPr>
      <dgm:t>
        <a:bodyPr/>
        <a:lstStyle/>
        <a:p>
          <a:endParaRPr lang="en-US" sz="2000" dirty="0">
            <a:solidFill>
              <a:schemeClr val="tx1"/>
            </a:solidFill>
            <a:latin typeface="+mn-lt"/>
          </a:endParaRPr>
        </a:p>
      </dgm:t>
    </dgm:pt>
    <dgm:pt modelId="{4E650A99-A377-4B08-BB5D-A4B732542488}">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Analyze issues raised by the investor &amp; take up with trading member</a:t>
          </a:r>
        </a:p>
      </dgm:t>
    </dgm:pt>
    <dgm:pt modelId="{5BD0D3CA-E79A-428E-8E5A-D7EDC4CDD96A}" type="parTrans" cxnId="{6CBE33F3-9487-4416-893D-927E11479760}">
      <dgm:prSet/>
      <dgm:spPr/>
      <dgm:t>
        <a:bodyPr/>
        <a:lstStyle/>
        <a:p>
          <a:endParaRPr lang="en-US" sz="2000">
            <a:solidFill>
              <a:schemeClr val="tx1"/>
            </a:solidFill>
            <a:latin typeface="+mn-lt"/>
          </a:endParaRPr>
        </a:p>
      </dgm:t>
    </dgm:pt>
    <dgm:pt modelId="{F90EDCC3-4808-4946-AC50-B5568F2F3C14}" type="sibTrans" cxnId="{6CBE33F3-9487-4416-893D-927E11479760}">
      <dgm:prSet custT="1"/>
      <dgm:spPr>
        <a:solidFill>
          <a:schemeClr val="accent2">
            <a:lumMod val="50000"/>
          </a:schemeClr>
        </a:solidFill>
      </dgm:spPr>
      <dgm:t>
        <a:bodyPr/>
        <a:lstStyle/>
        <a:p>
          <a:endParaRPr lang="en-US" sz="2000" dirty="0">
            <a:solidFill>
              <a:schemeClr val="tx1"/>
            </a:solidFill>
            <a:latin typeface="+mn-lt"/>
          </a:endParaRPr>
        </a:p>
      </dgm:t>
    </dgm:pt>
    <dgm:pt modelId="{4B95B46C-8BE2-4E8A-A729-0D61549244A0}">
      <dgm:prSet phldrT="[Text]" custT="1"/>
      <dgm:spPr>
        <a:solidFill>
          <a:schemeClr val="accent2">
            <a:lumMod val="40000"/>
            <a:lumOff val="60000"/>
          </a:schemeClr>
        </a:solidFill>
      </dgm:spPr>
      <dgm:t>
        <a:bodyPr/>
        <a:lstStyle/>
        <a:p>
          <a:r>
            <a:rPr lang="en-US" sz="2400" baseline="0" dirty="0">
              <a:solidFill>
                <a:schemeClr val="tx1"/>
              </a:solidFill>
              <a:latin typeface="+mn-lt"/>
              <a:cs typeface="Times New Roman" pitchFamily="18" charset="0"/>
            </a:rPr>
            <a:t>Receive</a:t>
          </a:r>
          <a:r>
            <a:rPr lang="en-US" sz="2400" dirty="0">
              <a:solidFill>
                <a:schemeClr val="tx1"/>
              </a:solidFill>
              <a:latin typeface="+mn-lt"/>
              <a:cs typeface="Times New Roman" pitchFamily="18" charset="0"/>
            </a:rPr>
            <a:t> investor complaints</a:t>
          </a:r>
        </a:p>
      </dgm:t>
    </dgm:pt>
    <dgm:pt modelId="{0D2721E2-EDF8-4A41-A492-70E056B403D8}" type="parTrans" cxnId="{F591AB6A-AFF5-4C97-B894-A0C345241303}">
      <dgm:prSet/>
      <dgm:spPr/>
      <dgm:t>
        <a:bodyPr/>
        <a:lstStyle/>
        <a:p>
          <a:endParaRPr lang="en-US" sz="2000">
            <a:solidFill>
              <a:schemeClr val="tx1"/>
            </a:solidFill>
            <a:latin typeface="+mn-lt"/>
          </a:endParaRPr>
        </a:p>
      </dgm:t>
    </dgm:pt>
    <dgm:pt modelId="{0B4DBD38-B4EF-4C28-B5CC-79A7A83CF342}" type="sibTrans" cxnId="{F591AB6A-AFF5-4C97-B894-A0C345241303}">
      <dgm:prSet custT="1"/>
      <dgm:spPr>
        <a:solidFill>
          <a:schemeClr val="accent2">
            <a:lumMod val="50000"/>
          </a:schemeClr>
        </a:solidFill>
      </dgm:spPr>
      <dgm:t>
        <a:bodyPr/>
        <a:lstStyle/>
        <a:p>
          <a:endParaRPr lang="en-US" sz="2000" dirty="0">
            <a:solidFill>
              <a:schemeClr val="tx1"/>
            </a:solidFill>
            <a:latin typeface="+mn-lt"/>
          </a:endParaRPr>
        </a:p>
      </dgm:t>
    </dgm:pt>
    <dgm:pt modelId="{F6D0FF3A-4160-4A4D-AABD-97A5199716F3}">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Hold meetings /teleconferencing </a:t>
          </a:r>
        </a:p>
      </dgm:t>
    </dgm:pt>
    <dgm:pt modelId="{4B666362-4E4B-4ECF-BE83-9467364A5B24}" type="parTrans" cxnId="{709C94FA-1A60-4313-AA42-D750EAC6C3CE}">
      <dgm:prSet/>
      <dgm:spPr/>
      <dgm:t>
        <a:bodyPr/>
        <a:lstStyle/>
        <a:p>
          <a:endParaRPr lang="en-US" sz="2000">
            <a:solidFill>
              <a:schemeClr val="tx1"/>
            </a:solidFill>
            <a:latin typeface="+mn-lt"/>
          </a:endParaRPr>
        </a:p>
      </dgm:t>
    </dgm:pt>
    <dgm:pt modelId="{632EF4A2-68AA-454B-A032-2AF53430EA49}" type="sibTrans" cxnId="{709C94FA-1A60-4313-AA42-D750EAC6C3CE}">
      <dgm:prSet custT="1"/>
      <dgm:spPr>
        <a:solidFill>
          <a:schemeClr val="accent2">
            <a:lumMod val="50000"/>
          </a:schemeClr>
        </a:solidFill>
      </dgm:spPr>
      <dgm:t>
        <a:bodyPr/>
        <a:lstStyle/>
        <a:p>
          <a:endParaRPr lang="en-US" sz="2000" dirty="0">
            <a:solidFill>
              <a:schemeClr val="tx1"/>
            </a:solidFill>
            <a:latin typeface="+mn-lt"/>
          </a:endParaRPr>
        </a:p>
      </dgm:t>
    </dgm:pt>
    <dgm:pt modelId="{A74169B4-B833-4D15-984B-5B3BF4F39390}">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Resolve the complaint. If not resolved, hold GRC </a:t>
          </a:r>
          <a:r>
            <a:rPr lang="en-US" sz="2400" dirty="0" smtClean="0">
              <a:solidFill>
                <a:schemeClr val="tx1"/>
              </a:solidFill>
              <a:latin typeface="+mn-lt"/>
              <a:cs typeface="Times New Roman" pitchFamily="18" charset="0"/>
            </a:rPr>
            <a:t>meeting.</a:t>
          </a:r>
          <a:endParaRPr lang="en-US" sz="2400" dirty="0">
            <a:solidFill>
              <a:schemeClr val="tx1"/>
            </a:solidFill>
            <a:latin typeface="+mn-lt"/>
            <a:cs typeface="Times New Roman" pitchFamily="18" charset="0"/>
          </a:endParaRPr>
        </a:p>
      </dgm:t>
    </dgm:pt>
    <dgm:pt modelId="{FAD6024A-827A-4F2C-A07F-6649D58D56ED}" type="parTrans" cxnId="{4CF98D83-4428-44D1-8D0E-073B86C843CB}">
      <dgm:prSet/>
      <dgm:spPr/>
      <dgm:t>
        <a:bodyPr/>
        <a:lstStyle/>
        <a:p>
          <a:endParaRPr lang="en-US" sz="2000">
            <a:solidFill>
              <a:schemeClr val="tx1"/>
            </a:solidFill>
            <a:latin typeface="+mn-lt"/>
          </a:endParaRPr>
        </a:p>
      </dgm:t>
    </dgm:pt>
    <dgm:pt modelId="{3CC107E5-B2FE-4BB2-8A19-1A337E62A201}" type="sibTrans" cxnId="{4CF98D83-4428-44D1-8D0E-073B86C843CB}">
      <dgm:prSet custT="1"/>
      <dgm:spPr/>
      <dgm:t>
        <a:bodyPr/>
        <a:lstStyle/>
        <a:p>
          <a:endParaRPr lang="en-US" sz="2000">
            <a:solidFill>
              <a:schemeClr val="tx1"/>
            </a:solidFill>
            <a:latin typeface="+mn-lt"/>
          </a:endParaRPr>
        </a:p>
      </dgm:t>
    </dgm:pt>
    <dgm:pt modelId="{B7B2675F-8ED0-4761-B046-819AB7AAEA34}" type="pres">
      <dgm:prSet presAssocID="{872C6B25-6FAC-45B3-8B81-41E8C19F524D}" presName="linearFlow" presStyleCnt="0">
        <dgm:presLayoutVars>
          <dgm:resizeHandles val="exact"/>
        </dgm:presLayoutVars>
      </dgm:prSet>
      <dgm:spPr/>
      <dgm:t>
        <a:bodyPr/>
        <a:lstStyle/>
        <a:p>
          <a:endParaRPr lang="en-US"/>
        </a:p>
      </dgm:t>
    </dgm:pt>
    <dgm:pt modelId="{04237099-CB26-4B3D-8F64-54E0D804EDBF}" type="pres">
      <dgm:prSet presAssocID="{4B95B46C-8BE2-4E8A-A729-0D61549244A0}" presName="node" presStyleLbl="node1" presStyleIdx="0" presStyleCnt="5" custScaleX="347458" custLinFactX="-19636" custLinFactNeighborX="-100000" custLinFactNeighborY="-16724">
        <dgm:presLayoutVars>
          <dgm:bulletEnabled val="1"/>
        </dgm:presLayoutVars>
      </dgm:prSet>
      <dgm:spPr/>
      <dgm:t>
        <a:bodyPr/>
        <a:lstStyle/>
        <a:p>
          <a:endParaRPr lang="en-US"/>
        </a:p>
      </dgm:t>
    </dgm:pt>
    <dgm:pt modelId="{048108E8-EE91-477A-8613-2BCBE62CED84}" type="pres">
      <dgm:prSet presAssocID="{0B4DBD38-B4EF-4C28-B5CC-79A7A83CF342}" presName="sibTrans" presStyleLbl="sibTrans2D1" presStyleIdx="0" presStyleCnt="4" custScaleX="132929"/>
      <dgm:spPr/>
      <dgm:t>
        <a:bodyPr/>
        <a:lstStyle/>
        <a:p>
          <a:endParaRPr lang="en-US"/>
        </a:p>
      </dgm:t>
    </dgm:pt>
    <dgm:pt modelId="{B47EA46B-410F-402A-A4D7-519AEC28249F}" type="pres">
      <dgm:prSet presAssocID="{0B4DBD38-B4EF-4C28-B5CC-79A7A83CF342}" presName="connectorText" presStyleLbl="sibTrans2D1" presStyleIdx="0" presStyleCnt="4"/>
      <dgm:spPr/>
      <dgm:t>
        <a:bodyPr/>
        <a:lstStyle/>
        <a:p>
          <a:endParaRPr lang="en-US"/>
        </a:p>
      </dgm:t>
    </dgm:pt>
    <dgm:pt modelId="{4BE0797B-F13F-4676-8B73-21D0DBC79D03}" type="pres">
      <dgm:prSet presAssocID="{4E650A99-A377-4B08-BB5D-A4B732542488}" presName="node" presStyleLbl="node1" presStyleIdx="1" presStyleCnt="5" custScaleX="347458" custLinFactNeighborX="-4890" custLinFactNeighborY="-14750">
        <dgm:presLayoutVars>
          <dgm:bulletEnabled val="1"/>
        </dgm:presLayoutVars>
      </dgm:prSet>
      <dgm:spPr/>
      <dgm:t>
        <a:bodyPr/>
        <a:lstStyle/>
        <a:p>
          <a:endParaRPr lang="en-US"/>
        </a:p>
      </dgm:t>
    </dgm:pt>
    <dgm:pt modelId="{0DC4D4AB-4342-4BD6-AFCA-72E9F6786AA4}" type="pres">
      <dgm:prSet presAssocID="{F90EDCC3-4808-4946-AC50-B5568F2F3C14}" presName="sibTrans" presStyleLbl="sibTrans2D1" presStyleIdx="1" presStyleCnt="4" custScaleX="132929"/>
      <dgm:spPr>
        <a:prstGeom prst="rightArrow">
          <a:avLst/>
        </a:prstGeom>
      </dgm:spPr>
      <dgm:t>
        <a:bodyPr/>
        <a:lstStyle/>
        <a:p>
          <a:endParaRPr lang="en-US"/>
        </a:p>
      </dgm:t>
    </dgm:pt>
    <dgm:pt modelId="{9BCA9DE4-14B8-433E-B22C-F652C0FF9120}" type="pres">
      <dgm:prSet presAssocID="{F90EDCC3-4808-4946-AC50-B5568F2F3C14}" presName="connectorText" presStyleLbl="sibTrans2D1" presStyleIdx="1" presStyleCnt="4"/>
      <dgm:spPr/>
      <dgm:t>
        <a:bodyPr/>
        <a:lstStyle/>
        <a:p>
          <a:endParaRPr lang="en-US"/>
        </a:p>
      </dgm:t>
    </dgm:pt>
    <dgm:pt modelId="{6CA2DCF0-00A1-4826-92B8-5758C626F940}" type="pres">
      <dgm:prSet presAssocID="{5DEA8DE3-7327-4487-A1F3-C6EEF54DD368}" presName="node" presStyleLbl="node1" presStyleIdx="2" presStyleCnt="5" custScaleX="347458">
        <dgm:presLayoutVars>
          <dgm:bulletEnabled val="1"/>
        </dgm:presLayoutVars>
      </dgm:prSet>
      <dgm:spPr/>
      <dgm:t>
        <a:bodyPr/>
        <a:lstStyle/>
        <a:p>
          <a:endParaRPr lang="en-US"/>
        </a:p>
      </dgm:t>
    </dgm:pt>
    <dgm:pt modelId="{1F3E1F27-D28B-42E8-B79D-1F2E6DD1AE8B}" type="pres">
      <dgm:prSet presAssocID="{5DCCFD5B-5ABA-43E6-8983-11C4BCD8379E}" presName="sibTrans" presStyleLbl="sibTrans2D1" presStyleIdx="2" presStyleCnt="4" custScaleX="132929"/>
      <dgm:spPr/>
      <dgm:t>
        <a:bodyPr/>
        <a:lstStyle/>
        <a:p>
          <a:endParaRPr lang="en-US"/>
        </a:p>
      </dgm:t>
    </dgm:pt>
    <dgm:pt modelId="{43D5E5EC-6F34-4129-93E2-5613123CD98E}" type="pres">
      <dgm:prSet presAssocID="{5DCCFD5B-5ABA-43E6-8983-11C4BCD8379E}" presName="connectorText" presStyleLbl="sibTrans2D1" presStyleIdx="2" presStyleCnt="4"/>
      <dgm:spPr/>
      <dgm:t>
        <a:bodyPr/>
        <a:lstStyle/>
        <a:p>
          <a:endParaRPr lang="en-US"/>
        </a:p>
      </dgm:t>
    </dgm:pt>
    <dgm:pt modelId="{AC7EDB2A-27BF-470A-AA55-C00D8768B74E}" type="pres">
      <dgm:prSet presAssocID="{F6D0FF3A-4160-4A4D-AABD-97A5199716F3}" presName="node" presStyleLbl="node1" presStyleIdx="3" presStyleCnt="5" custScaleX="347458">
        <dgm:presLayoutVars>
          <dgm:bulletEnabled val="1"/>
        </dgm:presLayoutVars>
      </dgm:prSet>
      <dgm:spPr/>
      <dgm:t>
        <a:bodyPr/>
        <a:lstStyle/>
        <a:p>
          <a:endParaRPr lang="en-US"/>
        </a:p>
      </dgm:t>
    </dgm:pt>
    <dgm:pt modelId="{D8D35E17-B2DA-443C-8109-9D01A9C3AC60}" type="pres">
      <dgm:prSet presAssocID="{632EF4A2-68AA-454B-A032-2AF53430EA49}" presName="sibTrans" presStyleLbl="sibTrans2D1" presStyleIdx="3" presStyleCnt="4" custScaleX="132929"/>
      <dgm:spPr/>
      <dgm:t>
        <a:bodyPr/>
        <a:lstStyle/>
        <a:p>
          <a:endParaRPr lang="en-US"/>
        </a:p>
      </dgm:t>
    </dgm:pt>
    <dgm:pt modelId="{E199E0B9-5EB3-461C-BE87-81B22D735243}" type="pres">
      <dgm:prSet presAssocID="{632EF4A2-68AA-454B-A032-2AF53430EA49}" presName="connectorText" presStyleLbl="sibTrans2D1" presStyleIdx="3" presStyleCnt="4"/>
      <dgm:spPr/>
      <dgm:t>
        <a:bodyPr/>
        <a:lstStyle/>
        <a:p>
          <a:endParaRPr lang="en-US"/>
        </a:p>
      </dgm:t>
    </dgm:pt>
    <dgm:pt modelId="{8CCF0885-ABE9-4EFB-BADD-DACCBF224AEB}" type="pres">
      <dgm:prSet presAssocID="{A74169B4-B833-4D15-984B-5B3BF4F39390}" presName="node" presStyleLbl="node1" presStyleIdx="4" presStyleCnt="5" custScaleX="347458" custScaleY="87693" custLinFactNeighborX="-451" custLinFactNeighborY="1383">
        <dgm:presLayoutVars>
          <dgm:bulletEnabled val="1"/>
        </dgm:presLayoutVars>
      </dgm:prSet>
      <dgm:spPr/>
      <dgm:t>
        <a:bodyPr/>
        <a:lstStyle/>
        <a:p>
          <a:endParaRPr lang="en-US"/>
        </a:p>
      </dgm:t>
    </dgm:pt>
  </dgm:ptLst>
  <dgm:cxnLst>
    <dgm:cxn modelId="{FD942E47-6D34-4B42-8EA5-41AFCBD04EC5}" type="presOf" srcId="{4E650A99-A377-4B08-BB5D-A4B732542488}" destId="{4BE0797B-F13F-4676-8B73-21D0DBC79D03}" srcOrd="0" destOrd="0" presId="urn:microsoft.com/office/officeart/2005/8/layout/process2"/>
    <dgm:cxn modelId="{FBB95CDD-95D4-4C66-ABA7-C9632DECD368}" type="presOf" srcId="{872C6B25-6FAC-45B3-8B81-41E8C19F524D}" destId="{B7B2675F-8ED0-4761-B046-819AB7AAEA34}" srcOrd="0" destOrd="0" presId="urn:microsoft.com/office/officeart/2005/8/layout/process2"/>
    <dgm:cxn modelId="{AD60C77D-9D36-4177-B26B-97430DDDFB04}" type="presOf" srcId="{4B95B46C-8BE2-4E8A-A729-0D61549244A0}" destId="{04237099-CB26-4B3D-8F64-54E0D804EDBF}" srcOrd="0" destOrd="0" presId="urn:microsoft.com/office/officeart/2005/8/layout/process2"/>
    <dgm:cxn modelId="{1824ED17-B15E-4FA2-9E07-D323266AB3DD}" type="presOf" srcId="{5DCCFD5B-5ABA-43E6-8983-11C4BCD8379E}" destId="{1F3E1F27-D28B-42E8-B79D-1F2E6DD1AE8B}" srcOrd="0" destOrd="0" presId="urn:microsoft.com/office/officeart/2005/8/layout/process2"/>
    <dgm:cxn modelId="{F591AB6A-AFF5-4C97-B894-A0C345241303}" srcId="{872C6B25-6FAC-45B3-8B81-41E8C19F524D}" destId="{4B95B46C-8BE2-4E8A-A729-0D61549244A0}" srcOrd="0" destOrd="0" parTransId="{0D2721E2-EDF8-4A41-A492-70E056B403D8}" sibTransId="{0B4DBD38-B4EF-4C28-B5CC-79A7A83CF342}"/>
    <dgm:cxn modelId="{4A48AA68-99D5-40FB-9449-FB337B61DE5D}" type="presOf" srcId="{0B4DBD38-B4EF-4C28-B5CC-79A7A83CF342}" destId="{B47EA46B-410F-402A-A4D7-519AEC28249F}" srcOrd="1" destOrd="0" presId="urn:microsoft.com/office/officeart/2005/8/layout/process2"/>
    <dgm:cxn modelId="{4CF98D83-4428-44D1-8D0E-073B86C843CB}" srcId="{872C6B25-6FAC-45B3-8B81-41E8C19F524D}" destId="{A74169B4-B833-4D15-984B-5B3BF4F39390}" srcOrd="4" destOrd="0" parTransId="{FAD6024A-827A-4F2C-A07F-6649D58D56ED}" sibTransId="{3CC107E5-B2FE-4BB2-8A19-1A337E62A201}"/>
    <dgm:cxn modelId="{A1EC38B3-DFEE-4F63-B436-84842D5D5A3E}" type="presOf" srcId="{F90EDCC3-4808-4946-AC50-B5568F2F3C14}" destId="{9BCA9DE4-14B8-433E-B22C-F652C0FF9120}" srcOrd="1" destOrd="0" presId="urn:microsoft.com/office/officeart/2005/8/layout/process2"/>
    <dgm:cxn modelId="{0FF41CAB-605C-4B0B-A037-CF738D83F166}" type="presOf" srcId="{632EF4A2-68AA-454B-A032-2AF53430EA49}" destId="{D8D35E17-B2DA-443C-8109-9D01A9C3AC60}" srcOrd="0" destOrd="0" presId="urn:microsoft.com/office/officeart/2005/8/layout/process2"/>
    <dgm:cxn modelId="{C82DE7BC-45C1-4C63-BC80-970707FD8851}" type="presOf" srcId="{0B4DBD38-B4EF-4C28-B5CC-79A7A83CF342}" destId="{048108E8-EE91-477A-8613-2BCBE62CED84}" srcOrd="0" destOrd="0" presId="urn:microsoft.com/office/officeart/2005/8/layout/process2"/>
    <dgm:cxn modelId="{709C94FA-1A60-4313-AA42-D750EAC6C3CE}" srcId="{872C6B25-6FAC-45B3-8B81-41E8C19F524D}" destId="{F6D0FF3A-4160-4A4D-AABD-97A5199716F3}" srcOrd="3" destOrd="0" parTransId="{4B666362-4E4B-4ECF-BE83-9467364A5B24}" sibTransId="{632EF4A2-68AA-454B-A032-2AF53430EA49}"/>
    <dgm:cxn modelId="{6552D9D2-4C13-43CD-827A-66F89B099015}" type="presOf" srcId="{5DCCFD5B-5ABA-43E6-8983-11C4BCD8379E}" destId="{43D5E5EC-6F34-4129-93E2-5613123CD98E}" srcOrd="1" destOrd="0" presId="urn:microsoft.com/office/officeart/2005/8/layout/process2"/>
    <dgm:cxn modelId="{AD196C18-2F01-4897-BC78-0782C8CB8B00}" type="presOf" srcId="{F6D0FF3A-4160-4A4D-AABD-97A5199716F3}" destId="{AC7EDB2A-27BF-470A-AA55-C00D8768B74E}" srcOrd="0" destOrd="0" presId="urn:microsoft.com/office/officeart/2005/8/layout/process2"/>
    <dgm:cxn modelId="{75FDA5C6-412B-4536-8B03-F3A1DBC0D0D4}" type="presOf" srcId="{5DEA8DE3-7327-4487-A1F3-C6EEF54DD368}" destId="{6CA2DCF0-00A1-4826-92B8-5758C626F940}" srcOrd="0" destOrd="0" presId="urn:microsoft.com/office/officeart/2005/8/layout/process2"/>
    <dgm:cxn modelId="{B9BFB171-904A-4367-A1EB-0CD24B60D8AF}" type="presOf" srcId="{A74169B4-B833-4D15-984B-5B3BF4F39390}" destId="{8CCF0885-ABE9-4EFB-BADD-DACCBF224AEB}" srcOrd="0" destOrd="0" presId="urn:microsoft.com/office/officeart/2005/8/layout/process2"/>
    <dgm:cxn modelId="{6CBE33F3-9487-4416-893D-927E11479760}" srcId="{872C6B25-6FAC-45B3-8B81-41E8C19F524D}" destId="{4E650A99-A377-4B08-BB5D-A4B732542488}" srcOrd="1" destOrd="0" parTransId="{5BD0D3CA-E79A-428E-8E5A-D7EDC4CDD96A}" sibTransId="{F90EDCC3-4808-4946-AC50-B5568F2F3C14}"/>
    <dgm:cxn modelId="{697B61EC-59F9-461C-807B-B9CF92BEF02F}" type="presOf" srcId="{632EF4A2-68AA-454B-A032-2AF53430EA49}" destId="{E199E0B9-5EB3-461C-BE87-81B22D735243}" srcOrd="1" destOrd="0" presId="urn:microsoft.com/office/officeart/2005/8/layout/process2"/>
    <dgm:cxn modelId="{1B39B5B0-6AD3-4CF8-8EC6-A5BBDA31C2A3}" srcId="{872C6B25-6FAC-45B3-8B81-41E8C19F524D}" destId="{5DEA8DE3-7327-4487-A1F3-C6EEF54DD368}" srcOrd="2" destOrd="0" parTransId="{147CF097-3390-4FDE-909A-A4F3D8227BE6}" sibTransId="{5DCCFD5B-5ABA-43E6-8983-11C4BCD8379E}"/>
    <dgm:cxn modelId="{C0C3D33B-6968-45C1-B468-8028A5E7222F}" type="presOf" srcId="{F90EDCC3-4808-4946-AC50-B5568F2F3C14}" destId="{0DC4D4AB-4342-4BD6-AFCA-72E9F6786AA4}" srcOrd="0" destOrd="0" presId="urn:microsoft.com/office/officeart/2005/8/layout/process2"/>
    <dgm:cxn modelId="{1FE0B3A7-31C6-4E4B-A230-72D550E44A41}" type="presParOf" srcId="{B7B2675F-8ED0-4761-B046-819AB7AAEA34}" destId="{04237099-CB26-4B3D-8F64-54E0D804EDBF}" srcOrd="0" destOrd="0" presId="urn:microsoft.com/office/officeart/2005/8/layout/process2"/>
    <dgm:cxn modelId="{0F21FAA0-977C-448C-B7B3-59F0EFDF9D9B}" type="presParOf" srcId="{B7B2675F-8ED0-4761-B046-819AB7AAEA34}" destId="{048108E8-EE91-477A-8613-2BCBE62CED84}" srcOrd="1" destOrd="0" presId="urn:microsoft.com/office/officeart/2005/8/layout/process2"/>
    <dgm:cxn modelId="{C9061E41-1A30-4A57-95E9-4CD59456D3CF}" type="presParOf" srcId="{048108E8-EE91-477A-8613-2BCBE62CED84}" destId="{B47EA46B-410F-402A-A4D7-519AEC28249F}" srcOrd="0" destOrd="0" presId="urn:microsoft.com/office/officeart/2005/8/layout/process2"/>
    <dgm:cxn modelId="{C2035E44-B990-4A20-BACE-25669253E1CA}" type="presParOf" srcId="{B7B2675F-8ED0-4761-B046-819AB7AAEA34}" destId="{4BE0797B-F13F-4676-8B73-21D0DBC79D03}" srcOrd="2" destOrd="0" presId="urn:microsoft.com/office/officeart/2005/8/layout/process2"/>
    <dgm:cxn modelId="{32DBC5C4-23F9-4D4C-96E6-A92FE9E680C9}" type="presParOf" srcId="{B7B2675F-8ED0-4761-B046-819AB7AAEA34}" destId="{0DC4D4AB-4342-4BD6-AFCA-72E9F6786AA4}" srcOrd="3" destOrd="0" presId="urn:microsoft.com/office/officeart/2005/8/layout/process2"/>
    <dgm:cxn modelId="{E9461756-F108-40D0-A2A1-AEFFEE3CB2A2}" type="presParOf" srcId="{0DC4D4AB-4342-4BD6-AFCA-72E9F6786AA4}" destId="{9BCA9DE4-14B8-433E-B22C-F652C0FF9120}" srcOrd="0" destOrd="0" presId="urn:microsoft.com/office/officeart/2005/8/layout/process2"/>
    <dgm:cxn modelId="{862D8943-E611-40C3-A517-BA3AD3234E4A}" type="presParOf" srcId="{B7B2675F-8ED0-4761-B046-819AB7AAEA34}" destId="{6CA2DCF0-00A1-4826-92B8-5758C626F940}" srcOrd="4" destOrd="0" presId="urn:microsoft.com/office/officeart/2005/8/layout/process2"/>
    <dgm:cxn modelId="{7C07AC85-7151-4863-AE4D-545CDDFC86AC}" type="presParOf" srcId="{B7B2675F-8ED0-4761-B046-819AB7AAEA34}" destId="{1F3E1F27-D28B-42E8-B79D-1F2E6DD1AE8B}" srcOrd="5" destOrd="0" presId="urn:microsoft.com/office/officeart/2005/8/layout/process2"/>
    <dgm:cxn modelId="{86CEB677-0449-4112-A871-85EA985C0FD9}" type="presParOf" srcId="{1F3E1F27-D28B-42E8-B79D-1F2E6DD1AE8B}" destId="{43D5E5EC-6F34-4129-93E2-5613123CD98E}" srcOrd="0" destOrd="0" presId="urn:microsoft.com/office/officeart/2005/8/layout/process2"/>
    <dgm:cxn modelId="{A86A9D1C-9FC0-44C6-A4B5-5A40611F6356}" type="presParOf" srcId="{B7B2675F-8ED0-4761-B046-819AB7AAEA34}" destId="{AC7EDB2A-27BF-470A-AA55-C00D8768B74E}" srcOrd="6" destOrd="0" presId="urn:microsoft.com/office/officeart/2005/8/layout/process2"/>
    <dgm:cxn modelId="{71F323EC-2397-4D5A-A2D4-EAC868A2879A}" type="presParOf" srcId="{B7B2675F-8ED0-4761-B046-819AB7AAEA34}" destId="{D8D35E17-B2DA-443C-8109-9D01A9C3AC60}" srcOrd="7" destOrd="0" presId="urn:microsoft.com/office/officeart/2005/8/layout/process2"/>
    <dgm:cxn modelId="{0ABD4780-76E8-40E1-BDCD-16E1725D13C9}" type="presParOf" srcId="{D8D35E17-B2DA-443C-8109-9D01A9C3AC60}" destId="{E199E0B9-5EB3-461C-BE87-81B22D735243}" srcOrd="0" destOrd="0" presId="urn:microsoft.com/office/officeart/2005/8/layout/process2"/>
    <dgm:cxn modelId="{5FDE75AE-8CE5-42FD-BA8B-C3A72ED5FB30}" type="presParOf" srcId="{B7B2675F-8ED0-4761-B046-819AB7AAEA34}" destId="{8CCF0885-ABE9-4EFB-BADD-DACCBF224AE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EB7F6-79E2-4C97-95E1-F5C7D4ABC3BA}">
      <dsp:nvSpPr>
        <dsp:cNvPr id="0" name=""/>
        <dsp:cNvSpPr/>
      </dsp:nvSpPr>
      <dsp:spPr>
        <a:xfrm rot="5400000">
          <a:off x="3927716" y="-206668"/>
          <a:ext cx="2110673" cy="2527592"/>
        </a:xfrm>
        <a:prstGeom prst="hexagon">
          <a:avLst>
            <a:gd name="adj" fmla="val 25000"/>
            <a:gd name="vf" fmla="val 115470"/>
          </a:avLst>
        </a:prstGeom>
        <a:solidFill>
          <a:schemeClr val="accent4">
            <a:lumMod val="60000"/>
            <a:lumOff val="40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Securities Contract Regulation Act, </a:t>
          </a:r>
          <a:endParaRPr lang="en-US" sz="1600" kern="1200" dirty="0">
            <a:solidFill>
              <a:schemeClr val="tx1"/>
            </a:solidFill>
          </a:endParaRPr>
        </a:p>
      </dsp:txBody>
      <dsp:txXfrm rot="-5400000">
        <a:off x="4140522" y="353570"/>
        <a:ext cx="1685062" cy="1407115"/>
      </dsp:txXfrm>
    </dsp:sp>
    <dsp:sp modelId="{FDE81A48-2A80-4036-A80E-9FE3A053CBAB}">
      <dsp:nvSpPr>
        <dsp:cNvPr id="0" name=""/>
        <dsp:cNvSpPr/>
      </dsp:nvSpPr>
      <dsp:spPr>
        <a:xfrm>
          <a:off x="5956917" y="423925"/>
          <a:ext cx="2355511" cy="1266403"/>
        </a:xfrm>
        <a:prstGeom prst="rect">
          <a:avLst/>
        </a:prstGeom>
        <a:noFill/>
        <a:ln>
          <a:noFill/>
        </a:ln>
        <a:effectLst/>
      </dsp:spPr>
      <dsp:style>
        <a:lnRef idx="0">
          <a:scrgbClr r="0" g="0" b="0"/>
        </a:lnRef>
        <a:fillRef idx="0">
          <a:scrgbClr r="0" g="0" b="0"/>
        </a:fillRef>
        <a:effectRef idx="0">
          <a:scrgbClr r="0" g="0" b="0"/>
        </a:effectRef>
        <a:fontRef idx="minor"/>
      </dsp:style>
    </dsp:sp>
    <dsp:sp modelId="{3634D7D1-B4CA-44AE-AA74-BA15FFBA5FB4}">
      <dsp:nvSpPr>
        <dsp:cNvPr id="0" name=""/>
        <dsp:cNvSpPr/>
      </dsp:nvSpPr>
      <dsp:spPr>
        <a:xfrm rot="5400000">
          <a:off x="1147689" y="-184633"/>
          <a:ext cx="2110673" cy="2527592"/>
        </a:xfrm>
        <a:prstGeom prst="hexagon">
          <a:avLst>
            <a:gd name="adj" fmla="val 25000"/>
            <a:gd name="vf" fmla="val 115470"/>
          </a:avLst>
        </a:prstGeom>
        <a:solidFill>
          <a:schemeClr val="accent4">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SEBI Act</a:t>
          </a:r>
          <a:endParaRPr lang="en-US" sz="1600" kern="1200" dirty="0">
            <a:solidFill>
              <a:schemeClr val="bg1"/>
            </a:solidFill>
          </a:endParaRPr>
        </a:p>
      </dsp:txBody>
      <dsp:txXfrm rot="-5400000">
        <a:off x="1360495" y="375605"/>
        <a:ext cx="1685062" cy="1407115"/>
      </dsp:txXfrm>
    </dsp:sp>
    <dsp:sp modelId="{6AAD86D5-F6B8-4CAD-9BA6-95F0423E40AB}">
      <dsp:nvSpPr>
        <dsp:cNvPr id="0" name=""/>
        <dsp:cNvSpPr/>
      </dsp:nvSpPr>
      <dsp:spPr>
        <a:xfrm rot="5400000">
          <a:off x="2462049" y="1586661"/>
          <a:ext cx="2110673" cy="2527592"/>
        </a:xfrm>
        <a:prstGeom prst="hexagon">
          <a:avLst>
            <a:gd name="adj" fmla="val 25000"/>
            <a:gd name="vf" fmla="val 115470"/>
          </a:avLst>
        </a:prstGeom>
        <a:solidFill>
          <a:schemeClr val="accent4">
            <a:lumMod val="60000"/>
            <a:lumOff val="40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Depositories Act </a:t>
          </a:r>
          <a:endParaRPr lang="en-US" sz="1600" kern="1200" dirty="0">
            <a:solidFill>
              <a:schemeClr val="tx1"/>
            </a:solidFill>
          </a:endParaRPr>
        </a:p>
      </dsp:txBody>
      <dsp:txXfrm rot="-5400000">
        <a:off x="2674855" y="2146899"/>
        <a:ext cx="1685062" cy="1407115"/>
      </dsp:txXfrm>
    </dsp:sp>
    <dsp:sp modelId="{4219C109-3922-4452-B7F8-EEE1FE81438E}">
      <dsp:nvSpPr>
        <dsp:cNvPr id="0" name=""/>
        <dsp:cNvSpPr/>
      </dsp:nvSpPr>
      <dsp:spPr>
        <a:xfrm>
          <a:off x="714005" y="2215464"/>
          <a:ext cx="2279527" cy="1266403"/>
        </a:xfrm>
        <a:prstGeom prst="rect">
          <a:avLst/>
        </a:prstGeom>
        <a:noFill/>
        <a:ln>
          <a:noFill/>
        </a:ln>
        <a:effectLst/>
      </dsp:spPr>
      <dsp:style>
        <a:lnRef idx="0">
          <a:scrgbClr r="0" g="0" b="0"/>
        </a:lnRef>
        <a:fillRef idx="0">
          <a:scrgbClr r="0" g="0" b="0"/>
        </a:fillRef>
        <a:effectRef idx="0">
          <a:scrgbClr r="0" g="0" b="0"/>
        </a:effectRef>
        <a:fontRef idx="minor"/>
      </dsp:style>
    </dsp:sp>
    <dsp:sp modelId="{ED77C5D2-FE6E-492F-B9FB-87355AD3CD1B}">
      <dsp:nvSpPr>
        <dsp:cNvPr id="0" name=""/>
        <dsp:cNvSpPr/>
      </dsp:nvSpPr>
      <dsp:spPr>
        <a:xfrm rot="5400000">
          <a:off x="5307393" y="1586661"/>
          <a:ext cx="2110673" cy="2527592"/>
        </a:xfrm>
        <a:prstGeom prst="hexagon">
          <a:avLst>
            <a:gd name="adj" fmla="val 25000"/>
            <a:gd name="vf" fmla="val 115470"/>
          </a:avLst>
        </a:prstGeom>
        <a:solidFill>
          <a:schemeClr val="accent4">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Rules and regulation made there under and relevant provisions of Companies Act, 2013.</a:t>
          </a:r>
          <a:endParaRPr lang="en-US" sz="1600" kern="1200" dirty="0">
            <a:solidFill>
              <a:schemeClr val="bg1"/>
            </a:solidFill>
          </a:endParaRPr>
        </a:p>
      </dsp:txBody>
      <dsp:txXfrm rot="-5400000">
        <a:off x="5520199" y="2146899"/>
        <a:ext cx="1685062" cy="1407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0885-ABE9-4EFB-BADD-DACCBF224AEB}">
      <dsp:nvSpPr>
        <dsp:cNvPr id="0" name=""/>
        <dsp:cNvSpPr/>
      </dsp:nvSpPr>
      <dsp:spPr>
        <a:xfrm>
          <a:off x="195479" y="46869"/>
          <a:ext cx="6604695" cy="475389"/>
        </a:xfrm>
        <a:prstGeom prst="roundRect">
          <a:avLst>
            <a:gd name="adj" fmla="val 10000"/>
          </a:avLst>
        </a:prstGeom>
        <a:solidFill>
          <a:schemeClr val="accent2">
            <a:lumMod val="60000"/>
            <a:lumOff val="40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Arial" panose="020B0604020202020204" pitchFamily="34" charset="0"/>
              <a:cs typeface="Arial" panose="020B0604020202020204" pitchFamily="34" charset="0"/>
            </a:rPr>
            <a:t>Hold Grievance Resolution Committee meeting</a:t>
          </a:r>
          <a:endParaRPr lang="en-US" sz="2000" kern="1200" dirty="0">
            <a:solidFill>
              <a:schemeClr val="tx1"/>
            </a:solidFill>
            <a:latin typeface="Arial" panose="020B0604020202020204" pitchFamily="34" charset="0"/>
            <a:cs typeface="Arial" panose="020B0604020202020204" pitchFamily="34" charset="0"/>
          </a:endParaRPr>
        </a:p>
      </dsp:txBody>
      <dsp:txXfrm>
        <a:off x="209403" y="60793"/>
        <a:ext cx="6576847" cy="447541"/>
      </dsp:txXfrm>
    </dsp:sp>
    <dsp:sp modelId="{1ED40FC8-7E39-46E6-A5CD-E20FEF23E420}">
      <dsp:nvSpPr>
        <dsp:cNvPr id="0" name=""/>
        <dsp:cNvSpPr/>
      </dsp:nvSpPr>
      <dsp:spPr>
        <a:xfrm rot="5365959">
          <a:off x="3416093" y="513896"/>
          <a:ext cx="170426" cy="243947"/>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n-lt"/>
          </a:endParaRPr>
        </a:p>
      </dsp:txBody>
      <dsp:txXfrm rot="-5400000">
        <a:off x="3427869" y="550657"/>
        <a:ext cx="146369" cy="119298"/>
      </dsp:txXfrm>
    </dsp:sp>
    <dsp:sp modelId="{13E9D098-27A1-4A35-BF55-F51077B18AF5}">
      <dsp:nvSpPr>
        <dsp:cNvPr id="0" name=""/>
        <dsp:cNvSpPr/>
      </dsp:nvSpPr>
      <dsp:spPr>
        <a:xfrm>
          <a:off x="234468" y="749482"/>
          <a:ext cx="6541463" cy="559209"/>
        </a:xfrm>
        <a:prstGeom prst="roundRect">
          <a:avLst>
            <a:gd name="adj" fmla="val 10000"/>
          </a:avLst>
        </a:prstGeom>
        <a:solidFill>
          <a:schemeClr val="accent2">
            <a:lumMod val="60000"/>
            <a:lumOff val="40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Implementation of GRC orders in favor of investors</a:t>
          </a:r>
          <a:endParaRPr lang="en-US" sz="2000" kern="1200" dirty="0">
            <a:solidFill>
              <a:schemeClr val="tx1"/>
            </a:solidFill>
            <a:latin typeface="Arial" panose="020B0604020202020204" pitchFamily="34" charset="0"/>
            <a:cs typeface="Arial" panose="020B0604020202020204" pitchFamily="34" charset="0"/>
          </a:endParaRPr>
        </a:p>
      </dsp:txBody>
      <dsp:txXfrm>
        <a:off x="250847" y="765861"/>
        <a:ext cx="6508705" cy="526451"/>
      </dsp:txXfrm>
    </dsp:sp>
    <dsp:sp modelId="{4794E72C-3AF6-45AA-A621-9F42FD98ACBE}">
      <dsp:nvSpPr>
        <dsp:cNvPr id="0" name=""/>
        <dsp:cNvSpPr/>
      </dsp:nvSpPr>
      <dsp:spPr>
        <a:xfrm rot="5399908">
          <a:off x="3408841" y="1315211"/>
          <a:ext cx="192739" cy="243947"/>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n-lt"/>
          </a:endParaRPr>
        </a:p>
      </dsp:txBody>
      <dsp:txXfrm rot="-5400000">
        <a:off x="3432025" y="1340815"/>
        <a:ext cx="146369" cy="134917"/>
      </dsp:txXfrm>
    </dsp:sp>
    <dsp:sp modelId="{D432D71C-C819-49E6-8B19-04BD5A9368F3}">
      <dsp:nvSpPr>
        <dsp:cNvPr id="0" name=""/>
        <dsp:cNvSpPr/>
      </dsp:nvSpPr>
      <dsp:spPr>
        <a:xfrm>
          <a:off x="220438" y="1565677"/>
          <a:ext cx="6569566" cy="542106"/>
        </a:xfrm>
        <a:prstGeom prst="roundRect">
          <a:avLst>
            <a:gd name="adj" fmla="val 10000"/>
          </a:avLst>
        </a:prstGeom>
        <a:solidFill>
          <a:schemeClr val="accent2">
            <a:lumMod val="60000"/>
            <a:lumOff val="40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Arial" panose="020B0604020202020204" pitchFamily="34" charset="0"/>
              <a:cs typeface="Arial" panose="020B0604020202020204" pitchFamily="34" charset="0"/>
            </a:rPr>
            <a:t>Investor or trading member can opt for Arbitration, if not satisfied</a:t>
          </a:r>
          <a:endParaRPr lang="en-US" sz="2000" kern="1200" dirty="0">
            <a:solidFill>
              <a:schemeClr val="tx1"/>
            </a:solidFill>
            <a:latin typeface="Arial" panose="020B0604020202020204" pitchFamily="34" charset="0"/>
            <a:cs typeface="Arial" panose="020B0604020202020204" pitchFamily="34" charset="0"/>
          </a:endParaRPr>
        </a:p>
      </dsp:txBody>
      <dsp:txXfrm>
        <a:off x="236316" y="1581555"/>
        <a:ext cx="6537810" cy="510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947D9-8FAD-46C6-9103-5FAD6F361402}">
      <dsp:nvSpPr>
        <dsp:cNvPr id="0" name=""/>
        <dsp:cNvSpPr/>
      </dsp:nvSpPr>
      <dsp:spPr>
        <a:xfrm>
          <a:off x="52393" y="365612"/>
          <a:ext cx="1491127" cy="1414597"/>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N" sz="1600" kern="1200" dirty="0"/>
            <a:t>Analyze the complaint</a:t>
          </a:r>
        </a:p>
      </dsp:txBody>
      <dsp:txXfrm>
        <a:off x="84947" y="398166"/>
        <a:ext cx="1426019" cy="1046361"/>
      </dsp:txXfrm>
    </dsp:sp>
    <dsp:sp modelId="{9D10BFF0-ED2E-4DD2-9D39-88C03711CD2B}">
      <dsp:nvSpPr>
        <dsp:cNvPr id="0" name=""/>
        <dsp:cNvSpPr/>
      </dsp:nvSpPr>
      <dsp:spPr>
        <a:xfrm>
          <a:off x="290124" y="178711"/>
          <a:ext cx="2927334" cy="2430957"/>
        </a:xfrm>
        <a:prstGeom prst="leftCircularArrow">
          <a:avLst>
            <a:gd name="adj1" fmla="val 3601"/>
            <a:gd name="adj2" fmla="val 447930"/>
            <a:gd name="adj3" fmla="val 2011167"/>
            <a:gd name="adj4" fmla="val 8812215"/>
            <a:gd name="adj5" fmla="val 4202"/>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860C4C12-EB4D-40CA-8BE8-7688F2860501}">
      <dsp:nvSpPr>
        <dsp:cNvPr id="0" name=""/>
        <dsp:cNvSpPr/>
      </dsp:nvSpPr>
      <dsp:spPr>
        <a:xfrm>
          <a:off x="138321" y="1307286"/>
          <a:ext cx="1435897" cy="621459"/>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Go through records</a:t>
          </a:r>
        </a:p>
      </dsp:txBody>
      <dsp:txXfrm>
        <a:off x="156523" y="1325488"/>
        <a:ext cx="1399493" cy="585055"/>
      </dsp:txXfrm>
    </dsp:sp>
    <dsp:sp modelId="{BB733B7D-DECF-4227-BB4B-E55F11A76106}">
      <dsp:nvSpPr>
        <dsp:cNvPr id="0" name=""/>
        <dsp:cNvSpPr/>
      </dsp:nvSpPr>
      <dsp:spPr>
        <a:xfrm>
          <a:off x="2142900" y="200713"/>
          <a:ext cx="1863433" cy="1720476"/>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N" sz="1600" kern="1200" dirty="0"/>
            <a:t>Opportunity for both </a:t>
          </a:r>
          <a:r>
            <a:rPr lang="en-IN" sz="1600" kern="1200" dirty="0" smtClean="0"/>
            <a:t>parties </a:t>
          </a:r>
          <a:r>
            <a:rPr lang="en-IN" sz="1600" kern="1200" dirty="0"/>
            <a:t>to represent their case</a:t>
          </a:r>
        </a:p>
      </dsp:txBody>
      <dsp:txXfrm>
        <a:off x="2182493" y="608979"/>
        <a:ext cx="1784247" cy="1272616"/>
      </dsp:txXfrm>
    </dsp:sp>
    <dsp:sp modelId="{10B4CEB3-7BC2-4620-AB1E-8232FB09B902}">
      <dsp:nvSpPr>
        <dsp:cNvPr id="0" name=""/>
        <dsp:cNvSpPr/>
      </dsp:nvSpPr>
      <dsp:spPr>
        <a:xfrm>
          <a:off x="2973416" y="-503963"/>
          <a:ext cx="2347724" cy="2347724"/>
        </a:xfrm>
        <a:prstGeom prst="circularArrow">
          <a:avLst>
            <a:gd name="adj1" fmla="val 3729"/>
            <a:gd name="adj2" fmla="val 465232"/>
            <a:gd name="adj3" fmla="val 19815343"/>
            <a:gd name="adj4" fmla="val 13031597"/>
            <a:gd name="adj5" fmla="val 4351"/>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EFF98B66-B8C9-4113-8320-702FAD045C1E}">
      <dsp:nvSpPr>
        <dsp:cNvPr id="0" name=""/>
        <dsp:cNvSpPr/>
      </dsp:nvSpPr>
      <dsp:spPr>
        <a:xfrm>
          <a:off x="2596171" y="17626"/>
          <a:ext cx="1383120" cy="645477"/>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Hear both the parties</a:t>
          </a:r>
        </a:p>
      </dsp:txBody>
      <dsp:txXfrm>
        <a:off x="2615076" y="36531"/>
        <a:ext cx="1345310" cy="607667"/>
      </dsp:txXfrm>
    </dsp:sp>
    <dsp:sp modelId="{8A3D78E5-B5EA-4DAF-A2AD-D8DB7BE543A1}">
      <dsp:nvSpPr>
        <dsp:cNvPr id="0" name=""/>
        <dsp:cNvSpPr/>
      </dsp:nvSpPr>
      <dsp:spPr>
        <a:xfrm>
          <a:off x="4423227" y="331790"/>
          <a:ext cx="1715262" cy="1358015"/>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N" sz="1600" kern="1200" dirty="0"/>
            <a:t>Detailed discussion and/or clarification</a:t>
          </a:r>
        </a:p>
      </dsp:txBody>
      <dsp:txXfrm>
        <a:off x="4454479" y="363042"/>
        <a:ext cx="1652758" cy="1004508"/>
      </dsp:txXfrm>
    </dsp:sp>
    <dsp:sp modelId="{5E4378E0-2532-4193-AE90-539D3E723B97}">
      <dsp:nvSpPr>
        <dsp:cNvPr id="0" name=""/>
        <dsp:cNvSpPr/>
      </dsp:nvSpPr>
      <dsp:spPr>
        <a:xfrm>
          <a:off x="4146978" y="278004"/>
          <a:ext cx="3888369" cy="2414491"/>
        </a:xfrm>
        <a:prstGeom prst="leftCircularArrow">
          <a:avLst>
            <a:gd name="adj1" fmla="val 3626"/>
            <a:gd name="adj2" fmla="val 451250"/>
            <a:gd name="adj3" fmla="val 1827444"/>
            <a:gd name="adj4" fmla="val 8625172"/>
            <a:gd name="adj5" fmla="val 423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A9823239-E5FF-4091-84B7-30F9514CC79F}">
      <dsp:nvSpPr>
        <dsp:cNvPr id="0" name=""/>
        <dsp:cNvSpPr/>
      </dsp:nvSpPr>
      <dsp:spPr>
        <a:xfrm>
          <a:off x="4499515" y="1397018"/>
          <a:ext cx="1415896" cy="650758"/>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Discuss for redressal</a:t>
          </a:r>
        </a:p>
      </dsp:txBody>
      <dsp:txXfrm>
        <a:off x="4518575" y="1416078"/>
        <a:ext cx="1377776" cy="612638"/>
      </dsp:txXfrm>
    </dsp:sp>
    <dsp:sp modelId="{4E0D6C0D-BFCB-4C2B-A3DD-34BF954F8A0F}">
      <dsp:nvSpPr>
        <dsp:cNvPr id="0" name=""/>
        <dsp:cNvSpPr/>
      </dsp:nvSpPr>
      <dsp:spPr>
        <a:xfrm>
          <a:off x="6615826" y="100129"/>
          <a:ext cx="1572688" cy="1948552"/>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n-IN" sz="1600" kern="1200" dirty="0"/>
        </a:p>
        <a:p>
          <a:pPr marL="171450" lvl="1" indent="-171450" algn="l" defTabSz="711200">
            <a:lnSpc>
              <a:spcPct val="90000"/>
            </a:lnSpc>
            <a:spcBef>
              <a:spcPct val="0"/>
            </a:spcBef>
            <a:spcAft>
              <a:spcPct val="15000"/>
            </a:spcAft>
            <a:buChar char="••"/>
          </a:pPr>
          <a:r>
            <a:rPr lang="en-IN" sz="1600" kern="1200" dirty="0" smtClean="0"/>
            <a:t>Prepare order mentioning admissible claim value</a:t>
          </a:r>
          <a:endParaRPr lang="en-IN" sz="1600" kern="1200" dirty="0"/>
        </a:p>
      </dsp:txBody>
      <dsp:txXfrm>
        <a:off x="6660668" y="562518"/>
        <a:ext cx="1483004" cy="1441321"/>
      </dsp:txXfrm>
    </dsp:sp>
    <dsp:sp modelId="{2AC06889-1733-450E-9FEC-B2CFBD50A4D2}">
      <dsp:nvSpPr>
        <dsp:cNvPr id="0" name=""/>
        <dsp:cNvSpPr/>
      </dsp:nvSpPr>
      <dsp:spPr>
        <a:xfrm>
          <a:off x="6844119" y="0"/>
          <a:ext cx="1346479" cy="667343"/>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Record admissibility of claim value</a:t>
          </a:r>
        </a:p>
      </dsp:txBody>
      <dsp:txXfrm>
        <a:off x="6863665" y="19546"/>
        <a:ext cx="1307387" cy="6282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7099-CB26-4B3D-8F64-54E0D804EDBF}">
      <dsp:nvSpPr>
        <dsp:cNvPr id="0" name=""/>
        <dsp:cNvSpPr/>
      </dsp:nvSpPr>
      <dsp:spPr>
        <a:xfrm>
          <a:off x="0" y="0"/>
          <a:ext cx="8839200" cy="384536"/>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strike="noStrike" kern="1200" dirty="0">
              <a:solidFill>
                <a:schemeClr val="bg1"/>
              </a:solidFill>
              <a:latin typeface="Arial" panose="020B0604020202020204" pitchFamily="34" charset="0"/>
              <a:cs typeface="Arial" panose="020B0604020202020204" pitchFamily="34" charset="0"/>
            </a:rPr>
            <a:t>Applicant submits arbitration</a:t>
          </a:r>
          <a:r>
            <a:rPr lang="en-US" sz="2400" b="0" i="0" strike="noStrike" kern="1200" baseline="0" dirty="0">
              <a:solidFill>
                <a:schemeClr val="bg1"/>
              </a:solidFill>
              <a:latin typeface="Arial" panose="020B0604020202020204" pitchFamily="34" charset="0"/>
              <a:cs typeface="Arial" panose="020B0604020202020204" pitchFamily="34" charset="0"/>
            </a:rPr>
            <a:t> </a:t>
          </a:r>
          <a:r>
            <a:rPr lang="en-US" sz="2400" b="0" i="0" strike="noStrike" kern="1200" dirty="0">
              <a:solidFill>
                <a:schemeClr val="bg1"/>
              </a:solidFill>
              <a:latin typeface="Arial" panose="020B0604020202020204" pitchFamily="34" charset="0"/>
              <a:cs typeface="Arial" panose="020B0604020202020204" pitchFamily="34" charset="0"/>
            </a:rPr>
            <a:t>application to Exchange</a:t>
          </a:r>
          <a:endParaRPr lang="en-US" sz="2400" b="0" kern="1200" dirty="0">
            <a:solidFill>
              <a:schemeClr val="bg1"/>
            </a:solidFill>
            <a:latin typeface="Arial" panose="020B0604020202020204" pitchFamily="34" charset="0"/>
            <a:cs typeface="Arial" panose="020B0604020202020204" pitchFamily="34" charset="0"/>
          </a:endParaRPr>
        </a:p>
      </dsp:txBody>
      <dsp:txXfrm>
        <a:off x="11263" y="11263"/>
        <a:ext cx="8816674" cy="362010"/>
      </dsp:txXfrm>
    </dsp:sp>
    <dsp:sp modelId="{048108E8-EE91-477A-8613-2BCBE62CED84}">
      <dsp:nvSpPr>
        <dsp:cNvPr id="0" name=""/>
        <dsp:cNvSpPr/>
      </dsp:nvSpPr>
      <dsp:spPr>
        <a:xfrm rot="5400000">
          <a:off x="4345299" y="397083"/>
          <a:ext cx="1486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409303"/>
        <a:ext cx="103825" cy="104021"/>
      </dsp:txXfrm>
    </dsp:sp>
    <dsp:sp modelId="{4BE0797B-F13F-4676-8B73-21D0DBC79D03}">
      <dsp:nvSpPr>
        <dsp:cNvPr id="0" name=""/>
        <dsp:cNvSpPr/>
      </dsp:nvSpPr>
      <dsp:spPr>
        <a:xfrm>
          <a:off x="0" y="582671"/>
          <a:ext cx="8839200" cy="384536"/>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tx1"/>
              </a:solidFill>
              <a:latin typeface="Arial" panose="020B0604020202020204" pitchFamily="34" charset="0"/>
              <a:cs typeface="Arial" panose="020B0604020202020204" pitchFamily="34" charset="0"/>
            </a:rPr>
            <a:t>Application is verified and sent to Respondent</a:t>
          </a:r>
          <a:endParaRPr lang="en-US" sz="2400" b="0" kern="1200" dirty="0">
            <a:solidFill>
              <a:schemeClr val="tx1"/>
            </a:solidFill>
            <a:latin typeface="Arial" panose="020B0604020202020204" pitchFamily="34" charset="0"/>
            <a:cs typeface="Arial" panose="020B0604020202020204" pitchFamily="34" charset="0"/>
          </a:endParaRPr>
        </a:p>
      </dsp:txBody>
      <dsp:txXfrm>
        <a:off x="11263" y="593934"/>
        <a:ext cx="8816674" cy="362010"/>
      </dsp:txXfrm>
    </dsp:sp>
    <dsp:sp modelId="{0DC4D4AB-4342-4BD6-AFCA-72E9F6786AA4}">
      <dsp:nvSpPr>
        <dsp:cNvPr id="0" name=""/>
        <dsp:cNvSpPr/>
      </dsp:nvSpPr>
      <dsp:spPr>
        <a:xfrm rot="5400000">
          <a:off x="4347499" y="976821"/>
          <a:ext cx="144201" cy="173041"/>
        </a:xfrm>
        <a:prstGeom prs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991241"/>
        <a:ext cx="103825" cy="100941"/>
      </dsp:txXfrm>
    </dsp:sp>
    <dsp:sp modelId="{4D4E57E4-288B-42F4-A9ED-E177EB07C593}">
      <dsp:nvSpPr>
        <dsp:cNvPr id="0" name=""/>
        <dsp:cNvSpPr/>
      </dsp:nvSpPr>
      <dsp:spPr>
        <a:xfrm>
          <a:off x="0" y="1159476"/>
          <a:ext cx="8839200" cy="612324"/>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bg1"/>
              </a:solidFill>
              <a:latin typeface="Arial" panose="020B0604020202020204" pitchFamily="34" charset="0"/>
              <a:cs typeface="Arial" panose="020B0604020202020204" pitchFamily="34" charset="0"/>
            </a:rPr>
            <a:t>Arbitrator appointed through CAAP and documents forwarded </a:t>
          </a:r>
          <a:endParaRPr lang="en-US" sz="2400" b="0" kern="1200" dirty="0">
            <a:solidFill>
              <a:schemeClr val="bg1"/>
            </a:solidFill>
            <a:latin typeface="Arial" panose="020B0604020202020204" pitchFamily="34" charset="0"/>
            <a:cs typeface="Arial" panose="020B0604020202020204" pitchFamily="34" charset="0"/>
          </a:endParaRPr>
        </a:p>
      </dsp:txBody>
      <dsp:txXfrm>
        <a:off x="17934" y="1177410"/>
        <a:ext cx="8803332" cy="576456"/>
      </dsp:txXfrm>
    </dsp:sp>
    <dsp:sp modelId="{C2BA112B-9579-410F-9200-77AE48FD2E7A}">
      <dsp:nvSpPr>
        <dsp:cNvPr id="0" name=""/>
        <dsp:cNvSpPr/>
      </dsp:nvSpPr>
      <dsp:spPr>
        <a:xfrm rot="5400000">
          <a:off x="4347499" y="1781413"/>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1795833"/>
        <a:ext cx="103825" cy="100941"/>
      </dsp:txXfrm>
    </dsp:sp>
    <dsp:sp modelId="{6CA2DCF0-00A1-4826-92B8-5758C626F940}">
      <dsp:nvSpPr>
        <dsp:cNvPr id="0" name=""/>
        <dsp:cNvSpPr/>
      </dsp:nvSpPr>
      <dsp:spPr>
        <a:xfrm>
          <a:off x="0" y="1964068"/>
          <a:ext cx="8839200" cy="384536"/>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tx1"/>
              </a:solidFill>
              <a:latin typeface="Arial" panose="020B0604020202020204" pitchFamily="34" charset="0"/>
              <a:cs typeface="Arial" panose="020B0604020202020204" pitchFamily="34" charset="0"/>
            </a:rPr>
            <a:t>Hearings held by arbitrator</a:t>
          </a:r>
          <a:endParaRPr lang="en-US" sz="2400" b="0" kern="1200" dirty="0">
            <a:solidFill>
              <a:schemeClr val="tx1"/>
            </a:solidFill>
            <a:latin typeface="Arial" panose="020B0604020202020204" pitchFamily="34" charset="0"/>
            <a:cs typeface="Arial" panose="020B0604020202020204" pitchFamily="34" charset="0"/>
          </a:endParaRPr>
        </a:p>
      </dsp:txBody>
      <dsp:txXfrm>
        <a:off x="11263" y="1975331"/>
        <a:ext cx="8816674" cy="362010"/>
      </dsp:txXfrm>
    </dsp:sp>
    <dsp:sp modelId="{1F3E1F27-D28B-42E8-B79D-1F2E6DD1AE8B}">
      <dsp:nvSpPr>
        <dsp:cNvPr id="0" name=""/>
        <dsp:cNvSpPr/>
      </dsp:nvSpPr>
      <dsp:spPr>
        <a:xfrm rot="5400000">
          <a:off x="4347499" y="2358217"/>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2372637"/>
        <a:ext cx="103825" cy="100941"/>
      </dsp:txXfrm>
    </dsp:sp>
    <dsp:sp modelId="{AC7EDB2A-27BF-470A-AA55-C00D8768B74E}">
      <dsp:nvSpPr>
        <dsp:cNvPr id="0" name=""/>
        <dsp:cNvSpPr/>
      </dsp:nvSpPr>
      <dsp:spPr>
        <a:xfrm>
          <a:off x="0" y="2540872"/>
          <a:ext cx="8839200" cy="384536"/>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bg1"/>
              </a:solidFill>
              <a:latin typeface="Arial" panose="020B0604020202020204" pitchFamily="34" charset="0"/>
              <a:cs typeface="Arial" panose="020B0604020202020204" pitchFamily="34" charset="0"/>
            </a:rPr>
            <a:t>Arbitrator  passes</a:t>
          </a:r>
          <a:r>
            <a:rPr lang="en-US" sz="2400" b="0" i="0" strike="noStrike" kern="1200" baseline="0" dirty="0">
              <a:solidFill>
                <a:schemeClr val="bg1"/>
              </a:solidFill>
              <a:latin typeface="Arial" panose="020B0604020202020204" pitchFamily="34" charset="0"/>
              <a:cs typeface="Arial" panose="020B0604020202020204" pitchFamily="34" charset="0"/>
            </a:rPr>
            <a:t> </a:t>
          </a:r>
          <a:r>
            <a:rPr lang="en-US" sz="2400" b="0" i="0" strike="noStrike" kern="1200" dirty="0">
              <a:solidFill>
                <a:schemeClr val="bg1"/>
              </a:solidFill>
              <a:latin typeface="Arial" panose="020B0604020202020204" pitchFamily="34" charset="0"/>
              <a:cs typeface="Arial" panose="020B0604020202020204" pitchFamily="34" charset="0"/>
            </a:rPr>
            <a:t>award</a:t>
          </a:r>
          <a:endParaRPr lang="en-US" sz="2400" b="0" kern="1200" dirty="0">
            <a:solidFill>
              <a:schemeClr val="bg1"/>
            </a:solidFill>
            <a:latin typeface="Arial" panose="020B0604020202020204" pitchFamily="34" charset="0"/>
            <a:cs typeface="Arial" panose="020B0604020202020204" pitchFamily="34" charset="0"/>
          </a:endParaRPr>
        </a:p>
      </dsp:txBody>
      <dsp:txXfrm>
        <a:off x="11263" y="2552135"/>
        <a:ext cx="8816674" cy="362010"/>
      </dsp:txXfrm>
    </dsp:sp>
    <dsp:sp modelId="{D8D35E17-B2DA-443C-8109-9D01A9C3AC60}">
      <dsp:nvSpPr>
        <dsp:cNvPr id="0" name=""/>
        <dsp:cNvSpPr/>
      </dsp:nvSpPr>
      <dsp:spPr>
        <a:xfrm rot="5400000">
          <a:off x="4331201" y="2956753"/>
          <a:ext cx="176797"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2954875"/>
        <a:ext cx="103825" cy="124885"/>
      </dsp:txXfrm>
    </dsp:sp>
    <dsp:sp modelId="{8CCF0885-ABE9-4EFB-BADD-DACCBF224AEB}">
      <dsp:nvSpPr>
        <dsp:cNvPr id="0" name=""/>
        <dsp:cNvSpPr/>
      </dsp:nvSpPr>
      <dsp:spPr>
        <a:xfrm>
          <a:off x="0" y="3161139"/>
          <a:ext cx="8839200" cy="337211"/>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tx1"/>
              </a:solidFill>
              <a:latin typeface="Arial" panose="020B0604020202020204" pitchFamily="34" charset="0"/>
              <a:cs typeface="Arial" panose="020B0604020202020204" pitchFamily="34" charset="0"/>
            </a:rPr>
            <a:t>Award debited if in favor of constituent</a:t>
          </a:r>
        </a:p>
      </dsp:txBody>
      <dsp:txXfrm>
        <a:off x="9877" y="3171016"/>
        <a:ext cx="8819446" cy="317457"/>
      </dsp:txXfrm>
    </dsp:sp>
    <dsp:sp modelId="{1ED40FC8-7E39-46E6-A5CD-E20FEF23E420}">
      <dsp:nvSpPr>
        <dsp:cNvPr id="0" name=""/>
        <dsp:cNvSpPr/>
      </dsp:nvSpPr>
      <dsp:spPr>
        <a:xfrm rot="5400000">
          <a:off x="4363797" y="3486232"/>
          <a:ext cx="111604"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3516951"/>
        <a:ext cx="103825" cy="78123"/>
      </dsp:txXfrm>
    </dsp:sp>
    <dsp:sp modelId="{13E9D098-27A1-4A35-BF55-F51077B18AF5}">
      <dsp:nvSpPr>
        <dsp:cNvPr id="0" name=""/>
        <dsp:cNvSpPr/>
      </dsp:nvSpPr>
      <dsp:spPr>
        <a:xfrm>
          <a:off x="0" y="3647156"/>
          <a:ext cx="8839200" cy="396668"/>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bg1"/>
              </a:solidFill>
              <a:latin typeface="Arial" panose="020B0604020202020204" pitchFamily="34" charset="0"/>
              <a:cs typeface="Arial" panose="020B0604020202020204" pitchFamily="34" charset="0"/>
            </a:rPr>
            <a:t>Appeal filed by aggrieved party</a:t>
          </a:r>
        </a:p>
      </dsp:txBody>
      <dsp:txXfrm>
        <a:off x="11618" y="3658774"/>
        <a:ext cx="8815964" cy="373432"/>
      </dsp:txXfrm>
    </dsp:sp>
    <dsp:sp modelId="{4794E72C-3AF6-45AA-A621-9F42FD98ACBE}">
      <dsp:nvSpPr>
        <dsp:cNvPr id="0" name=""/>
        <dsp:cNvSpPr/>
      </dsp:nvSpPr>
      <dsp:spPr>
        <a:xfrm rot="5400000">
          <a:off x="4347499" y="4053438"/>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4067858"/>
        <a:ext cx="103825" cy="100941"/>
      </dsp:txXfrm>
    </dsp:sp>
    <dsp:sp modelId="{D432D71C-C819-49E6-8B19-04BD5A9368F3}">
      <dsp:nvSpPr>
        <dsp:cNvPr id="0" name=""/>
        <dsp:cNvSpPr/>
      </dsp:nvSpPr>
      <dsp:spPr>
        <a:xfrm>
          <a:off x="0" y="4236093"/>
          <a:ext cx="8839200" cy="384536"/>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tx1"/>
              </a:solidFill>
              <a:latin typeface="Arial" panose="020B0604020202020204" pitchFamily="34" charset="0"/>
              <a:cs typeface="Arial" panose="020B0604020202020204" pitchFamily="34" charset="0"/>
            </a:rPr>
            <a:t>Hearings held and appeal award passed</a:t>
          </a:r>
        </a:p>
      </dsp:txBody>
      <dsp:txXfrm>
        <a:off x="11263" y="4247356"/>
        <a:ext cx="8816674" cy="362010"/>
      </dsp:txXfrm>
    </dsp:sp>
    <dsp:sp modelId="{D870C906-FAD0-43E6-ADE8-3DF1189E3172}">
      <dsp:nvSpPr>
        <dsp:cNvPr id="0" name=""/>
        <dsp:cNvSpPr/>
      </dsp:nvSpPr>
      <dsp:spPr>
        <a:xfrm rot="5400000">
          <a:off x="4347499" y="4630242"/>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4644662"/>
        <a:ext cx="103825" cy="100941"/>
      </dsp:txXfrm>
    </dsp:sp>
    <dsp:sp modelId="{4C746629-D9F6-4836-B875-CF1C8F2CBA99}">
      <dsp:nvSpPr>
        <dsp:cNvPr id="0" name=""/>
        <dsp:cNvSpPr/>
      </dsp:nvSpPr>
      <dsp:spPr>
        <a:xfrm>
          <a:off x="0" y="4812897"/>
          <a:ext cx="8839200" cy="384536"/>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bg1"/>
              </a:solidFill>
              <a:latin typeface="Arial" panose="020B0604020202020204" pitchFamily="34" charset="0"/>
              <a:cs typeface="Arial" panose="020B0604020202020204" pitchFamily="34" charset="0"/>
            </a:rPr>
            <a:t>Petition filed u/s 34 in Court</a:t>
          </a:r>
        </a:p>
      </dsp:txBody>
      <dsp:txXfrm>
        <a:off x="11263" y="4824160"/>
        <a:ext cx="8816674" cy="362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F090-66F0-4DC4-B5EA-F331DCAA76B5}">
      <dsp:nvSpPr>
        <dsp:cNvPr id="0" name=""/>
        <dsp:cNvSpPr/>
      </dsp:nvSpPr>
      <dsp:spPr>
        <a:xfrm>
          <a:off x="2052700" y="0"/>
          <a:ext cx="4977191" cy="497719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FE1EF-8E9E-4085-AAB0-82D83742FF07}">
      <dsp:nvSpPr>
        <dsp:cNvPr id="0" name=""/>
        <dsp:cNvSpPr/>
      </dsp:nvSpPr>
      <dsp:spPr>
        <a:xfrm>
          <a:off x="870865" y="297397"/>
          <a:ext cx="3381802" cy="1990876"/>
        </a:xfrm>
        <a:prstGeom prst="roundRect">
          <a:avLst/>
        </a:prstGeom>
        <a:solidFill>
          <a:schemeClr val="accent1">
            <a:lumMod val="40000"/>
            <a:lumOff val="6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Physical Complaint</a:t>
          </a:r>
          <a:endParaRPr lang="en-US" sz="1600" b="1" kern="1200" dirty="0">
            <a:solidFill>
              <a:schemeClr val="tx1"/>
            </a:solidFill>
          </a:endParaRPr>
        </a:p>
        <a:p>
          <a:pPr marL="171450" lvl="1" indent="-171450" algn="just" defTabSz="711200">
            <a:lnSpc>
              <a:spcPct val="90000"/>
            </a:lnSpc>
            <a:spcBef>
              <a:spcPct val="0"/>
            </a:spcBef>
            <a:spcAft>
              <a:spcPct val="15000"/>
            </a:spcAft>
            <a:buChar char="••"/>
          </a:pPr>
          <a:r>
            <a:rPr lang="en-US" sz="1600" kern="1200" dirty="0" smtClean="0">
              <a:solidFill>
                <a:schemeClr val="tx1"/>
              </a:solidFill>
            </a:rPr>
            <a:t>Filing of complaints at concerned regional investor </a:t>
          </a:r>
          <a:r>
            <a:rPr lang="en-US" sz="1600" kern="1200" dirty="0" err="1" smtClean="0">
              <a:solidFill>
                <a:schemeClr val="tx1"/>
              </a:solidFill>
            </a:rPr>
            <a:t>centre</a:t>
          </a:r>
          <a:r>
            <a:rPr lang="en-US" sz="1600" kern="1200" dirty="0" smtClean="0">
              <a:solidFill>
                <a:schemeClr val="tx1"/>
              </a:solidFill>
            </a:rPr>
            <a:t> of BSE Ltd., </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List of Investor Service Centers available at: </a:t>
          </a:r>
          <a:r>
            <a:rPr lang="en-US" altLang="en-US" sz="1600" kern="1200" dirty="0" smtClean="0">
              <a:solidFill>
                <a:schemeClr val="tx1"/>
              </a:solidFill>
              <a:hlinkClick xmlns:r="http://schemas.openxmlformats.org/officeDocument/2006/relationships" r:id="rId1"/>
            </a:rPr>
            <a:t>https://www.bseindia.com/static/investors/cac_tm.aspx</a:t>
          </a:r>
          <a:endParaRPr lang="en-US" sz="1600" kern="1200" dirty="0">
            <a:solidFill>
              <a:schemeClr val="tx1"/>
            </a:solidFill>
          </a:endParaRPr>
        </a:p>
      </dsp:txBody>
      <dsp:txXfrm>
        <a:off x="968052" y="394584"/>
        <a:ext cx="3187428" cy="1796502"/>
      </dsp:txXfrm>
    </dsp:sp>
    <dsp:sp modelId="{81458A6E-BDEA-4C86-AF58-CE178896CDC0}">
      <dsp:nvSpPr>
        <dsp:cNvPr id="0" name=""/>
        <dsp:cNvSpPr/>
      </dsp:nvSpPr>
      <dsp:spPr>
        <a:xfrm>
          <a:off x="4777682" y="323517"/>
          <a:ext cx="3381802" cy="1990876"/>
        </a:xfrm>
        <a:prstGeom prst="round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eComplaint</a:t>
          </a:r>
          <a:r>
            <a:rPr lang="en-US" sz="1600" b="1" kern="1200" dirty="0" smtClean="0">
              <a:solidFill>
                <a:schemeClr val="tx1"/>
              </a:solidFill>
            </a:rPr>
            <a:t> Portal</a:t>
          </a: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Lodging of complaints through Exchange’s website under e-Complaint Registration at following link: </a:t>
          </a:r>
          <a:r>
            <a:rPr lang="en-US" altLang="en-US" sz="1600" b="1" kern="1200" dirty="0" smtClean="0">
              <a:solidFill>
                <a:schemeClr val="tx1"/>
              </a:solidFill>
              <a:hlinkClick xmlns:r="http://schemas.openxmlformats.org/officeDocument/2006/relationships" r:id="rId2"/>
            </a:rPr>
            <a:t>https://bsecrs.bseindia.com/ecomplaint/frmInvestorHome.aspx</a:t>
          </a:r>
          <a:endParaRPr lang="en-US" sz="1600" b="1" kern="1200" dirty="0">
            <a:solidFill>
              <a:schemeClr val="tx1"/>
            </a:solidFill>
          </a:endParaRPr>
        </a:p>
      </dsp:txBody>
      <dsp:txXfrm>
        <a:off x="4874869" y="420704"/>
        <a:ext cx="3187428" cy="1796502"/>
      </dsp:txXfrm>
    </dsp:sp>
    <dsp:sp modelId="{099E3978-33C4-4A7E-B92F-C7726DF08A9E}">
      <dsp:nvSpPr>
        <dsp:cNvPr id="0" name=""/>
        <dsp:cNvSpPr/>
      </dsp:nvSpPr>
      <dsp:spPr>
        <a:xfrm>
          <a:off x="870865" y="2636676"/>
          <a:ext cx="3381802" cy="1990876"/>
        </a:xfrm>
        <a:prstGeom prst="round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SCORES</a:t>
          </a:r>
        </a:p>
        <a:p>
          <a:pPr lvl="0" algn="ctr" defTabSz="711200">
            <a:lnSpc>
              <a:spcPct val="90000"/>
            </a:lnSpc>
            <a:spcBef>
              <a:spcPct val="0"/>
            </a:spcBef>
            <a:spcAft>
              <a:spcPct val="35000"/>
            </a:spcAft>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Lodging of complaints on SEBI SCORES.</a:t>
          </a:r>
          <a:endParaRPr lang="en-US" sz="1600" kern="1200" dirty="0">
            <a:solidFill>
              <a:schemeClr val="tx1"/>
            </a:solidFill>
          </a:endParaRPr>
        </a:p>
      </dsp:txBody>
      <dsp:txXfrm>
        <a:off x="968052" y="2733863"/>
        <a:ext cx="3187428" cy="1796502"/>
      </dsp:txXfrm>
    </dsp:sp>
    <dsp:sp modelId="{BF8A5142-3F5D-43FE-BAEA-0C55C421CD21}">
      <dsp:nvSpPr>
        <dsp:cNvPr id="0" name=""/>
        <dsp:cNvSpPr/>
      </dsp:nvSpPr>
      <dsp:spPr>
        <a:xfrm>
          <a:off x="4777682" y="2662797"/>
          <a:ext cx="3381802" cy="1990876"/>
        </a:xfrm>
        <a:prstGeom prst="roundRect">
          <a:avLst/>
        </a:prstGeom>
        <a:solidFill>
          <a:schemeClr val="accent1">
            <a:lumMod val="40000"/>
            <a:lumOff val="6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Email</a:t>
          </a:r>
        </a:p>
        <a:p>
          <a:pPr lvl="0" algn="ctr" defTabSz="711200">
            <a:lnSpc>
              <a:spcPct val="90000"/>
            </a:lnSpc>
            <a:spcBef>
              <a:spcPct val="0"/>
            </a:spcBef>
            <a:spcAft>
              <a:spcPct val="35000"/>
            </a:spcAft>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Lodging complaints through email on dedicated email id of exchange at: </a:t>
          </a:r>
          <a:r>
            <a:rPr lang="en-US" altLang="en-US" sz="1600" kern="1200" dirty="0" smtClean="0">
              <a:solidFill>
                <a:schemeClr val="tx1"/>
              </a:solidFill>
              <a:hlinkClick xmlns:r="http://schemas.openxmlformats.org/officeDocument/2006/relationships" r:id="rId1"/>
            </a:rPr>
            <a:t>https://www.bseindia.com/static/investors/cac_tm.aspx</a:t>
          </a:r>
          <a:endParaRPr lang="en-US" sz="1600" kern="1200" dirty="0">
            <a:solidFill>
              <a:schemeClr val="tx1"/>
            </a:solidFill>
          </a:endParaRPr>
        </a:p>
        <a:p>
          <a:pPr marL="171450" lvl="1" indent="-171450" algn="l" defTabSz="711200">
            <a:lnSpc>
              <a:spcPct val="90000"/>
            </a:lnSpc>
            <a:spcBef>
              <a:spcPct val="0"/>
            </a:spcBef>
            <a:spcAft>
              <a:spcPct val="15000"/>
            </a:spcAft>
            <a:buChar char="••"/>
          </a:pPr>
          <a:endParaRPr lang="en-US" sz="1600" kern="1200" dirty="0">
            <a:solidFill>
              <a:schemeClr val="tx1"/>
            </a:solidFill>
          </a:endParaRPr>
        </a:p>
      </dsp:txBody>
      <dsp:txXfrm>
        <a:off x="4874869" y="2759984"/>
        <a:ext cx="3187428" cy="1796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44EE-19C3-4DF5-9C3D-D17AC66EF6A6}">
      <dsp:nvSpPr>
        <dsp:cNvPr id="0" name=""/>
        <dsp:cNvSpPr/>
      </dsp:nvSpPr>
      <dsp:spPr>
        <a:xfrm>
          <a:off x="2535" y="407961"/>
          <a:ext cx="2011813" cy="1757701"/>
        </a:xfrm>
        <a:prstGeom prst="rect">
          <a:avLst/>
        </a:prstGeom>
        <a:solidFill>
          <a:schemeClr val="bg2">
            <a:lumMod val="75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NSDL Toll Free helpline  </a:t>
          </a:r>
        </a:p>
        <a:p>
          <a:pPr lvl="0" algn="ctr" defTabSz="800100">
            <a:lnSpc>
              <a:spcPct val="90000"/>
            </a:lnSpc>
            <a:spcBef>
              <a:spcPct val="0"/>
            </a:spcBef>
            <a:spcAft>
              <a:spcPct val="35000"/>
            </a:spcAft>
          </a:pPr>
          <a:endParaRPr lang="en-US" altLang="en-US" sz="1800" kern="1200" dirty="0" smtClean="0">
            <a:solidFill>
              <a:schemeClr val="tx1"/>
            </a:solidFill>
            <a:latin typeface="+mn-lt"/>
          </a:endParaRPr>
        </a:p>
        <a:p>
          <a:pPr lvl="0" algn="ctr" defTabSz="800100">
            <a:lnSpc>
              <a:spcPct val="90000"/>
            </a:lnSpc>
            <a:spcBef>
              <a:spcPct val="0"/>
            </a:spcBef>
            <a:spcAft>
              <a:spcPct val="35000"/>
            </a:spcAft>
          </a:pPr>
          <a:r>
            <a:rPr lang="en-US" altLang="en-US" sz="1800" b="1" kern="1200" dirty="0" smtClean="0">
              <a:solidFill>
                <a:schemeClr val="tx1"/>
              </a:solidFill>
              <a:latin typeface="+mn-lt"/>
            </a:rPr>
            <a:t>1800 222 990</a:t>
          </a:r>
          <a:endParaRPr lang="en-US" sz="1800" b="1" kern="1200" dirty="0">
            <a:solidFill>
              <a:schemeClr val="tx1"/>
            </a:solidFill>
            <a:latin typeface="+mn-lt"/>
          </a:endParaRPr>
        </a:p>
      </dsp:txBody>
      <dsp:txXfrm>
        <a:off x="2535" y="407961"/>
        <a:ext cx="2011813" cy="1757701"/>
      </dsp:txXfrm>
    </dsp:sp>
    <dsp:sp modelId="{B601CF06-E2B4-4F1D-8F8C-FF92B678A1F1}">
      <dsp:nvSpPr>
        <dsp:cNvPr id="0" name=""/>
        <dsp:cNvSpPr/>
      </dsp:nvSpPr>
      <dsp:spPr>
        <a:xfrm>
          <a:off x="2215530" y="407961"/>
          <a:ext cx="2011813" cy="1757701"/>
        </a:xfrm>
        <a:prstGeom prst="rect">
          <a:avLst/>
        </a:prstGeom>
        <a:solidFill>
          <a:schemeClr val="accent2">
            <a:lumMod val="60000"/>
            <a:lumOff val="4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NSDL Email for grievance </a:t>
          </a:r>
        </a:p>
        <a:p>
          <a:pPr lvl="0" algn="ctr" defTabSz="800100">
            <a:lnSpc>
              <a:spcPct val="90000"/>
            </a:lnSpc>
            <a:spcBef>
              <a:spcPct val="0"/>
            </a:spcBef>
            <a:spcAft>
              <a:spcPct val="35000"/>
            </a:spcAft>
          </a:pPr>
          <a:endParaRPr lang="en-US" altLang="en-US" sz="1800" u="sng" kern="1200" dirty="0" smtClean="0">
            <a:solidFill>
              <a:schemeClr val="tx1"/>
            </a:solidFill>
            <a:latin typeface="+mn-lt"/>
            <a:hlinkClick xmlns:r="http://schemas.openxmlformats.org/officeDocument/2006/relationships" r:id=""/>
          </a:endParaRPr>
        </a:p>
        <a:p>
          <a:pPr lvl="0" algn="ctr" defTabSz="800100">
            <a:lnSpc>
              <a:spcPct val="90000"/>
            </a:lnSpc>
            <a:spcBef>
              <a:spcPct val="0"/>
            </a:spcBef>
            <a:spcAft>
              <a:spcPct val="35000"/>
            </a:spcAft>
          </a:pPr>
          <a:r>
            <a:rPr lang="en-US" altLang="en-US" sz="1800" u="sng" kern="1200" dirty="0" smtClean="0">
              <a:solidFill>
                <a:schemeClr val="tx1"/>
              </a:solidFill>
              <a:latin typeface="+mn-lt"/>
              <a:hlinkClick xmlns:r="http://schemas.openxmlformats.org/officeDocument/2006/relationships" r:id=""/>
            </a:rPr>
            <a:t>relations@nsdl.co.in</a:t>
          </a:r>
          <a:endParaRPr lang="en-US" sz="1800" kern="1200" dirty="0">
            <a:solidFill>
              <a:schemeClr val="tx1"/>
            </a:solidFill>
            <a:latin typeface="+mn-lt"/>
          </a:endParaRPr>
        </a:p>
      </dsp:txBody>
      <dsp:txXfrm>
        <a:off x="2215530" y="407961"/>
        <a:ext cx="2011813" cy="1757701"/>
      </dsp:txXfrm>
    </dsp:sp>
    <dsp:sp modelId="{6FB19508-386A-4CAC-98E8-921EC41B8C9B}">
      <dsp:nvSpPr>
        <dsp:cNvPr id="0" name=""/>
        <dsp:cNvSpPr/>
      </dsp:nvSpPr>
      <dsp:spPr>
        <a:xfrm>
          <a:off x="4428525" y="407961"/>
          <a:ext cx="2011813" cy="1757701"/>
        </a:xfrm>
        <a:prstGeom prst="rect">
          <a:avLst/>
        </a:prstGeom>
        <a:solidFill>
          <a:schemeClr val="bg2">
            <a:lumMod val="75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NSDL email for other information </a:t>
          </a:r>
          <a:r>
            <a:rPr lang="en-US" altLang="en-US" sz="1800" kern="1200" dirty="0" smtClean="0">
              <a:solidFill>
                <a:schemeClr val="tx1"/>
              </a:solidFill>
              <a:latin typeface="+mn-lt"/>
            </a:rPr>
            <a:t>  </a:t>
          </a:r>
        </a:p>
        <a:p>
          <a:pPr lvl="0" algn="ctr" defTabSz="800100">
            <a:lnSpc>
              <a:spcPct val="90000"/>
            </a:lnSpc>
            <a:spcBef>
              <a:spcPct val="0"/>
            </a:spcBef>
            <a:spcAft>
              <a:spcPct val="35000"/>
            </a:spcAft>
          </a:pPr>
          <a:endParaRPr lang="en-US" altLang="en-US" sz="1800" u="sng" kern="1200" dirty="0" smtClean="0">
            <a:solidFill>
              <a:schemeClr val="tx1"/>
            </a:solidFill>
            <a:latin typeface="+mn-lt"/>
            <a:hlinkClick xmlns:r="http://schemas.openxmlformats.org/officeDocument/2006/relationships" r:id=""/>
          </a:endParaRPr>
        </a:p>
        <a:p>
          <a:pPr lvl="0" algn="ctr" defTabSz="800100">
            <a:lnSpc>
              <a:spcPct val="90000"/>
            </a:lnSpc>
            <a:spcBef>
              <a:spcPct val="0"/>
            </a:spcBef>
            <a:spcAft>
              <a:spcPct val="35000"/>
            </a:spcAft>
          </a:pPr>
          <a:r>
            <a:rPr lang="en-US" altLang="en-US" sz="1800" u="sng" kern="1200" dirty="0" smtClean="0">
              <a:solidFill>
                <a:schemeClr val="tx1"/>
              </a:solidFill>
              <a:latin typeface="+mn-lt"/>
              <a:hlinkClick xmlns:r="http://schemas.openxmlformats.org/officeDocument/2006/relationships" r:id=""/>
            </a:rPr>
            <a:t>info@nsdl.co.in</a:t>
          </a:r>
          <a:endParaRPr lang="en-US" sz="1800" kern="1200" dirty="0">
            <a:solidFill>
              <a:schemeClr val="tx1"/>
            </a:solidFill>
            <a:latin typeface="+mn-lt"/>
          </a:endParaRPr>
        </a:p>
      </dsp:txBody>
      <dsp:txXfrm>
        <a:off x="4428525" y="407961"/>
        <a:ext cx="2011813" cy="1757701"/>
      </dsp:txXfrm>
    </dsp:sp>
    <dsp:sp modelId="{051303B5-283E-46E2-B4F0-8E7EF2B9E931}">
      <dsp:nvSpPr>
        <dsp:cNvPr id="0" name=""/>
        <dsp:cNvSpPr/>
      </dsp:nvSpPr>
      <dsp:spPr>
        <a:xfrm>
          <a:off x="6641520" y="407961"/>
          <a:ext cx="2011813" cy="1757701"/>
        </a:xfrm>
        <a:prstGeom prst="rect">
          <a:avLst/>
        </a:prstGeom>
        <a:solidFill>
          <a:schemeClr val="accent2">
            <a:lumMod val="60000"/>
            <a:lumOff val="4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Online submission of Grievances at </a:t>
          </a:r>
          <a:r>
            <a:rPr lang="en-US" altLang="en-US" sz="1800" kern="1200" dirty="0" smtClean="0">
              <a:solidFill>
                <a:schemeClr val="tx1"/>
              </a:solidFill>
              <a:latin typeface="+mn-lt"/>
              <a:hlinkClick xmlns:r="http://schemas.openxmlformats.org/officeDocument/2006/relationships" r:id="rId1"/>
            </a:rPr>
            <a:t>www.nsdl.co.in</a:t>
          </a:r>
          <a:r>
            <a:rPr lang="en-US" altLang="en-US" sz="1800" kern="1200" dirty="0" smtClean="0">
              <a:solidFill>
                <a:schemeClr val="tx1"/>
              </a:solidFill>
              <a:latin typeface="+mn-lt"/>
            </a:rPr>
            <a:t> </a:t>
          </a:r>
        </a:p>
        <a:p>
          <a:pPr lvl="0" algn="ctr" defTabSz="800100">
            <a:lnSpc>
              <a:spcPct val="90000"/>
            </a:lnSpc>
            <a:spcBef>
              <a:spcPct val="0"/>
            </a:spcBef>
            <a:spcAft>
              <a:spcPct val="35000"/>
            </a:spcAft>
          </a:pPr>
          <a:endParaRPr lang="en-US" altLang="en-US" sz="1800" kern="1200" dirty="0" smtClean="0">
            <a:solidFill>
              <a:schemeClr val="tx1"/>
            </a:solidFill>
            <a:latin typeface="+mn-lt"/>
            <a:sym typeface="Wingdings" panose="05000000000000000000" pitchFamily="2" charset="2"/>
          </a:endParaRPr>
        </a:p>
        <a:p>
          <a:pPr lvl="0" algn="ctr" defTabSz="800100">
            <a:lnSpc>
              <a:spcPct val="90000"/>
            </a:lnSpc>
            <a:spcBef>
              <a:spcPct val="0"/>
            </a:spcBef>
            <a:spcAft>
              <a:spcPct val="35000"/>
            </a:spcAft>
          </a:pPr>
          <a:r>
            <a:rPr lang="en-US" altLang="en-US" sz="1800" kern="1200" dirty="0" smtClean="0">
              <a:solidFill>
                <a:schemeClr val="tx1"/>
              </a:solidFill>
              <a:latin typeface="+mn-lt"/>
              <a:sym typeface="Wingdings" panose="05000000000000000000" pitchFamily="2" charset="2"/>
            </a:rPr>
            <a:t></a:t>
          </a:r>
          <a:r>
            <a:rPr lang="en-US" altLang="en-US" sz="1800" kern="1200" dirty="0" smtClean="0">
              <a:solidFill>
                <a:schemeClr val="tx1"/>
              </a:solidFill>
              <a:latin typeface="+mn-lt"/>
            </a:rPr>
            <a:t>Query Now</a:t>
          </a:r>
          <a:endParaRPr lang="en-US" sz="1800" kern="1200" dirty="0">
            <a:solidFill>
              <a:schemeClr val="tx1"/>
            </a:solidFill>
            <a:latin typeface="+mn-lt"/>
          </a:endParaRPr>
        </a:p>
      </dsp:txBody>
      <dsp:txXfrm>
        <a:off x="6641520" y="407961"/>
        <a:ext cx="2011813" cy="17577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62A66-F3C4-4579-A484-8DE21C13AF66}">
      <dsp:nvSpPr>
        <dsp:cNvPr id="0" name=""/>
        <dsp:cNvSpPr/>
      </dsp:nvSpPr>
      <dsp:spPr>
        <a:xfrm>
          <a:off x="7963" y="165941"/>
          <a:ext cx="2380125" cy="142807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Have a Grievance?</a:t>
          </a:r>
          <a:endParaRPr lang="en-US" sz="1800" kern="1200" dirty="0"/>
        </a:p>
      </dsp:txBody>
      <dsp:txXfrm>
        <a:off x="49790" y="207768"/>
        <a:ext cx="2296471" cy="1344421"/>
      </dsp:txXfrm>
    </dsp:sp>
    <dsp:sp modelId="{FF2FBC27-55BF-4AF3-8AC6-7DAFDBFE884F}">
      <dsp:nvSpPr>
        <dsp:cNvPr id="0" name=""/>
        <dsp:cNvSpPr/>
      </dsp:nvSpPr>
      <dsp:spPr>
        <a:xfrm>
          <a:off x="2626101" y="584843"/>
          <a:ext cx="504586" cy="59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626101" y="702897"/>
        <a:ext cx="353210" cy="354163"/>
      </dsp:txXfrm>
    </dsp:sp>
    <dsp:sp modelId="{9AE72D0F-F65B-4F8D-8E9E-02B639B5EFAD}">
      <dsp:nvSpPr>
        <dsp:cNvPr id="0" name=""/>
        <dsp:cNvSpPr/>
      </dsp:nvSpPr>
      <dsp:spPr>
        <a:xfrm>
          <a:off x="3340139" y="165941"/>
          <a:ext cx="2380125" cy="1428075"/>
        </a:xfrm>
        <a:prstGeom prst="roundRect">
          <a:avLst>
            <a:gd name="adj" fmla="val 10000"/>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Approach Depository Participant (DP) where you hold your </a:t>
          </a:r>
          <a:r>
            <a:rPr lang="en-US" sz="1800" kern="1200" dirty="0" err="1" smtClean="0">
              <a:solidFill>
                <a:schemeClr val="tx1"/>
              </a:solidFill>
            </a:rPr>
            <a:t>demat</a:t>
          </a:r>
          <a:r>
            <a:rPr lang="en-US" sz="1800" kern="1200" dirty="0" smtClean="0">
              <a:solidFill>
                <a:schemeClr val="tx1"/>
              </a:solidFill>
            </a:rPr>
            <a:t> account.</a:t>
          </a:r>
          <a:endParaRPr lang="en-US" sz="1800" kern="1200" dirty="0">
            <a:solidFill>
              <a:schemeClr val="tx1"/>
            </a:solidFill>
          </a:endParaRPr>
        </a:p>
      </dsp:txBody>
      <dsp:txXfrm>
        <a:off x="3381966" y="207768"/>
        <a:ext cx="2296471" cy="1344421"/>
      </dsp:txXfrm>
    </dsp:sp>
    <dsp:sp modelId="{D1E99B56-02B1-45F0-86EA-D1453492E83D}">
      <dsp:nvSpPr>
        <dsp:cNvPr id="0" name=""/>
        <dsp:cNvSpPr/>
      </dsp:nvSpPr>
      <dsp:spPr>
        <a:xfrm>
          <a:off x="5958277" y="584843"/>
          <a:ext cx="504586" cy="59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958277" y="702897"/>
        <a:ext cx="353210" cy="354163"/>
      </dsp:txXfrm>
    </dsp:sp>
    <dsp:sp modelId="{C418DD0A-2248-4E73-A1C0-DFBA185918BD}">
      <dsp:nvSpPr>
        <dsp:cNvPr id="0" name=""/>
        <dsp:cNvSpPr/>
      </dsp:nvSpPr>
      <dsp:spPr>
        <a:xfrm>
          <a:off x="6672315" y="165941"/>
          <a:ext cx="2380125" cy="142807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If grievance not resolved, approach your depository.</a:t>
          </a:r>
          <a:endParaRPr lang="en-US" sz="1800" kern="1200" dirty="0"/>
        </a:p>
      </dsp:txBody>
      <dsp:txXfrm>
        <a:off x="6714142" y="207768"/>
        <a:ext cx="2296471" cy="13444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6E7AE-C9CA-4380-929C-214C58EEE147}">
      <dsp:nvSpPr>
        <dsp:cNvPr id="0" name=""/>
        <dsp:cNvSpPr/>
      </dsp:nvSpPr>
      <dsp:spPr>
        <a:xfrm>
          <a:off x="3175" y="96529"/>
          <a:ext cx="3444068" cy="2521988"/>
        </a:xfrm>
        <a:prstGeom prst="rect">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latin typeface="Calibri" panose="020F0502020204030204" pitchFamily="34" charset="0"/>
            </a:rPr>
            <a:t>CDSL Web portal: </a:t>
          </a:r>
          <a:r>
            <a:rPr lang="en-US" sz="1800" kern="1200" dirty="0" smtClean="0">
              <a:solidFill>
                <a:schemeClr val="tx2"/>
              </a:solidFill>
              <a:latin typeface="Calibri" panose="020F0502020204030204" pitchFamily="34" charset="0"/>
              <a:hlinkClick xmlns:r="http://schemas.openxmlformats.org/officeDocument/2006/relationships" r:id="rId1"/>
            </a:rPr>
            <a:t>https://www.cdslindia.com/Footer/grievances.aspx</a:t>
          </a:r>
          <a:r>
            <a:rPr lang="en-US" sz="1800" kern="1200" dirty="0" smtClean="0">
              <a:solidFill>
                <a:schemeClr val="tx2"/>
              </a:solidFill>
              <a:latin typeface="Calibri" panose="020F0502020204030204" pitchFamily="34" charset="0"/>
            </a:rPr>
            <a:t> </a:t>
          </a:r>
          <a:r>
            <a:rPr lang="en-US" sz="1800" kern="1200" dirty="0" smtClean="0">
              <a:solidFill>
                <a:schemeClr val="tx2"/>
              </a:solidFill>
              <a:latin typeface="Calibri" panose="020F0502020204030204" pitchFamily="34" charset="0"/>
              <a:sym typeface="Wingdings" panose="05000000000000000000" pitchFamily="2" charset="2"/>
            </a:rPr>
            <a:t> Post your Grievances</a:t>
          </a:r>
        </a:p>
        <a:p>
          <a:pPr lvl="0" algn="ctr" defTabSz="800100">
            <a:lnSpc>
              <a:spcPct val="90000"/>
            </a:lnSpc>
            <a:spcBef>
              <a:spcPct val="0"/>
            </a:spcBef>
            <a:spcAft>
              <a:spcPct val="35000"/>
            </a:spcAft>
          </a:pPr>
          <a:r>
            <a:rPr lang="en-US" sz="1800" kern="1200" dirty="0" smtClean="0">
              <a:solidFill>
                <a:schemeClr val="tx2"/>
              </a:solidFill>
              <a:latin typeface="Calibri" panose="020F0502020204030204" pitchFamily="34" charset="0"/>
              <a:sym typeface="Wingdings" panose="05000000000000000000" pitchFamily="2" charset="2"/>
            </a:rPr>
            <a:t>- For complaints against Depository Participants (DPs) and Registrar and Transfer Agents (RTAs)</a:t>
          </a:r>
          <a:endParaRPr lang="en-US" sz="1800" kern="1200" dirty="0"/>
        </a:p>
      </dsp:txBody>
      <dsp:txXfrm>
        <a:off x="3175" y="96529"/>
        <a:ext cx="3444068" cy="2521988"/>
      </dsp:txXfrm>
    </dsp:sp>
    <dsp:sp modelId="{744124EB-C5BB-4AEB-9916-3D67156A75AB}">
      <dsp:nvSpPr>
        <dsp:cNvPr id="0" name=""/>
        <dsp:cNvSpPr/>
      </dsp:nvSpPr>
      <dsp:spPr>
        <a:xfrm>
          <a:off x="3791651" y="96529"/>
          <a:ext cx="2701837" cy="2521988"/>
        </a:xfrm>
        <a:prstGeom prst="rect">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latin typeface="Calibri" panose="020F0502020204030204" pitchFamily="34" charset="0"/>
            </a:rPr>
            <a:t>CDSL Email id </a:t>
          </a:r>
          <a:r>
            <a:rPr lang="en-US" sz="1800" kern="1200" dirty="0" smtClean="0">
              <a:solidFill>
                <a:schemeClr val="tx2"/>
              </a:solidFill>
              <a:latin typeface="Calibri" panose="020F0502020204030204" pitchFamily="34" charset="0"/>
              <a:sym typeface="Wingdings" panose="05000000000000000000" pitchFamily="2" charset="2"/>
            </a:rPr>
            <a:t>: </a:t>
          </a:r>
          <a:r>
            <a:rPr lang="en-US" sz="1800" kern="1200" dirty="0" smtClean="0">
              <a:solidFill>
                <a:schemeClr val="tx2"/>
              </a:solidFill>
              <a:latin typeface="Calibri" panose="020F0502020204030204" pitchFamily="34" charset="0"/>
              <a:sym typeface="Wingdings" panose="05000000000000000000" pitchFamily="2" charset="2"/>
              <a:hlinkClick xmlns:r="http://schemas.openxmlformats.org/officeDocument/2006/relationships" r:id="rId2"/>
            </a:rPr>
            <a:t>complaints@cdslindia.com</a:t>
          </a:r>
          <a:endParaRPr lang="en-US" sz="1800" kern="1200" dirty="0" smtClean="0">
            <a:solidFill>
              <a:schemeClr val="tx2"/>
            </a:solidFill>
            <a:latin typeface="Calibri" panose="020F0502020204030204" pitchFamily="34" charset="0"/>
            <a:sym typeface="Wingdings" panose="05000000000000000000" pitchFamily="2" charset="2"/>
          </a:endParaRPr>
        </a:p>
        <a:p>
          <a:pPr lvl="0" algn="ctr" defTabSz="800100">
            <a:lnSpc>
              <a:spcPct val="90000"/>
            </a:lnSpc>
            <a:spcBef>
              <a:spcPct val="0"/>
            </a:spcBef>
            <a:spcAft>
              <a:spcPct val="35000"/>
            </a:spcAft>
          </a:pPr>
          <a:endParaRPr lang="en-US" sz="1800" kern="1200" dirty="0" smtClean="0">
            <a:solidFill>
              <a:schemeClr val="tx2"/>
            </a:solidFill>
            <a:latin typeface="Calibri" panose="020F0502020204030204" pitchFamily="34" charset="0"/>
            <a:sym typeface="Wingdings" panose="05000000000000000000" pitchFamily="2" charset="2"/>
          </a:endParaRPr>
        </a:p>
        <a:p>
          <a:pPr lvl="0" algn="ctr" defTabSz="800100">
            <a:lnSpc>
              <a:spcPct val="90000"/>
            </a:lnSpc>
            <a:spcBef>
              <a:spcPct val="0"/>
            </a:spcBef>
            <a:spcAft>
              <a:spcPct val="35000"/>
            </a:spcAft>
          </a:pPr>
          <a:r>
            <a:rPr lang="en-US" sz="1800" b="1" kern="1200" dirty="0" smtClean="0">
              <a:solidFill>
                <a:schemeClr val="tx2"/>
              </a:solidFill>
              <a:latin typeface="Calibri" panose="020F0502020204030204" pitchFamily="34" charset="0"/>
              <a:sym typeface="Wingdings" panose="05000000000000000000" pitchFamily="2" charset="2"/>
            </a:rPr>
            <a:t>CDSL Toll Free no </a:t>
          </a:r>
          <a:r>
            <a:rPr lang="en-US" sz="1800" kern="1200" dirty="0" smtClean="0">
              <a:solidFill>
                <a:schemeClr val="tx2"/>
              </a:solidFill>
              <a:latin typeface="Calibri" panose="020F0502020204030204" pitchFamily="34" charset="0"/>
              <a:sym typeface="Wingdings" panose="05000000000000000000" pitchFamily="2" charset="2"/>
            </a:rPr>
            <a:t>: 1800-22-5533</a:t>
          </a:r>
          <a:endParaRPr lang="en-US" sz="1800" kern="1200" dirty="0"/>
        </a:p>
      </dsp:txBody>
      <dsp:txXfrm>
        <a:off x="3791651" y="96529"/>
        <a:ext cx="2701837" cy="2521988"/>
      </dsp:txXfrm>
    </dsp:sp>
    <dsp:sp modelId="{D22FA6AC-BDBA-4740-9B97-87E1DC4AFB6D}">
      <dsp:nvSpPr>
        <dsp:cNvPr id="0" name=""/>
        <dsp:cNvSpPr/>
      </dsp:nvSpPr>
      <dsp:spPr>
        <a:xfrm>
          <a:off x="6837895" y="96529"/>
          <a:ext cx="2379128" cy="2521988"/>
        </a:xfrm>
        <a:prstGeom prst="rect">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latin typeface="Calibri" panose="020F0502020204030204" pitchFamily="34" charset="0"/>
              <a:sym typeface="Wingdings" panose="05000000000000000000" pitchFamily="2" charset="2"/>
            </a:rPr>
            <a:t>Trading/Broking related grievance  take up with Broker/Trading Member</a:t>
          </a:r>
          <a:endParaRPr lang="en-US" sz="1800" kern="1200" dirty="0"/>
        </a:p>
      </dsp:txBody>
      <dsp:txXfrm>
        <a:off x="6837895" y="96529"/>
        <a:ext cx="2379128" cy="25219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7DB1-2A02-4701-9DD4-6B7A36747AC4}">
      <dsp:nvSpPr>
        <dsp:cNvPr id="0" name=""/>
        <dsp:cNvSpPr/>
      </dsp:nvSpPr>
      <dsp:spPr>
        <a:xfrm>
          <a:off x="2693" y="539040"/>
          <a:ext cx="3281057" cy="1312422"/>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To register your Complaint</a:t>
          </a:r>
          <a:endParaRPr lang="en-US" sz="1600" kern="1200" dirty="0">
            <a:solidFill>
              <a:schemeClr val="tx1"/>
            </a:solidFill>
          </a:endParaRPr>
        </a:p>
      </dsp:txBody>
      <dsp:txXfrm>
        <a:off x="658904" y="539040"/>
        <a:ext cx="1968635" cy="1312422"/>
      </dsp:txXfrm>
    </dsp:sp>
    <dsp:sp modelId="{78E6E69E-DDA8-4664-9C1B-5562EA75BD21}">
      <dsp:nvSpPr>
        <dsp:cNvPr id="0" name=""/>
        <dsp:cNvSpPr/>
      </dsp:nvSpPr>
      <dsp:spPr>
        <a:xfrm>
          <a:off x="2955644" y="539040"/>
          <a:ext cx="3281057" cy="1312422"/>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Visit www.cdslindia.com</a:t>
          </a:r>
          <a:endParaRPr lang="en-US" sz="1600" kern="1200" dirty="0"/>
        </a:p>
      </dsp:txBody>
      <dsp:txXfrm>
        <a:off x="3611855" y="539040"/>
        <a:ext cx="1968635" cy="1312422"/>
      </dsp:txXfrm>
    </dsp:sp>
    <dsp:sp modelId="{CCFF2DD0-724C-4095-B0C2-5FCFD0DAE336}">
      <dsp:nvSpPr>
        <dsp:cNvPr id="0" name=""/>
        <dsp:cNvSpPr/>
      </dsp:nvSpPr>
      <dsp:spPr>
        <a:xfrm>
          <a:off x="5908596" y="539040"/>
          <a:ext cx="3281057" cy="1312422"/>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Click on option </a:t>
          </a:r>
          <a:r>
            <a:rPr lang="en-US" sz="1600" u="sng" kern="1200" dirty="0" smtClean="0">
              <a:solidFill>
                <a:schemeClr val="tx1"/>
              </a:solidFill>
            </a:rPr>
            <a:t>Post your Grievance</a:t>
          </a:r>
          <a:endParaRPr lang="en-US" sz="1600" kern="1200" dirty="0">
            <a:solidFill>
              <a:schemeClr val="tx1"/>
            </a:solidFill>
          </a:endParaRPr>
        </a:p>
      </dsp:txBody>
      <dsp:txXfrm>
        <a:off x="6564807" y="539040"/>
        <a:ext cx="1968635" cy="13124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7DB1-2A02-4701-9DD4-6B7A36747AC4}">
      <dsp:nvSpPr>
        <dsp:cNvPr id="0" name=""/>
        <dsp:cNvSpPr/>
      </dsp:nvSpPr>
      <dsp:spPr>
        <a:xfrm>
          <a:off x="1232" y="0"/>
          <a:ext cx="4207485" cy="1608010"/>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After clicking on </a:t>
          </a:r>
          <a:r>
            <a:rPr lang="en-US" sz="2000" u="sng" kern="1200" dirty="0" smtClean="0">
              <a:solidFill>
                <a:schemeClr val="tx1"/>
              </a:solidFill>
            </a:rPr>
            <a:t>Post your Grievance</a:t>
          </a:r>
          <a:endParaRPr lang="en-US" sz="2000" kern="1200" dirty="0">
            <a:solidFill>
              <a:schemeClr val="tx1"/>
            </a:solidFill>
          </a:endParaRPr>
        </a:p>
      </dsp:txBody>
      <dsp:txXfrm>
        <a:off x="805237" y="0"/>
        <a:ext cx="2599475" cy="1608010"/>
      </dsp:txXfrm>
    </dsp:sp>
    <dsp:sp modelId="{78E6E69E-DDA8-4664-9C1B-5562EA75BD21}">
      <dsp:nvSpPr>
        <dsp:cNvPr id="0" name=""/>
        <dsp:cNvSpPr/>
      </dsp:nvSpPr>
      <dsp:spPr>
        <a:xfrm>
          <a:off x="3481961" y="0"/>
          <a:ext cx="5461504" cy="1608010"/>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Enter details of grievance like type, category, sub-category, PAN, contact number, complaint against and complaint details</a:t>
          </a:r>
          <a:endParaRPr lang="en-US" sz="2000" kern="1200" dirty="0"/>
        </a:p>
      </dsp:txBody>
      <dsp:txXfrm>
        <a:off x="4285966" y="0"/>
        <a:ext cx="3853494" cy="160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7DB1-2A02-4701-9DD4-6B7A36747AC4}">
      <dsp:nvSpPr>
        <dsp:cNvPr id="0" name=""/>
        <dsp:cNvSpPr/>
      </dsp:nvSpPr>
      <dsp:spPr>
        <a:xfrm>
          <a:off x="206" y="137554"/>
          <a:ext cx="3445829" cy="1659660"/>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After entering mandatory details, click on Submit option.</a:t>
          </a:r>
          <a:endParaRPr lang="en-US" sz="1600" kern="1200" dirty="0">
            <a:solidFill>
              <a:schemeClr val="tx1"/>
            </a:solidFill>
          </a:endParaRPr>
        </a:p>
      </dsp:txBody>
      <dsp:txXfrm>
        <a:off x="830036" y="137554"/>
        <a:ext cx="1786169" cy="1659660"/>
      </dsp:txXfrm>
    </dsp:sp>
    <dsp:sp modelId="{78E6E69E-DDA8-4664-9C1B-5562EA75BD21}">
      <dsp:nvSpPr>
        <dsp:cNvPr id="0" name=""/>
        <dsp:cNvSpPr/>
      </dsp:nvSpPr>
      <dsp:spPr>
        <a:xfrm>
          <a:off x="3031120" y="137554"/>
          <a:ext cx="3210240" cy="1659660"/>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Enter the OTP received on your registered email-id.</a:t>
          </a:r>
          <a:endParaRPr lang="en-US" sz="1600" kern="1200" dirty="0"/>
        </a:p>
      </dsp:txBody>
      <dsp:txXfrm>
        <a:off x="3860950" y="137554"/>
        <a:ext cx="1550580" cy="1659660"/>
      </dsp:txXfrm>
    </dsp:sp>
    <dsp:sp modelId="{FEE06D71-2DEB-4C82-80A3-79DCB095AD09}">
      <dsp:nvSpPr>
        <dsp:cNvPr id="0" name=""/>
        <dsp:cNvSpPr/>
      </dsp:nvSpPr>
      <dsp:spPr>
        <a:xfrm>
          <a:off x="5826445" y="137554"/>
          <a:ext cx="3118046" cy="1659660"/>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Grievance will be registered and grievance registration number will be flashed on screen.</a:t>
          </a:r>
          <a:endParaRPr lang="en-US" sz="1600" kern="1200" dirty="0">
            <a:solidFill>
              <a:schemeClr val="tx1"/>
            </a:solidFill>
          </a:endParaRPr>
        </a:p>
      </dsp:txBody>
      <dsp:txXfrm>
        <a:off x="6656275" y="137554"/>
        <a:ext cx="1458386" cy="165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C17A-76A0-4166-A016-E8CC33D40FDE}">
      <dsp:nvSpPr>
        <dsp:cNvPr id="0" name=""/>
        <dsp:cNvSpPr/>
      </dsp:nvSpPr>
      <dsp:spPr>
        <a:xfrm>
          <a:off x="580109" y="2462"/>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Unlisted/delisted companies</a:t>
          </a:r>
          <a:endParaRPr lang="en-US" sz="1900" kern="1200" dirty="0"/>
        </a:p>
      </dsp:txBody>
      <dsp:txXfrm>
        <a:off x="580109" y="2462"/>
        <a:ext cx="2399859" cy="1439915"/>
      </dsp:txXfrm>
    </dsp:sp>
    <dsp:sp modelId="{32CA5C3F-1751-4EEF-ABDE-57543289E9D7}">
      <dsp:nvSpPr>
        <dsp:cNvPr id="0" name=""/>
        <dsp:cNvSpPr/>
      </dsp:nvSpPr>
      <dsp:spPr>
        <a:xfrm>
          <a:off x="3219954" y="2462"/>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Companies placed on Dissemination Board of Stock Exchange</a:t>
          </a:r>
          <a:endParaRPr lang="en-US" sz="1900" kern="1200" dirty="0">
            <a:solidFill>
              <a:schemeClr val="tx1"/>
            </a:solidFill>
          </a:endParaRPr>
        </a:p>
      </dsp:txBody>
      <dsp:txXfrm>
        <a:off x="3219954" y="2462"/>
        <a:ext cx="2399859" cy="1439915"/>
      </dsp:txXfrm>
    </dsp:sp>
    <dsp:sp modelId="{48543818-C2CF-4797-9ABB-969FC3E1E808}">
      <dsp:nvSpPr>
        <dsp:cNvPr id="0" name=""/>
        <dsp:cNvSpPr/>
      </dsp:nvSpPr>
      <dsp:spPr>
        <a:xfrm>
          <a:off x="5859799" y="2462"/>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bg1"/>
              </a:solidFill>
            </a:rPr>
            <a:t>Sick companies</a:t>
          </a:r>
          <a:endParaRPr lang="en-US" sz="1900" kern="1200" dirty="0">
            <a:solidFill>
              <a:schemeClr val="bg1"/>
            </a:solidFill>
          </a:endParaRPr>
        </a:p>
      </dsp:txBody>
      <dsp:txXfrm>
        <a:off x="5859799" y="2462"/>
        <a:ext cx="2399859" cy="1439915"/>
      </dsp:txXfrm>
    </dsp:sp>
    <dsp:sp modelId="{08882F0E-84CD-4B73-95E2-E4C01090EBAE}">
      <dsp:nvSpPr>
        <dsp:cNvPr id="0" name=""/>
        <dsp:cNvSpPr/>
      </dsp:nvSpPr>
      <dsp:spPr>
        <a:xfrm>
          <a:off x="580109" y="1682363"/>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Suspended companies, companies under liquidation, etc.</a:t>
          </a:r>
          <a:endParaRPr lang="en-US" sz="1900" kern="1200" dirty="0">
            <a:solidFill>
              <a:schemeClr val="tx1"/>
            </a:solidFill>
          </a:endParaRPr>
        </a:p>
      </dsp:txBody>
      <dsp:txXfrm>
        <a:off x="580109" y="1682363"/>
        <a:ext cx="2399859" cy="1439915"/>
      </dsp:txXfrm>
    </dsp:sp>
    <dsp:sp modelId="{4681BF50-DF87-4D01-841A-4DC3D78AC0D3}">
      <dsp:nvSpPr>
        <dsp:cNvPr id="0" name=""/>
        <dsp:cNvSpPr/>
      </dsp:nvSpPr>
      <dsp:spPr>
        <a:xfrm>
          <a:off x="3219954" y="1682363"/>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bg1"/>
              </a:solidFill>
            </a:rPr>
            <a:t>Vanishing company</a:t>
          </a:r>
          <a:endParaRPr lang="en-US" sz="1900" kern="1200" dirty="0">
            <a:solidFill>
              <a:schemeClr val="bg1"/>
            </a:solidFill>
          </a:endParaRPr>
        </a:p>
      </dsp:txBody>
      <dsp:txXfrm>
        <a:off x="3219954" y="1682363"/>
        <a:ext cx="2399859" cy="1439915"/>
      </dsp:txXfrm>
    </dsp:sp>
    <dsp:sp modelId="{A62891E3-5F08-44BE-8FA2-8D5C4618C247}">
      <dsp:nvSpPr>
        <dsp:cNvPr id="0" name=""/>
        <dsp:cNvSpPr/>
      </dsp:nvSpPr>
      <dsp:spPr>
        <a:xfrm>
          <a:off x="1793334" y="3354983"/>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Complaints that are sub-</a:t>
          </a:r>
          <a:r>
            <a:rPr lang="en-IN" sz="1900" kern="1200" dirty="0" err="1" smtClean="0"/>
            <a:t>judice</a:t>
          </a:r>
          <a:r>
            <a:rPr lang="en-IN" sz="1900" kern="1200" dirty="0" smtClean="0"/>
            <a:t> </a:t>
          </a:r>
          <a:endParaRPr lang="en-US" sz="1900" kern="1200" dirty="0"/>
        </a:p>
      </dsp:txBody>
      <dsp:txXfrm>
        <a:off x="1793334" y="3354983"/>
        <a:ext cx="2399859" cy="1439915"/>
      </dsp:txXfrm>
    </dsp:sp>
    <dsp:sp modelId="{06077739-5DDB-4415-94B9-1D0005433D8B}">
      <dsp:nvSpPr>
        <dsp:cNvPr id="0" name=""/>
        <dsp:cNvSpPr/>
      </dsp:nvSpPr>
      <dsp:spPr>
        <a:xfrm>
          <a:off x="5881566" y="1704994"/>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Company falling under the purview of other regulatory bodies </a:t>
          </a:r>
          <a:endParaRPr lang="en-US" sz="1900" kern="1200" dirty="0">
            <a:solidFill>
              <a:schemeClr val="tx1"/>
            </a:solidFill>
          </a:endParaRPr>
        </a:p>
      </dsp:txBody>
      <dsp:txXfrm>
        <a:off x="5881566" y="1704994"/>
        <a:ext cx="2399859" cy="1439915"/>
      </dsp:txXfrm>
    </dsp:sp>
    <dsp:sp modelId="{B00AA875-31F6-4A5C-AEE7-6BE7FC742678}">
      <dsp:nvSpPr>
        <dsp:cNvPr id="0" name=""/>
        <dsp:cNvSpPr/>
      </dsp:nvSpPr>
      <dsp:spPr>
        <a:xfrm>
          <a:off x="4539877" y="3362265"/>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Company where a moratorium order is passed in winding up / insolvency proceedings</a:t>
          </a:r>
          <a:endParaRPr lang="en-US" sz="1900" kern="1200" dirty="0">
            <a:solidFill>
              <a:schemeClr val="tx1"/>
            </a:solidFill>
          </a:endParaRPr>
        </a:p>
      </dsp:txBody>
      <dsp:txXfrm>
        <a:off x="4539877" y="3362265"/>
        <a:ext cx="2399859" cy="14399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6E69E-DDA8-4664-9C1B-5562EA75BD21}">
      <dsp:nvSpPr>
        <dsp:cNvPr id="0" name=""/>
        <dsp:cNvSpPr/>
      </dsp:nvSpPr>
      <dsp:spPr>
        <a:xfrm>
          <a:off x="631" y="0"/>
          <a:ext cx="4646880" cy="1934769"/>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Complaint forwarded to respective DP/ RTA for </a:t>
          </a:r>
          <a:r>
            <a:rPr lang="en-US" sz="2400" kern="1200" dirty="0" err="1" smtClean="0"/>
            <a:t>redressal</a:t>
          </a:r>
          <a:r>
            <a:rPr lang="en-US" sz="2400" kern="1200" dirty="0" smtClean="0"/>
            <a:t>.</a:t>
          </a:r>
          <a:endParaRPr lang="en-US" sz="2400" kern="1200" dirty="0"/>
        </a:p>
      </dsp:txBody>
      <dsp:txXfrm>
        <a:off x="968016" y="0"/>
        <a:ext cx="2712111" cy="1934769"/>
      </dsp:txXfrm>
    </dsp:sp>
    <dsp:sp modelId="{FEE06D71-2DEB-4C82-80A3-79DCB095AD09}">
      <dsp:nvSpPr>
        <dsp:cNvPr id="0" name=""/>
        <dsp:cNvSpPr/>
      </dsp:nvSpPr>
      <dsp:spPr>
        <a:xfrm>
          <a:off x="3988014" y="0"/>
          <a:ext cx="4956052" cy="1934769"/>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Status of grievance may be checked from – </a:t>
          </a:r>
          <a:r>
            <a:rPr lang="en-US" sz="2400" u="sng" kern="1200" dirty="0" smtClean="0">
              <a:solidFill>
                <a:schemeClr val="tx1"/>
              </a:solidFill>
            </a:rPr>
            <a:t>Inquire your Complaints</a:t>
          </a:r>
          <a:r>
            <a:rPr lang="en-US" sz="2400" kern="1200" dirty="0" smtClean="0">
              <a:solidFill>
                <a:schemeClr val="tx1"/>
              </a:solidFill>
            </a:rPr>
            <a:t>.</a:t>
          </a:r>
          <a:endParaRPr lang="en-US" sz="2400" kern="1200" dirty="0">
            <a:solidFill>
              <a:schemeClr val="tx1"/>
            </a:solidFill>
          </a:endParaRPr>
        </a:p>
      </dsp:txBody>
      <dsp:txXfrm>
        <a:off x="4955399" y="0"/>
        <a:ext cx="3021283" cy="1934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21CB-3EC8-4447-B173-C74E475A5F6F}">
      <dsp:nvSpPr>
        <dsp:cNvPr id="0" name=""/>
        <dsp:cNvSpPr/>
      </dsp:nvSpPr>
      <dsp:spPr>
        <a:xfrm>
          <a:off x="0" y="32990"/>
          <a:ext cx="2626305" cy="1575783"/>
        </a:xfrm>
        <a:prstGeom prst="ellipse">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Name</a:t>
          </a:r>
          <a:endParaRPr lang="en-US" sz="3200" kern="1200" dirty="0"/>
        </a:p>
      </dsp:txBody>
      <dsp:txXfrm>
        <a:off x="384613" y="263758"/>
        <a:ext cx="1857079" cy="1114247"/>
      </dsp:txXfrm>
    </dsp:sp>
    <dsp:sp modelId="{5CA5AF2C-7B12-44AE-BEE8-6413899D14B8}">
      <dsp:nvSpPr>
        <dsp:cNvPr id="0" name=""/>
        <dsp:cNvSpPr/>
      </dsp:nvSpPr>
      <dsp:spPr>
        <a:xfrm>
          <a:off x="2888936" y="32990"/>
          <a:ext cx="2626305" cy="1575783"/>
        </a:xfrm>
        <a:prstGeom prst="ellipse">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Address</a:t>
          </a:r>
          <a:endParaRPr lang="en-US" sz="3200" kern="1200" dirty="0">
            <a:solidFill>
              <a:schemeClr val="tx1"/>
            </a:solidFill>
          </a:endParaRPr>
        </a:p>
      </dsp:txBody>
      <dsp:txXfrm>
        <a:off x="3273549" y="263758"/>
        <a:ext cx="1857079" cy="1114247"/>
      </dsp:txXfrm>
    </dsp:sp>
    <dsp:sp modelId="{A2620D78-A663-46D5-AA5B-1D15C2A7A030}">
      <dsp:nvSpPr>
        <dsp:cNvPr id="0" name=""/>
        <dsp:cNvSpPr/>
      </dsp:nvSpPr>
      <dsp:spPr>
        <a:xfrm>
          <a:off x="5777872" y="32990"/>
          <a:ext cx="2626305" cy="1575783"/>
        </a:xfrm>
        <a:prstGeom prst="ellipse">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E-mail Address</a:t>
          </a:r>
          <a:endParaRPr lang="en-US" sz="3200" kern="1200" dirty="0"/>
        </a:p>
      </dsp:txBody>
      <dsp:txXfrm>
        <a:off x="6162485" y="263758"/>
        <a:ext cx="1857079" cy="1114247"/>
      </dsp:txXfrm>
    </dsp:sp>
    <dsp:sp modelId="{A7190245-8438-4C77-A1E2-F0E842D78197}">
      <dsp:nvSpPr>
        <dsp:cNvPr id="0" name=""/>
        <dsp:cNvSpPr/>
      </dsp:nvSpPr>
      <dsp:spPr>
        <a:xfrm>
          <a:off x="1444468" y="1871404"/>
          <a:ext cx="2626305" cy="1575783"/>
        </a:xfrm>
        <a:prstGeom prst="ellipse">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PAN</a:t>
          </a:r>
          <a:endParaRPr lang="en-US" sz="3200" kern="1200" dirty="0">
            <a:solidFill>
              <a:schemeClr val="tx1"/>
            </a:solidFill>
          </a:endParaRPr>
        </a:p>
      </dsp:txBody>
      <dsp:txXfrm>
        <a:off x="1829081" y="2102172"/>
        <a:ext cx="1857079" cy="1114247"/>
      </dsp:txXfrm>
    </dsp:sp>
    <dsp:sp modelId="{F4613201-1D1F-48A0-9938-F0CC5CD4F04F}">
      <dsp:nvSpPr>
        <dsp:cNvPr id="0" name=""/>
        <dsp:cNvSpPr/>
      </dsp:nvSpPr>
      <dsp:spPr>
        <a:xfrm>
          <a:off x="4333404" y="1871404"/>
          <a:ext cx="2626305" cy="1575783"/>
        </a:xfrm>
        <a:prstGeom prst="ellipse">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Mobile Number</a:t>
          </a:r>
          <a:endParaRPr lang="en-US" sz="3200" kern="1200" dirty="0"/>
        </a:p>
      </dsp:txBody>
      <dsp:txXfrm>
        <a:off x="4718017" y="2102172"/>
        <a:ext cx="1857079" cy="1114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4E650-FC97-4196-88D0-FA0B79D303D6}">
      <dsp:nvSpPr>
        <dsp:cNvPr id="0" name=""/>
        <dsp:cNvSpPr/>
      </dsp:nvSpPr>
      <dsp:spPr>
        <a:xfrm>
          <a:off x="1772" y="292698"/>
          <a:ext cx="3780731" cy="2268438"/>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Visit SEBI    SCORES website. </a:t>
          </a:r>
          <a:endParaRPr lang="en-US" sz="3200" kern="1200" dirty="0">
            <a:solidFill>
              <a:schemeClr val="bg1"/>
            </a:solidFill>
          </a:endParaRPr>
        </a:p>
      </dsp:txBody>
      <dsp:txXfrm>
        <a:off x="68212" y="359138"/>
        <a:ext cx="3647851" cy="2135558"/>
      </dsp:txXfrm>
    </dsp:sp>
    <dsp:sp modelId="{7F219335-AF39-422B-813B-A093580D9EF8}">
      <dsp:nvSpPr>
        <dsp:cNvPr id="0" name=""/>
        <dsp:cNvSpPr/>
      </dsp:nvSpPr>
      <dsp:spPr>
        <a:xfrm>
          <a:off x="4115208" y="958107"/>
          <a:ext cx="801515" cy="93762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4115208" y="1145631"/>
        <a:ext cx="561061" cy="562573"/>
      </dsp:txXfrm>
    </dsp:sp>
    <dsp:sp modelId="{5D2CA4EC-A887-4447-8783-69B1A73A0240}">
      <dsp:nvSpPr>
        <dsp:cNvPr id="0" name=""/>
        <dsp:cNvSpPr/>
      </dsp:nvSpPr>
      <dsp:spPr>
        <a:xfrm>
          <a:off x="5294796" y="292698"/>
          <a:ext cx="3780731" cy="2268438"/>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Register on SCORES before lodging a complaint.</a:t>
          </a:r>
          <a:endParaRPr lang="en-US" sz="3200" kern="1200" dirty="0">
            <a:solidFill>
              <a:schemeClr val="bg1"/>
            </a:solidFill>
          </a:endParaRPr>
        </a:p>
      </dsp:txBody>
      <dsp:txXfrm>
        <a:off x="5361236" y="359138"/>
        <a:ext cx="3647851" cy="2135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7071E-9B05-4D95-953F-7D8A5DCAFF31}">
      <dsp:nvSpPr>
        <dsp:cNvPr id="0" name=""/>
        <dsp:cNvSpPr/>
      </dsp:nvSpPr>
      <dsp:spPr>
        <a:xfrm>
          <a:off x="114721" y="480"/>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Provide your complaint details.</a:t>
          </a:r>
          <a:endParaRPr lang="en-US" sz="1800" kern="1200" dirty="0">
            <a:solidFill>
              <a:schemeClr val="bg1"/>
            </a:solidFill>
          </a:endParaRPr>
        </a:p>
      </dsp:txBody>
      <dsp:txXfrm>
        <a:off x="180221" y="65980"/>
        <a:ext cx="2105318" cy="2185440"/>
      </dsp:txXfrm>
    </dsp:sp>
    <dsp:sp modelId="{CF770964-2A44-437F-929E-EC01B511ED38}">
      <dsp:nvSpPr>
        <dsp:cNvPr id="0" name=""/>
        <dsp:cNvSpPr/>
      </dsp:nvSpPr>
      <dsp:spPr>
        <a:xfrm>
          <a:off x="2493565" y="957869"/>
          <a:ext cx="343356" cy="4016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493565" y="1038201"/>
        <a:ext cx="240349" cy="240998"/>
      </dsp:txXfrm>
    </dsp:sp>
    <dsp:sp modelId="{627811DF-E380-413A-A0EC-29FFDCCE8EB5}">
      <dsp:nvSpPr>
        <dsp:cNvPr id="0" name=""/>
        <dsp:cNvSpPr/>
      </dsp:nvSpPr>
      <dsp:spPr>
        <a:xfrm>
          <a:off x="2998882" y="480"/>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Select correct complaint category, entity name and nature of complaint. </a:t>
          </a:r>
          <a:endParaRPr lang="en-US" sz="1800" kern="1200" dirty="0">
            <a:solidFill>
              <a:schemeClr val="bg1"/>
            </a:solidFill>
          </a:endParaRPr>
        </a:p>
      </dsp:txBody>
      <dsp:txXfrm>
        <a:off x="3064382" y="65980"/>
        <a:ext cx="2105318" cy="2185440"/>
      </dsp:txXfrm>
    </dsp:sp>
    <dsp:sp modelId="{A08F4C67-1ACE-4226-9187-98C298A99A97}">
      <dsp:nvSpPr>
        <dsp:cNvPr id="0" name=""/>
        <dsp:cNvSpPr/>
      </dsp:nvSpPr>
      <dsp:spPr>
        <a:xfrm rot="5400000">
          <a:off x="3945363" y="2430293"/>
          <a:ext cx="343356" cy="4016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3996543" y="2459446"/>
        <a:ext cx="240998" cy="240349"/>
      </dsp:txXfrm>
    </dsp:sp>
    <dsp:sp modelId="{DBFA66D5-B1BF-4CA6-86B7-B79C4B1C7B26}">
      <dsp:nvSpPr>
        <dsp:cNvPr id="0" name=""/>
        <dsp:cNvSpPr/>
      </dsp:nvSpPr>
      <dsp:spPr>
        <a:xfrm>
          <a:off x="2998882" y="2964763"/>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Provide complaint details in brief (up to 1000 characters). </a:t>
          </a:r>
          <a:endParaRPr lang="en-US" sz="1800" kern="1200" dirty="0">
            <a:solidFill>
              <a:schemeClr val="bg1"/>
            </a:solidFill>
          </a:endParaRPr>
        </a:p>
      </dsp:txBody>
      <dsp:txXfrm>
        <a:off x="3064382" y="3030263"/>
        <a:ext cx="2105318" cy="2185440"/>
      </dsp:txXfrm>
    </dsp:sp>
    <dsp:sp modelId="{DA7202C9-5548-4CAA-BB51-C85440C72CC1}">
      <dsp:nvSpPr>
        <dsp:cNvPr id="0" name=""/>
        <dsp:cNvSpPr/>
      </dsp:nvSpPr>
      <dsp:spPr>
        <a:xfrm rot="10800000">
          <a:off x="2513000" y="3922152"/>
          <a:ext cx="343356" cy="4016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616007" y="4002484"/>
        <a:ext cx="240349" cy="240998"/>
      </dsp:txXfrm>
    </dsp:sp>
    <dsp:sp modelId="{98C1D43A-3D80-42C2-814B-48EDAC8EF431}">
      <dsp:nvSpPr>
        <dsp:cNvPr id="0" name=""/>
        <dsp:cNvSpPr/>
      </dsp:nvSpPr>
      <dsp:spPr>
        <a:xfrm>
          <a:off x="114721" y="2964763"/>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PDF document (up to a maximum size of 2 MB) can also be attached along with complaint as supporting document. </a:t>
          </a:r>
          <a:endParaRPr lang="en-US" sz="1800" kern="1200" dirty="0">
            <a:solidFill>
              <a:schemeClr val="bg1"/>
            </a:solidFill>
          </a:endParaRPr>
        </a:p>
      </dsp:txBody>
      <dsp:txXfrm>
        <a:off x="180221" y="3030263"/>
        <a:ext cx="2105318" cy="2185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C073-E7AC-45A4-B2CE-B87D1F9F6172}">
      <dsp:nvSpPr>
        <dsp:cNvPr id="0" name=""/>
        <dsp:cNvSpPr/>
      </dsp:nvSpPr>
      <dsp:spPr>
        <a:xfrm rot="5400000">
          <a:off x="3473779" y="222873"/>
          <a:ext cx="2193141" cy="2343351"/>
        </a:xfrm>
        <a:prstGeom prst="hexag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 Investor to first register on App to lodge complaints.</a:t>
          </a:r>
          <a:endParaRPr lang="en-US" sz="1800" kern="1200" dirty="0">
            <a:solidFill>
              <a:schemeClr val="tx1"/>
            </a:solidFill>
          </a:endParaRPr>
        </a:p>
      </dsp:txBody>
      <dsp:txXfrm rot="-5400000">
        <a:off x="3789232" y="663502"/>
        <a:ext cx="1562234" cy="1462094"/>
      </dsp:txXfrm>
    </dsp:sp>
    <dsp:sp modelId="{21985462-6793-43CC-A911-9203587AF826}">
      <dsp:nvSpPr>
        <dsp:cNvPr id="0" name=""/>
        <dsp:cNvSpPr/>
      </dsp:nvSpPr>
      <dsp:spPr>
        <a:xfrm>
          <a:off x="5451622" y="723535"/>
          <a:ext cx="2447546" cy="1315885"/>
        </a:xfrm>
        <a:prstGeom prst="rect">
          <a:avLst/>
        </a:prstGeom>
        <a:noFill/>
        <a:ln>
          <a:noFill/>
        </a:ln>
        <a:effectLst/>
      </dsp:spPr>
      <dsp:style>
        <a:lnRef idx="0">
          <a:scrgbClr r="0" g="0" b="0"/>
        </a:lnRef>
        <a:fillRef idx="0">
          <a:scrgbClr r="0" g="0" b="0"/>
        </a:fillRef>
        <a:effectRef idx="0">
          <a:scrgbClr r="0" g="0" b="0"/>
        </a:effectRef>
        <a:fontRef idx="minor"/>
      </dsp:style>
    </dsp:sp>
    <dsp:sp modelId="{8FA48452-E6F6-4832-BF44-2F156C73B570}">
      <dsp:nvSpPr>
        <dsp:cNvPr id="0" name=""/>
        <dsp:cNvSpPr/>
      </dsp:nvSpPr>
      <dsp:spPr>
        <a:xfrm rot="5400000">
          <a:off x="903639" y="209802"/>
          <a:ext cx="2193141" cy="2343351"/>
        </a:xfrm>
        <a:prstGeom prst="hexag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Facilitate lodging of investor grievances with SEBI.</a:t>
          </a:r>
          <a:endParaRPr lang="en-US" sz="1800" kern="1200" dirty="0"/>
        </a:p>
      </dsp:txBody>
      <dsp:txXfrm rot="-5400000">
        <a:off x="1219092" y="650431"/>
        <a:ext cx="1562234" cy="1462094"/>
      </dsp:txXfrm>
    </dsp:sp>
    <dsp:sp modelId="{259D096B-BE9B-46D5-87C6-930A4D8C5A68}">
      <dsp:nvSpPr>
        <dsp:cNvPr id="0" name=""/>
        <dsp:cNvSpPr/>
      </dsp:nvSpPr>
      <dsp:spPr>
        <a:xfrm rot="5400000">
          <a:off x="2178226" y="2019100"/>
          <a:ext cx="2193141" cy="2343351"/>
        </a:xfrm>
        <a:prstGeom prst="hexag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Can be accessed at the convenience of a smartphone.</a:t>
          </a:r>
          <a:endParaRPr lang="en-US" sz="1800" kern="1200" dirty="0">
            <a:solidFill>
              <a:schemeClr val="tx1"/>
            </a:solidFill>
          </a:endParaRPr>
        </a:p>
      </dsp:txBody>
      <dsp:txXfrm rot="-5400000">
        <a:off x="2493679" y="2459729"/>
        <a:ext cx="1562234" cy="1462094"/>
      </dsp:txXfrm>
    </dsp:sp>
    <dsp:sp modelId="{AD5FF531-3878-4255-B636-D9E674C66F27}">
      <dsp:nvSpPr>
        <dsp:cNvPr id="0" name=""/>
        <dsp:cNvSpPr/>
      </dsp:nvSpPr>
      <dsp:spPr>
        <a:xfrm>
          <a:off x="3858" y="2585073"/>
          <a:ext cx="2368593" cy="1315885"/>
        </a:xfrm>
        <a:prstGeom prst="rect">
          <a:avLst/>
        </a:prstGeom>
        <a:noFill/>
        <a:ln>
          <a:noFill/>
        </a:ln>
        <a:effectLst/>
      </dsp:spPr>
      <dsp:style>
        <a:lnRef idx="0">
          <a:scrgbClr r="0" g="0" b="0"/>
        </a:lnRef>
        <a:fillRef idx="0">
          <a:scrgbClr r="0" g="0" b="0"/>
        </a:fillRef>
        <a:effectRef idx="0">
          <a:scrgbClr r="0" g="0" b="0"/>
        </a:effectRef>
        <a:fontRef idx="minor"/>
      </dsp:style>
    </dsp:sp>
    <dsp:sp modelId="{071B098E-7574-4B83-A6B9-1540CE852F7C}">
      <dsp:nvSpPr>
        <dsp:cNvPr id="0" name=""/>
        <dsp:cNvSpPr/>
      </dsp:nvSpPr>
      <dsp:spPr>
        <a:xfrm rot="5400000">
          <a:off x="4656914" y="2019100"/>
          <a:ext cx="2193141" cy="2343351"/>
        </a:xfrm>
        <a:prstGeom prst="hexag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 Enables investors to track status of the complaint </a:t>
          </a:r>
          <a:r>
            <a:rPr lang="en-US" sz="1800" kern="1200" dirty="0" err="1" smtClean="0"/>
            <a:t>redressal</a:t>
          </a:r>
          <a:r>
            <a:rPr lang="en-US" sz="1800" kern="1200" dirty="0" smtClean="0"/>
            <a:t>.</a:t>
          </a:r>
          <a:endParaRPr lang="en-US" sz="1800" kern="1200" dirty="0"/>
        </a:p>
      </dsp:txBody>
      <dsp:txXfrm rot="-5400000">
        <a:off x="4972367" y="2459729"/>
        <a:ext cx="1562234" cy="1462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F380B-42ED-4969-BAEF-C1C88788965F}">
      <dsp:nvSpPr>
        <dsp:cNvPr id="0" name=""/>
        <dsp:cNvSpPr/>
      </dsp:nvSpPr>
      <dsp:spPr>
        <a:xfrm>
          <a:off x="0" y="2892"/>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Immediately question your TM about any transaction that you do not understand or you did not authorize your trading member.</a:t>
          </a:r>
          <a:endParaRPr lang="en-US" sz="1600" kern="1200" dirty="0"/>
        </a:p>
      </dsp:txBody>
      <dsp:txXfrm>
        <a:off x="19807" y="22699"/>
        <a:ext cx="6564386" cy="636638"/>
      </dsp:txXfrm>
    </dsp:sp>
    <dsp:sp modelId="{C86AA271-9A9D-4CE6-8A1A-5505CDA9CB35}">
      <dsp:nvSpPr>
        <dsp:cNvPr id="0" name=""/>
        <dsp:cNvSpPr/>
      </dsp:nvSpPr>
      <dsp:spPr>
        <a:xfrm rot="5400000">
          <a:off x="3175202" y="696050"/>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721409"/>
        <a:ext cx="182587" cy="177516"/>
      </dsp:txXfrm>
    </dsp:sp>
    <dsp:sp modelId="{ACB8C764-82B0-497A-BD68-A104FDEA9186}">
      <dsp:nvSpPr>
        <dsp:cNvPr id="0" name=""/>
        <dsp:cNvSpPr/>
      </dsp:nvSpPr>
      <dsp:spPr>
        <a:xfrm>
          <a:off x="0" y="1017270"/>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Not satisfied with your trading member’s response </a:t>
          </a:r>
          <a:r>
            <a:rPr lang="en-US" sz="1600" kern="1200" dirty="0" smtClean="0">
              <a:sym typeface="Wingdings" panose="05000000000000000000" pitchFamily="2" charset="2"/>
            </a:rPr>
            <a:t> C</a:t>
          </a:r>
          <a:r>
            <a:rPr lang="en-US" sz="1600" kern="1200" dirty="0" smtClean="0"/>
            <a:t>ontact firm’s branch manager or customer care. </a:t>
          </a:r>
          <a:endParaRPr lang="en-US" sz="1600" kern="1200" dirty="0"/>
        </a:p>
      </dsp:txBody>
      <dsp:txXfrm>
        <a:off x="19807" y="1037077"/>
        <a:ext cx="6564386" cy="636638"/>
      </dsp:txXfrm>
    </dsp:sp>
    <dsp:sp modelId="{EAB7BE71-A185-48ED-9DDC-CCF38746D166}">
      <dsp:nvSpPr>
        <dsp:cNvPr id="0" name=""/>
        <dsp:cNvSpPr/>
      </dsp:nvSpPr>
      <dsp:spPr>
        <a:xfrm rot="5400000">
          <a:off x="3175202" y="1710429"/>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1735788"/>
        <a:ext cx="182587" cy="177516"/>
      </dsp:txXfrm>
    </dsp:sp>
    <dsp:sp modelId="{94D3AF90-667A-4F9F-8A8B-9871524F7D3D}">
      <dsp:nvSpPr>
        <dsp:cNvPr id="0" name=""/>
        <dsp:cNvSpPr/>
      </dsp:nvSpPr>
      <dsp:spPr>
        <a:xfrm>
          <a:off x="0" y="2031648"/>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Any dispute with trading member </a:t>
          </a:r>
          <a:r>
            <a:rPr lang="en-US" sz="1600" kern="1200" dirty="0" smtClean="0">
              <a:sym typeface="Wingdings" panose="05000000000000000000" pitchFamily="2" charset="2"/>
            </a:rPr>
            <a:t> C</a:t>
          </a:r>
          <a:r>
            <a:rPr lang="en-US" sz="1600" kern="1200" dirty="0" smtClean="0"/>
            <a:t>omplain in writing to trading member.</a:t>
          </a:r>
          <a:endParaRPr lang="en-US" sz="1600" kern="1200" dirty="0"/>
        </a:p>
      </dsp:txBody>
      <dsp:txXfrm>
        <a:off x="19807" y="2051455"/>
        <a:ext cx="6564386" cy="636638"/>
      </dsp:txXfrm>
    </dsp:sp>
    <dsp:sp modelId="{A28265C3-5EF8-4604-B4C8-4EF45D700DAB}">
      <dsp:nvSpPr>
        <dsp:cNvPr id="0" name=""/>
        <dsp:cNvSpPr/>
      </dsp:nvSpPr>
      <dsp:spPr>
        <a:xfrm rot="5400000">
          <a:off x="3175202" y="2724807"/>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2750166"/>
        <a:ext cx="182587" cy="177516"/>
      </dsp:txXfrm>
    </dsp:sp>
    <dsp:sp modelId="{79A2109E-7DCC-46A5-8482-FA11E7552908}">
      <dsp:nvSpPr>
        <dsp:cNvPr id="0" name=""/>
        <dsp:cNvSpPr/>
      </dsp:nvSpPr>
      <dsp:spPr>
        <a:xfrm>
          <a:off x="0" y="3046027"/>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Retain copies of your letter and all related correspondence done with trading member.</a:t>
          </a:r>
          <a:endParaRPr lang="en-US" sz="1600" kern="1200" dirty="0"/>
        </a:p>
      </dsp:txBody>
      <dsp:txXfrm>
        <a:off x="19807" y="3065834"/>
        <a:ext cx="6564386" cy="636638"/>
      </dsp:txXfrm>
    </dsp:sp>
    <dsp:sp modelId="{8F68AB8F-8005-4AE9-8204-2F65E3583612}">
      <dsp:nvSpPr>
        <dsp:cNvPr id="0" name=""/>
        <dsp:cNvSpPr/>
      </dsp:nvSpPr>
      <dsp:spPr>
        <a:xfrm rot="5400000">
          <a:off x="3175202" y="3739185"/>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3764544"/>
        <a:ext cx="182587" cy="177516"/>
      </dsp:txXfrm>
    </dsp:sp>
    <dsp:sp modelId="{172E9363-425C-422B-9A62-146A0ADE0F2C}">
      <dsp:nvSpPr>
        <dsp:cNvPr id="0" name=""/>
        <dsp:cNvSpPr/>
      </dsp:nvSpPr>
      <dsp:spPr>
        <a:xfrm>
          <a:off x="0" y="4060405"/>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Complaint not addressed/ redressed by the trading member </a:t>
          </a:r>
          <a:r>
            <a:rPr lang="en-US" sz="1600" kern="1200" dirty="0" smtClean="0">
              <a:sym typeface="Wingdings" panose="05000000000000000000" pitchFamily="2" charset="2"/>
            </a:rPr>
            <a:t> </a:t>
          </a:r>
        </a:p>
        <a:p>
          <a:pPr lvl="0" algn="ctr" defTabSz="711200">
            <a:lnSpc>
              <a:spcPct val="90000"/>
            </a:lnSpc>
            <a:spcBef>
              <a:spcPct val="0"/>
            </a:spcBef>
            <a:spcAft>
              <a:spcPct val="35000"/>
            </a:spcAft>
          </a:pPr>
          <a:r>
            <a:rPr lang="en-US" sz="1600" kern="1200" dirty="0" smtClean="0">
              <a:sym typeface="Wingdings" panose="05000000000000000000" pitchFamily="2" charset="2"/>
            </a:rPr>
            <a:t>F</a:t>
          </a:r>
          <a:r>
            <a:rPr lang="en-US" sz="1600" kern="1200" dirty="0" smtClean="0"/>
            <a:t>ile complaint with NSE </a:t>
          </a:r>
          <a:endParaRPr lang="en-US" sz="1600" kern="1200" dirty="0"/>
        </a:p>
      </dsp:txBody>
      <dsp:txXfrm>
        <a:off x="19807" y="4080212"/>
        <a:ext cx="6564386" cy="636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8B18-CF45-4C84-833A-C32D12765F9C}">
      <dsp:nvSpPr>
        <dsp:cNvPr id="0" name=""/>
        <dsp:cNvSpPr/>
      </dsp:nvSpPr>
      <dsp:spPr>
        <a:xfrm>
          <a:off x="4571" y="681348"/>
          <a:ext cx="1461140"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Investor Services Cell</a:t>
          </a:r>
        </a:p>
      </dsp:txBody>
      <dsp:txXfrm>
        <a:off x="33859" y="710636"/>
        <a:ext cx="1402564" cy="941391"/>
      </dsp:txXfrm>
    </dsp:sp>
    <dsp:sp modelId="{59A4C5BF-2922-4D3A-9C6A-C1A61B95D34B}">
      <dsp:nvSpPr>
        <dsp:cNvPr id="0" name=""/>
        <dsp:cNvSpPr/>
      </dsp:nvSpPr>
      <dsp:spPr>
        <a:xfrm>
          <a:off x="1611825" y="1000151"/>
          <a:ext cx="309761" cy="3623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11825" y="1072623"/>
        <a:ext cx="216833" cy="217418"/>
      </dsp:txXfrm>
    </dsp:sp>
    <dsp:sp modelId="{F481D55D-AC5A-4270-9145-5176471A0A93}">
      <dsp:nvSpPr>
        <dsp:cNvPr id="0" name=""/>
        <dsp:cNvSpPr/>
      </dsp:nvSpPr>
      <dsp:spPr>
        <a:xfrm>
          <a:off x="2050167" y="681348"/>
          <a:ext cx="1461140"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Arbitration</a:t>
          </a:r>
        </a:p>
      </dsp:txBody>
      <dsp:txXfrm>
        <a:off x="2079455" y="710636"/>
        <a:ext cx="1402564" cy="941391"/>
      </dsp:txXfrm>
    </dsp:sp>
    <dsp:sp modelId="{E8EBB8EE-0EB7-427D-BB57-213320DE82A7}">
      <dsp:nvSpPr>
        <dsp:cNvPr id="0" name=""/>
        <dsp:cNvSpPr/>
      </dsp:nvSpPr>
      <dsp:spPr>
        <a:xfrm rot="240">
          <a:off x="3654747" y="1000222"/>
          <a:ext cx="304093" cy="3623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654747" y="1072691"/>
        <a:ext cx="212865" cy="217418"/>
      </dsp:txXfrm>
    </dsp:sp>
    <dsp:sp modelId="{2DFE2CE6-82EF-49F5-96CC-B6E910BCCEED}">
      <dsp:nvSpPr>
        <dsp:cNvPr id="0" name=""/>
        <dsp:cNvSpPr/>
      </dsp:nvSpPr>
      <dsp:spPr>
        <a:xfrm>
          <a:off x="4085067" y="681498"/>
          <a:ext cx="1695273"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Appeal Mechanism</a:t>
          </a:r>
        </a:p>
      </dsp:txBody>
      <dsp:txXfrm>
        <a:off x="4114355" y="710786"/>
        <a:ext cx="1636697" cy="941391"/>
      </dsp:txXfrm>
    </dsp:sp>
    <dsp:sp modelId="{808CFA3D-1038-4DBC-83E9-8EBE49424862}">
      <dsp:nvSpPr>
        <dsp:cNvPr id="0" name=""/>
        <dsp:cNvSpPr/>
      </dsp:nvSpPr>
      <dsp:spPr>
        <a:xfrm rot="21599763">
          <a:off x="5929128" y="1000221"/>
          <a:ext cx="315430" cy="3623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929128" y="1072696"/>
        <a:ext cx="220801" cy="217418"/>
      </dsp:txXfrm>
    </dsp:sp>
    <dsp:sp modelId="{436B182B-689B-437F-B62E-93E2C38D1989}">
      <dsp:nvSpPr>
        <dsp:cNvPr id="0" name=""/>
        <dsp:cNvSpPr/>
      </dsp:nvSpPr>
      <dsp:spPr>
        <a:xfrm>
          <a:off x="6375492" y="681348"/>
          <a:ext cx="1461140"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Court of law u/s 34</a:t>
          </a:r>
        </a:p>
      </dsp:txBody>
      <dsp:txXfrm>
        <a:off x="6404780" y="710636"/>
        <a:ext cx="1402564" cy="9413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7099-CB26-4B3D-8F64-54E0D804EDBF}">
      <dsp:nvSpPr>
        <dsp:cNvPr id="0" name=""/>
        <dsp:cNvSpPr/>
      </dsp:nvSpPr>
      <dsp:spPr>
        <a:xfrm>
          <a:off x="0" y="0"/>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baseline="0" dirty="0">
              <a:solidFill>
                <a:schemeClr val="tx1"/>
              </a:solidFill>
              <a:latin typeface="+mn-lt"/>
              <a:cs typeface="Times New Roman" pitchFamily="18" charset="0"/>
            </a:rPr>
            <a:t>Receive</a:t>
          </a:r>
          <a:r>
            <a:rPr lang="en-US" sz="2400" kern="1200" dirty="0">
              <a:solidFill>
                <a:schemeClr val="tx1"/>
              </a:solidFill>
              <a:latin typeface="+mn-lt"/>
              <a:cs typeface="Times New Roman" pitchFamily="18" charset="0"/>
            </a:rPr>
            <a:t> investor complaints</a:t>
          </a:r>
        </a:p>
      </dsp:txBody>
      <dsp:txXfrm>
        <a:off x="20261" y="20261"/>
        <a:ext cx="8798678" cy="651236"/>
      </dsp:txXfrm>
    </dsp:sp>
    <dsp:sp modelId="{048108E8-EE91-477A-8613-2BCBE62CED84}">
      <dsp:nvSpPr>
        <dsp:cNvPr id="0" name=""/>
        <dsp:cNvSpPr/>
      </dsp:nvSpPr>
      <dsp:spPr>
        <a:xfrm rot="5400000">
          <a:off x="4270230" y="685936"/>
          <a:ext cx="298738" cy="311291"/>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692213"/>
        <a:ext cx="186775" cy="209117"/>
      </dsp:txXfrm>
    </dsp:sp>
    <dsp:sp modelId="{4BE0797B-F13F-4676-8B73-21D0DBC79D03}">
      <dsp:nvSpPr>
        <dsp:cNvPr id="0" name=""/>
        <dsp:cNvSpPr/>
      </dsp:nvSpPr>
      <dsp:spPr>
        <a:xfrm>
          <a:off x="0" y="991405"/>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Analyze issues raised by the investor &amp; take up with trading member</a:t>
          </a:r>
        </a:p>
      </dsp:txBody>
      <dsp:txXfrm>
        <a:off x="20261" y="1011666"/>
        <a:ext cx="8798678" cy="651236"/>
      </dsp:txXfrm>
    </dsp:sp>
    <dsp:sp modelId="{0DC4D4AB-4342-4BD6-AFCA-72E9F6786AA4}">
      <dsp:nvSpPr>
        <dsp:cNvPr id="0" name=""/>
        <dsp:cNvSpPr/>
      </dsp:nvSpPr>
      <dsp:spPr>
        <a:xfrm rot="5400000">
          <a:off x="4221753" y="1725967"/>
          <a:ext cx="395693" cy="311291"/>
        </a:xfrm>
        <a:prstGeom prst="rightArrow">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1683767"/>
        <a:ext cx="186775" cy="302306"/>
      </dsp:txXfrm>
    </dsp:sp>
    <dsp:sp modelId="{6CA2DCF0-00A1-4826-92B8-5758C626F940}">
      <dsp:nvSpPr>
        <dsp:cNvPr id="0" name=""/>
        <dsp:cNvSpPr/>
      </dsp:nvSpPr>
      <dsp:spPr>
        <a:xfrm>
          <a:off x="0" y="2080061"/>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Analyze response from TM and then forward to Investor</a:t>
          </a:r>
        </a:p>
      </dsp:txBody>
      <dsp:txXfrm>
        <a:off x="20261" y="2100322"/>
        <a:ext cx="8798678" cy="651236"/>
      </dsp:txXfrm>
    </dsp:sp>
    <dsp:sp modelId="{1F3E1F27-D28B-42E8-B79D-1F2E6DD1AE8B}">
      <dsp:nvSpPr>
        <dsp:cNvPr id="0" name=""/>
        <dsp:cNvSpPr/>
      </dsp:nvSpPr>
      <dsp:spPr>
        <a:xfrm rot="5400000">
          <a:off x="4247184" y="2789114"/>
          <a:ext cx="344830" cy="311291"/>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2772345"/>
        <a:ext cx="186775" cy="251443"/>
      </dsp:txXfrm>
    </dsp:sp>
    <dsp:sp modelId="{AC7EDB2A-27BF-470A-AA55-C00D8768B74E}">
      <dsp:nvSpPr>
        <dsp:cNvPr id="0" name=""/>
        <dsp:cNvSpPr/>
      </dsp:nvSpPr>
      <dsp:spPr>
        <a:xfrm>
          <a:off x="0" y="3117699"/>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Hold meetings /teleconferencing </a:t>
          </a:r>
        </a:p>
      </dsp:txBody>
      <dsp:txXfrm>
        <a:off x="20261" y="3137960"/>
        <a:ext cx="8798678" cy="651236"/>
      </dsp:txXfrm>
    </dsp:sp>
    <dsp:sp modelId="{D8D35E17-B2DA-443C-8109-9D01A9C3AC60}">
      <dsp:nvSpPr>
        <dsp:cNvPr id="0" name=""/>
        <dsp:cNvSpPr/>
      </dsp:nvSpPr>
      <dsp:spPr>
        <a:xfrm rot="5400000">
          <a:off x="4244800" y="3829144"/>
          <a:ext cx="349599" cy="311291"/>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3809991"/>
        <a:ext cx="186775" cy="256212"/>
      </dsp:txXfrm>
    </dsp:sp>
    <dsp:sp modelId="{8CCF0885-ABE9-4EFB-BADD-DACCBF224AEB}">
      <dsp:nvSpPr>
        <dsp:cNvPr id="0" name=""/>
        <dsp:cNvSpPr/>
      </dsp:nvSpPr>
      <dsp:spPr>
        <a:xfrm>
          <a:off x="0" y="4160121"/>
          <a:ext cx="8839200" cy="606624"/>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Resolve the complaint. If not resolved, hold GRC </a:t>
          </a:r>
          <a:r>
            <a:rPr lang="en-US" sz="2400" kern="1200" dirty="0" smtClean="0">
              <a:solidFill>
                <a:schemeClr val="tx1"/>
              </a:solidFill>
              <a:latin typeface="+mn-lt"/>
              <a:cs typeface="Times New Roman" pitchFamily="18" charset="0"/>
            </a:rPr>
            <a:t>meeting.</a:t>
          </a:r>
          <a:endParaRPr lang="en-US" sz="2400" kern="1200" dirty="0">
            <a:solidFill>
              <a:schemeClr val="tx1"/>
            </a:solidFill>
            <a:latin typeface="+mn-lt"/>
            <a:cs typeface="Times New Roman" pitchFamily="18" charset="0"/>
          </a:endParaRPr>
        </a:p>
      </dsp:txBody>
      <dsp:txXfrm>
        <a:off x="17767" y="4177888"/>
        <a:ext cx="8803666" cy="57109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sz="quarter" idx="1"/>
          </p:nvPr>
        </p:nvSpPr>
        <p:spPr>
          <a:xfrm>
            <a:off x="3848125" y="1"/>
            <a:ext cx="2944949" cy="498413"/>
          </a:xfrm>
          <a:prstGeom prst="rect">
            <a:avLst/>
          </a:prstGeom>
        </p:spPr>
        <p:txBody>
          <a:bodyPr vert="horz" lIns="83796" tIns="41898" rIns="83796" bIns="41898" rtlCol="0"/>
          <a:lstStyle>
            <a:lvl1pPr algn="r">
              <a:defRPr sz="1100"/>
            </a:lvl1pPr>
          </a:lstStyle>
          <a:p>
            <a:fld id="{8DC73E4E-73B0-476C-869D-FA5483EE700D}" type="datetimeFigureOut">
              <a:rPr lang="en-IN" smtClean="0"/>
              <a:t>03/12/2020</a:t>
            </a:fld>
            <a:endParaRPr lang="en-IN" dirty="0"/>
          </a:p>
        </p:txBody>
      </p:sp>
      <p:sp>
        <p:nvSpPr>
          <p:cNvPr id="4" name="Footer Placeholder 3"/>
          <p:cNvSpPr>
            <a:spLocks noGrp="1"/>
          </p:cNvSpPr>
          <p:nvPr>
            <p:ph type="ftr" sz="quarter" idx="2"/>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5" name="Slide Number Placeholder 4"/>
          <p:cNvSpPr>
            <a:spLocks noGrp="1"/>
          </p:cNvSpPr>
          <p:nvPr>
            <p:ph type="sldNum" sz="quarter" idx="3"/>
          </p:nvPr>
        </p:nvSpPr>
        <p:spPr>
          <a:xfrm>
            <a:off x="3848125" y="9432987"/>
            <a:ext cx="2944949" cy="498413"/>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dirty="0"/>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idx="1"/>
          </p:nvPr>
        </p:nvSpPr>
        <p:spPr>
          <a:xfrm>
            <a:off x="3848125" y="1"/>
            <a:ext cx="2944949" cy="498413"/>
          </a:xfrm>
          <a:prstGeom prst="rect">
            <a:avLst/>
          </a:prstGeom>
        </p:spPr>
        <p:txBody>
          <a:bodyPr vert="horz" lIns="83796" tIns="41898" rIns="83796" bIns="41898" rtlCol="0"/>
          <a:lstStyle>
            <a:lvl1pPr algn="r">
              <a:defRPr sz="1100"/>
            </a:lvl1pPr>
          </a:lstStyle>
          <a:p>
            <a:fld id="{42FE3ADF-BF59-4134-B99A-EDC802708E50}" type="datetimeFigureOut">
              <a:rPr lang="en-IN" smtClean="0"/>
              <a:t>03/12/2020</a:t>
            </a:fld>
            <a:endParaRPr lang="en-IN" dirty="0"/>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83796" tIns="41898" rIns="83796" bIns="41898" rtlCol="0" anchor="ctr"/>
          <a:lstStyle/>
          <a:p>
            <a:endParaRPr lang="en-IN" dirty="0"/>
          </a:p>
        </p:txBody>
      </p:sp>
      <p:sp>
        <p:nvSpPr>
          <p:cNvPr id="5" name="Notes Placeholder 4"/>
          <p:cNvSpPr>
            <a:spLocks noGrp="1"/>
          </p:cNvSpPr>
          <p:nvPr>
            <p:ph type="body" sz="quarter" idx="3"/>
          </p:nvPr>
        </p:nvSpPr>
        <p:spPr>
          <a:xfrm>
            <a:off x="679165" y="4779164"/>
            <a:ext cx="5436171" cy="3910627"/>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7" name="Slide Number Placeholder 6"/>
          <p:cNvSpPr>
            <a:spLocks noGrp="1"/>
          </p:cNvSpPr>
          <p:nvPr>
            <p:ph type="sldNum" sz="quarter" idx="5"/>
          </p:nvPr>
        </p:nvSpPr>
        <p:spPr>
          <a:xfrm>
            <a:off x="3848125" y="9432987"/>
            <a:ext cx="2944949" cy="49841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dirty="0"/>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49550" y="471488"/>
            <a:ext cx="3422650" cy="237013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31</a:t>
            </a:fld>
            <a:endParaRPr lang="en-US" dirty="0"/>
          </a:p>
        </p:txBody>
      </p:sp>
    </p:spTree>
    <p:extLst>
      <p:ext uri="{BB962C8B-B14F-4D97-AF65-F5344CB8AC3E}">
        <p14:creationId xmlns:p14="http://schemas.microsoft.com/office/powerpoint/2010/main" val="341681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32</a:t>
            </a:fld>
            <a:endParaRPr lang="en-US"/>
          </a:p>
        </p:txBody>
      </p:sp>
    </p:spTree>
    <p:extLst>
      <p:ext uri="{BB962C8B-B14F-4D97-AF65-F5344CB8AC3E}">
        <p14:creationId xmlns:p14="http://schemas.microsoft.com/office/powerpoint/2010/main" val="387327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33</a:t>
            </a:fld>
            <a:endParaRPr lang="en-US"/>
          </a:p>
        </p:txBody>
      </p:sp>
    </p:spTree>
    <p:extLst>
      <p:ext uri="{BB962C8B-B14F-4D97-AF65-F5344CB8AC3E}">
        <p14:creationId xmlns:p14="http://schemas.microsoft.com/office/powerpoint/2010/main" val="303787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34</a:t>
            </a:fld>
            <a:endParaRPr lang="en-US"/>
          </a:p>
        </p:txBody>
      </p:sp>
    </p:spTree>
    <p:extLst>
      <p:ext uri="{BB962C8B-B14F-4D97-AF65-F5344CB8AC3E}">
        <p14:creationId xmlns:p14="http://schemas.microsoft.com/office/powerpoint/2010/main" val="360688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35</a:t>
            </a:fld>
            <a:endParaRPr lang="en-US"/>
          </a:p>
        </p:txBody>
      </p:sp>
    </p:spTree>
    <p:extLst>
      <p:ext uri="{BB962C8B-B14F-4D97-AF65-F5344CB8AC3E}">
        <p14:creationId xmlns:p14="http://schemas.microsoft.com/office/powerpoint/2010/main" val="397021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36</a:t>
            </a:fld>
            <a:endParaRPr lang="en-US"/>
          </a:p>
        </p:txBody>
      </p:sp>
    </p:spTree>
    <p:extLst>
      <p:ext uri="{BB962C8B-B14F-4D97-AF65-F5344CB8AC3E}">
        <p14:creationId xmlns:p14="http://schemas.microsoft.com/office/powerpoint/2010/main" val="348775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37</a:t>
            </a:fld>
            <a:endParaRPr lang="en-US"/>
          </a:p>
        </p:txBody>
      </p:sp>
    </p:spTree>
    <p:extLst>
      <p:ext uri="{BB962C8B-B14F-4D97-AF65-F5344CB8AC3E}">
        <p14:creationId xmlns:p14="http://schemas.microsoft.com/office/powerpoint/2010/main" val="1942402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38</a:t>
            </a:fld>
            <a:endParaRPr lang="en-US"/>
          </a:p>
        </p:txBody>
      </p:sp>
    </p:spTree>
    <p:extLst>
      <p:ext uri="{BB962C8B-B14F-4D97-AF65-F5344CB8AC3E}">
        <p14:creationId xmlns:p14="http://schemas.microsoft.com/office/powerpoint/2010/main" val="377066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39</a:t>
            </a:fld>
            <a:endParaRPr lang="en-US"/>
          </a:p>
        </p:txBody>
      </p:sp>
    </p:spTree>
    <p:extLst>
      <p:ext uri="{BB962C8B-B14F-4D97-AF65-F5344CB8AC3E}">
        <p14:creationId xmlns:p14="http://schemas.microsoft.com/office/powerpoint/2010/main" val="270890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40</a:t>
            </a:fld>
            <a:endParaRPr lang="en-US"/>
          </a:p>
        </p:txBody>
      </p:sp>
    </p:spTree>
    <p:extLst>
      <p:ext uri="{BB962C8B-B14F-4D97-AF65-F5344CB8AC3E}">
        <p14:creationId xmlns:p14="http://schemas.microsoft.com/office/powerpoint/2010/main" val="319639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a:t>
            </a:fld>
            <a:endParaRPr lang="en-US"/>
          </a:p>
        </p:txBody>
      </p:sp>
    </p:spTree>
    <p:extLst>
      <p:ext uri="{BB962C8B-B14F-4D97-AF65-F5344CB8AC3E}">
        <p14:creationId xmlns:p14="http://schemas.microsoft.com/office/powerpoint/2010/main" val="2815807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41</a:t>
            </a:fld>
            <a:endParaRPr lang="en-US"/>
          </a:p>
        </p:txBody>
      </p:sp>
    </p:spTree>
    <p:extLst>
      <p:ext uri="{BB962C8B-B14F-4D97-AF65-F5344CB8AC3E}">
        <p14:creationId xmlns:p14="http://schemas.microsoft.com/office/powerpoint/2010/main" val="223381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42</a:t>
            </a:fld>
            <a:endParaRPr lang="en-US"/>
          </a:p>
        </p:txBody>
      </p:sp>
    </p:spTree>
    <p:extLst>
      <p:ext uri="{BB962C8B-B14F-4D97-AF65-F5344CB8AC3E}">
        <p14:creationId xmlns:p14="http://schemas.microsoft.com/office/powerpoint/2010/main" val="182467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43</a:t>
            </a:fld>
            <a:endParaRPr lang="en-US"/>
          </a:p>
        </p:txBody>
      </p:sp>
    </p:spTree>
    <p:extLst>
      <p:ext uri="{BB962C8B-B14F-4D97-AF65-F5344CB8AC3E}">
        <p14:creationId xmlns:p14="http://schemas.microsoft.com/office/powerpoint/2010/main" val="46427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44</a:t>
            </a:fld>
            <a:endParaRPr lang="en-US"/>
          </a:p>
        </p:txBody>
      </p:sp>
    </p:spTree>
    <p:extLst>
      <p:ext uri="{BB962C8B-B14F-4D97-AF65-F5344CB8AC3E}">
        <p14:creationId xmlns:p14="http://schemas.microsoft.com/office/powerpoint/2010/main" val="306974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45</a:t>
            </a:fld>
            <a:endParaRPr lang="en-US"/>
          </a:p>
        </p:txBody>
      </p:sp>
    </p:spTree>
    <p:extLst>
      <p:ext uri="{BB962C8B-B14F-4D97-AF65-F5344CB8AC3E}">
        <p14:creationId xmlns:p14="http://schemas.microsoft.com/office/powerpoint/2010/main" val="369288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46</a:t>
            </a:fld>
            <a:endParaRPr lang="en-US"/>
          </a:p>
        </p:txBody>
      </p:sp>
    </p:spTree>
    <p:extLst>
      <p:ext uri="{BB962C8B-B14F-4D97-AF65-F5344CB8AC3E}">
        <p14:creationId xmlns:p14="http://schemas.microsoft.com/office/powerpoint/2010/main" val="169234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48</a:t>
            </a:fld>
            <a:endParaRPr lang="en-US"/>
          </a:p>
        </p:txBody>
      </p:sp>
    </p:spTree>
    <p:extLst>
      <p:ext uri="{BB962C8B-B14F-4D97-AF65-F5344CB8AC3E}">
        <p14:creationId xmlns:p14="http://schemas.microsoft.com/office/powerpoint/2010/main" val="4246090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49</a:t>
            </a:fld>
            <a:endParaRPr lang="en-US"/>
          </a:p>
        </p:txBody>
      </p:sp>
    </p:spTree>
    <p:extLst>
      <p:ext uri="{BB962C8B-B14F-4D97-AF65-F5344CB8AC3E}">
        <p14:creationId xmlns:p14="http://schemas.microsoft.com/office/powerpoint/2010/main" val="350356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50</a:t>
            </a:fld>
            <a:endParaRPr lang="en-US"/>
          </a:p>
        </p:txBody>
      </p:sp>
    </p:spTree>
    <p:extLst>
      <p:ext uri="{BB962C8B-B14F-4D97-AF65-F5344CB8AC3E}">
        <p14:creationId xmlns:p14="http://schemas.microsoft.com/office/powerpoint/2010/main" val="386762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51</a:t>
            </a:fld>
            <a:endParaRPr lang="en-US"/>
          </a:p>
        </p:txBody>
      </p:sp>
    </p:spTree>
    <p:extLst>
      <p:ext uri="{BB962C8B-B14F-4D97-AF65-F5344CB8AC3E}">
        <p14:creationId xmlns:p14="http://schemas.microsoft.com/office/powerpoint/2010/main" val="137710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AD717-AB37-4AD6-9BE8-71B2FCCED5DE}" type="slidenum">
              <a:rPr lang="en-US" altLang="en-US" smtClean="0"/>
              <a:pPr/>
              <a:t>21</a:t>
            </a:fld>
            <a:endParaRPr lang="en-US" altLang="en-US"/>
          </a:p>
        </p:txBody>
      </p:sp>
    </p:spTree>
    <p:extLst>
      <p:ext uri="{BB962C8B-B14F-4D97-AF65-F5344CB8AC3E}">
        <p14:creationId xmlns:p14="http://schemas.microsoft.com/office/powerpoint/2010/main" val="2537636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52</a:t>
            </a:fld>
            <a:endParaRPr lang="en-US"/>
          </a:p>
        </p:txBody>
      </p:sp>
    </p:spTree>
    <p:extLst>
      <p:ext uri="{BB962C8B-B14F-4D97-AF65-F5344CB8AC3E}">
        <p14:creationId xmlns:p14="http://schemas.microsoft.com/office/powerpoint/2010/main" val="273757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54</a:t>
            </a:fld>
            <a:endParaRPr lang="en-US"/>
          </a:p>
        </p:txBody>
      </p:sp>
    </p:spTree>
    <p:extLst>
      <p:ext uri="{BB962C8B-B14F-4D97-AF65-F5344CB8AC3E}">
        <p14:creationId xmlns:p14="http://schemas.microsoft.com/office/powerpoint/2010/main" val="2512119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55</a:t>
            </a:fld>
            <a:endParaRPr lang="en-US"/>
          </a:p>
        </p:txBody>
      </p:sp>
    </p:spTree>
    <p:extLst>
      <p:ext uri="{BB962C8B-B14F-4D97-AF65-F5344CB8AC3E}">
        <p14:creationId xmlns:p14="http://schemas.microsoft.com/office/powerpoint/2010/main" val="385583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56</a:t>
            </a:fld>
            <a:endParaRPr lang="en-US"/>
          </a:p>
        </p:txBody>
      </p:sp>
    </p:spTree>
    <p:extLst>
      <p:ext uri="{BB962C8B-B14F-4D97-AF65-F5344CB8AC3E}">
        <p14:creationId xmlns:p14="http://schemas.microsoft.com/office/powerpoint/2010/main" val="137649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57</a:t>
            </a:fld>
            <a:endParaRPr lang="en-US"/>
          </a:p>
        </p:txBody>
      </p:sp>
    </p:spTree>
    <p:extLst>
      <p:ext uri="{BB962C8B-B14F-4D97-AF65-F5344CB8AC3E}">
        <p14:creationId xmlns:p14="http://schemas.microsoft.com/office/powerpoint/2010/main" val="2978581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58</a:t>
            </a:fld>
            <a:endParaRPr lang="en-US"/>
          </a:p>
        </p:txBody>
      </p:sp>
    </p:spTree>
    <p:extLst>
      <p:ext uri="{BB962C8B-B14F-4D97-AF65-F5344CB8AC3E}">
        <p14:creationId xmlns:p14="http://schemas.microsoft.com/office/powerpoint/2010/main" val="4217895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60</a:t>
            </a:fld>
            <a:endParaRPr lang="en-US"/>
          </a:p>
        </p:txBody>
      </p:sp>
    </p:spTree>
    <p:extLst>
      <p:ext uri="{BB962C8B-B14F-4D97-AF65-F5344CB8AC3E}">
        <p14:creationId xmlns:p14="http://schemas.microsoft.com/office/powerpoint/2010/main" val="118438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61</a:t>
            </a:fld>
            <a:endParaRPr lang="en-US"/>
          </a:p>
        </p:txBody>
      </p:sp>
    </p:spTree>
    <p:extLst>
      <p:ext uri="{BB962C8B-B14F-4D97-AF65-F5344CB8AC3E}">
        <p14:creationId xmlns:p14="http://schemas.microsoft.com/office/powerpoint/2010/main" val="3339592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62</a:t>
            </a:fld>
            <a:endParaRPr lang="en-US"/>
          </a:p>
        </p:txBody>
      </p:sp>
    </p:spTree>
    <p:extLst>
      <p:ext uri="{BB962C8B-B14F-4D97-AF65-F5344CB8AC3E}">
        <p14:creationId xmlns:p14="http://schemas.microsoft.com/office/powerpoint/2010/main" val="1410527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63</a:t>
            </a:fld>
            <a:endParaRPr lang="en-US"/>
          </a:p>
        </p:txBody>
      </p:sp>
    </p:spTree>
    <p:extLst>
      <p:ext uri="{BB962C8B-B14F-4D97-AF65-F5344CB8AC3E}">
        <p14:creationId xmlns:p14="http://schemas.microsoft.com/office/powerpoint/2010/main" val="199031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25</a:t>
            </a:fld>
            <a:endParaRPr lang="en-US"/>
          </a:p>
        </p:txBody>
      </p:sp>
    </p:spTree>
    <p:extLst>
      <p:ext uri="{BB962C8B-B14F-4D97-AF65-F5344CB8AC3E}">
        <p14:creationId xmlns:p14="http://schemas.microsoft.com/office/powerpoint/2010/main" val="3744473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64</a:t>
            </a:fld>
            <a:endParaRPr lang="en-US"/>
          </a:p>
        </p:txBody>
      </p:sp>
    </p:spTree>
    <p:extLst>
      <p:ext uri="{BB962C8B-B14F-4D97-AF65-F5344CB8AC3E}">
        <p14:creationId xmlns:p14="http://schemas.microsoft.com/office/powerpoint/2010/main" val="3821050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65</a:t>
            </a:fld>
            <a:endParaRPr lang="en-US"/>
          </a:p>
        </p:txBody>
      </p:sp>
    </p:spTree>
    <p:extLst>
      <p:ext uri="{BB962C8B-B14F-4D97-AF65-F5344CB8AC3E}">
        <p14:creationId xmlns:p14="http://schemas.microsoft.com/office/powerpoint/2010/main" val="24158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26</a:t>
            </a:fld>
            <a:endParaRPr lang="en-US"/>
          </a:p>
        </p:txBody>
      </p:sp>
    </p:spTree>
    <p:extLst>
      <p:ext uri="{BB962C8B-B14F-4D97-AF65-F5344CB8AC3E}">
        <p14:creationId xmlns:p14="http://schemas.microsoft.com/office/powerpoint/2010/main" val="281455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27</a:t>
            </a:fld>
            <a:endParaRPr lang="en-US"/>
          </a:p>
        </p:txBody>
      </p:sp>
    </p:spTree>
    <p:extLst>
      <p:ext uri="{BB962C8B-B14F-4D97-AF65-F5344CB8AC3E}">
        <p14:creationId xmlns:p14="http://schemas.microsoft.com/office/powerpoint/2010/main" val="192286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28</a:t>
            </a:fld>
            <a:endParaRPr lang="en-US"/>
          </a:p>
        </p:txBody>
      </p:sp>
    </p:spTree>
    <p:extLst>
      <p:ext uri="{BB962C8B-B14F-4D97-AF65-F5344CB8AC3E}">
        <p14:creationId xmlns:p14="http://schemas.microsoft.com/office/powerpoint/2010/main" val="258257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29</a:t>
            </a:fld>
            <a:endParaRPr lang="en-US"/>
          </a:p>
        </p:txBody>
      </p:sp>
    </p:spTree>
    <p:extLst>
      <p:ext uri="{BB962C8B-B14F-4D97-AF65-F5344CB8AC3E}">
        <p14:creationId xmlns:p14="http://schemas.microsoft.com/office/powerpoint/2010/main" val="184315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30</a:t>
            </a:fld>
            <a:endParaRPr lang="en-US"/>
          </a:p>
        </p:txBody>
      </p:sp>
    </p:spTree>
    <p:extLst>
      <p:ext uri="{BB962C8B-B14F-4D97-AF65-F5344CB8AC3E}">
        <p14:creationId xmlns:p14="http://schemas.microsoft.com/office/powerpoint/2010/main" val="395026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77850" y="4114800"/>
            <a:ext cx="6915515"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9432" y="6172204"/>
            <a:ext cx="1300502" cy="215369"/>
          </a:xfrm>
          <a:prstGeom prst="rect">
            <a:avLst/>
          </a:prstGeom>
        </p:spPr>
        <p:txBody>
          <a:bodyPr/>
          <a:lstStyle/>
          <a:p>
            <a:endParaRPr lang="en-US"/>
          </a:p>
        </p:txBody>
      </p:sp>
      <p:sp>
        <p:nvSpPr>
          <p:cNvPr id="5" name="Footer Placeholder 4"/>
          <p:cNvSpPr>
            <a:spLocks noGrp="1"/>
          </p:cNvSpPr>
          <p:nvPr>
            <p:ph type="ftr" sz="quarter" idx="11"/>
          </p:nvPr>
        </p:nvSpPr>
        <p:spPr>
          <a:xfrm>
            <a:off x="577850" y="6172201"/>
            <a:ext cx="629603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22295" y="5578479"/>
            <a:ext cx="928316" cy="669925"/>
          </a:xfrm>
          <a:prstGeom prst="rect">
            <a:avLst/>
          </a:prstGeom>
        </p:spPr>
        <p:txBody>
          <a:bodyPr/>
          <a:lstStyle/>
          <a:p>
            <a:fld id="{3BE0416C-5F2D-4A08-BB6B-13EAA47728CF}" type="slidenum">
              <a:rPr lang="en-US" smtClean="0"/>
              <a:pPr/>
              <a:t>‹#›</a:t>
            </a:fld>
            <a:endParaRPr lang="en-US"/>
          </a:p>
        </p:txBody>
      </p:sp>
    </p:spTree>
    <p:extLst>
      <p:ext uri="{BB962C8B-B14F-4D97-AF65-F5344CB8AC3E}">
        <p14:creationId xmlns:p14="http://schemas.microsoft.com/office/powerpoint/2010/main" val="288932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5.png"/><Relationship Id="rId7" Type="http://schemas.openxmlformats.org/officeDocument/2006/relationships/diagramQuickStyle" Target="../diagrams/quickStyle7.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3.png"/><Relationship Id="rId4" Type="http://schemas.openxmlformats.org/officeDocument/2006/relationships/image" Target="../media/image16.png"/><Relationship Id="rId9" Type="http://schemas.microsoft.com/office/2007/relationships/diagramDrawing" Target="../diagrams/drawing7.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nseindia.com/invest/file-a-complaint-onlin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www.nseindia.com/invest/download-complaint-form-for-offline-registration"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seindia.com/invest/about-arbitration"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hyperlink" Target="https://www.nseindia.com/invest/arbitration-panel"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www.nseindia.com/invest/details-to-be-provided-for-lodging-claims"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cores.gov.i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www.bseindia.com/static/investors/arbitration_mechanism.aspx"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www.bseindia.com/investors/ArbitAwards.aspx" TargetMode="External"/><Relationship Id="rId4" Type="http://schemas.openxmlformats.org/officeDocument/2006/relationships/hyperlink" Target="https://www.bseindia.com/investors/invgrievstats.asp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bseindia.com/static/investors/cac_tm.aspx"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7.jpeg"/><Relationship Id="rId7" Type="http://schemas.openxmlformats.org/officeDocument/2006/relationships/diagramColors" Target="../diagrams/colors14.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2.png"/><Relationship Id="rId7" Type="http://schemas.openxmlformats.org/officeDocument/2006/relationships/diagramColors" Target="../diagrams/colors17.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3.png"/></Relationships>
</file>

<file path=ppt/slides/_rels/slide6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3.png"/></Relationships>
</file>

<file path=ppt/slides/_rels/slide65.xml.rels><?xml version="1.0" encoding="UTF-8" standalone="yes"?>
<Relationships xmlns="http://schemas.openxmlformats.org/package/2006/relationships"><Relationship Id="rId8" Type="http://schemas.openxmlformats.org/officeDocument/2006/relationships/hyperlink" Target="http://www.msei.in/" TargetMode="External"/><Relationship Id="rId3" Type="http://schemas.openxmlformats.org/officeDocument/2006/relationships/image" Target="../media/image3.png"/><Relationship Id="rId7" Type="http://schemas.openxmlformats.org/officeDocument/2006/relationships/hyperlink" Target="http://www.bseindi.com/"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hyperlink" Target="http://www.nseindia.com/" TargetMode="External"/><Relationship Id="rId5" Type="http://schemas.openxmlformats.org/officeDocument/2006/relationships/hyperlink" Target="http://www.scores.gov.in/" TargetMode="External"/><Relationship Id="rId10" Type="http://schemas.openxmlformats.org/officeDocument/2006/relationships/hyperlink" Target="http://www.cdslindia.com/" TargetMode="External"/><Relationship Id="rId4" Type="http://schemas.openxmlformats.org/officeDocument/2006/relationships/hyperlink" Target="http://www.sebi.gov.in/" TargetMode="External"/><Relationship Id="rId9" Type="http://schemas.openxmlformats.org/officeDocument/2006/relationships/hyperlink" Target="http://www.nsdl.co.in/"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3875966" y="1604512"/>
            <a:ext cx="5404512" cy="4708981"/>
          </a:xfrm>
          <a:prstGeom prst="rect">
            <a:avLst/>
          </a:prstGeom>
          <a:noFill/>
        </p:spPr>
        <p:txBody>
          <a:bodyPr wrap="square" rtlCol="0">
            <a:spAutoFit/>
          </a:bodyPr>
          <a:lstStyle/>
          <a:p>
            <a:pPr algn="ctr"/>
            <a:r>
              <a:rPr lang="en-US" sz="4800" b="1" dirty="0" smtClean="0"/>
              <a:t>Investor Grievance </a:t>
            </a:r>
            <a:r>
              <a:rPr lang="en-US" sz="4800" b="1" dirty="0" err="1" smtClean="0"/>
              <a:t>Redressal</a:t>
            </a:r>
            <a:r>
              <a:rPr lang="en-US" sz="4800" b="1" dirty="0" smtClean="0"/>
              <a:t> Mechanism in Securities Market</a:t>
            </a:r>
            <a:endParaRPr lang="en-US" sz="6000" b="1" dirty="0"/>
          </a:p>
          <a:p>
            <a:pPr algn="ctr"/>
            <a:endParaRPr lang="en-US" sz="6000" b="1" dirty="0" smtClean="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686800" cy="800219"/>
          </a:xfrm>
          <a:prstGeom prst="rect">
            <a:avLst/>
          </a:prstGeom>
        </p:spPr>
        <p:txBody>
          <a:bodyPr wrap="square">
            <a:spAutoFit/>
          </a:bodyPr>
          <a:lstStyle/>
          <a:p>
            <a:endParaRPr lang="en-US" dirty="0"/>
          </a:p>
          <a:p>
            <a:pPr algn="ctr"/>
            <a:r>
              <a:rPr lang="en-US" sz="2800" b="1" dirty="0" smtClean="0"/>
              <a:t>Lodging </a:t>
            </a:r>
            <a:r>
              <a:rPr lang="en-US" sz="2800" b="1" dirty="0"/>
              <a:t>complaint </a:t>
            </a:r>
            <a:r>
              <a:rPr lang="en-US" sz="2800" b="1" dirty="0" smtClean="0"/>
              <a:t>in </a:t>
            </a:r>
            <a:r>
              <a:rPr lang="en-US" sz="2800" b="1" dirty="0"/>
              <a:t>SCORES</a:t>
            </a:r>
          </a:p>
        </p:txBody>
      </p:sp>
      <p:sp>
        <p:nvSpPr>
          <p:cNvPr id="4" name="Rectangle 3"/>
          <p:cNvSpPr/>
          <p:nvPr/>
        </p:nvSpPr>
        <p:spPr>
          <a:xfrm>
            <a:off x="304800" y="1096581"/>
            <a:ext cx="9144000" cy="4832092"/>
          </a:xfrm>
          <a:prstGeom prst="rect">
            <a:avLst/>
          </a:prstGeom>
        </p:spPr>
        <p:txBody>
          <a:bodyPr wrap="square">
            <a:spAutoFit/>
          </a:bodyPr>
          <a:lstStyle/>
          <a:p>
            <a:pPr marL="285750" indent="-285750" algn="just">
              <a:buFont typeface="Wingdings" panose="05000000000000000000" pitchFamily="2" charset="2"/>
              <a:buChar char="Ø"/>
            </a:pPr>
            <a:r>
              <a:rPr lang="en-US" sz="2400" dirty="0" smtClean="0"/>
              <a:t>Investor </a:t>
            </a:r>
            <a:r>
              <a:rPr lang="en-US" sz="2400" dirty="0"/>
              <a:t>may lodge </a:t>
            </a:r>
            <a:r>
              <a:rPr lang="en-US" sz="2400" dirty="0" smtClean="0"/>
              <a:t>complaint </a:t>
            </a:r>
            <a:r>
              <a:rPr lang="en-US" sz="2400" dirty="0"/>
              <a:t>on SCORES within </a:t>
            </a:r>
            <a:r>
              <a:rPr lang="en-US" sz="2400" b="1" u="sng" dirty="0" smtClean="0"/>
              <a:t>three (</a:t>
            </a:r>
            <a:r>
              <a:rPr lang="en-US" sz="2400" b="1" dirty="0" smtClean="0"/>
              <a:t>03) </a:t>
            </a:r>
            <a:r>
              <a:rPr lang="en-US" sz="2400" dirty="0" smtClean="0"/>
              <a:t>years </a:t>
            </a:r>
            <a:r>
              <a:rPr lang="en-US" sz="2400" dirty="0"/>
              <a:t>from </a:t>
            </a:r>
            <a:r>
              <a:rPr lang="en-US" sz="2400" dirty="0" smtClean="0"/>
              <a:t>date </a:t>
            </a:r>
            <a:r>
              <a:rPr lang="en-US" sz="2400" dirty="0"/>
              <a:t>of cause of complaint, where; </a:t>
            </a:r>
          </a:p>
          <a:p>
            <a:pPr marL="285750" indent="-285750" algn="just">
              <a:buFont typeface="Wingdings" panose="05000000000000000000" pitchFamily="2" charset="2"/>
              <a:buChar char="§"/>
            </a:pPr>
            <a:endParaRPr lang="en-US" sz="2000" dirty="0"/>
          </a:p>
          <a:p>
            <a:pPr marL="540000" indent="-285750" algn="just">
              <a:buFontTx/>
              <a:buChar char="-"/>
            </a:pPr>
            <a:r>
              <a:rPr lang="en-US" sz="2000" dirty="0" smtClean="0"/>
              <a:t>Investor </a:t>
            </a:r>
            <a:r>
              <a:rPr lang="en-US" sz="2000" dirty="0"/>
              <a:t>has approached </a:t>
            </a:r>
            <a:r>
              <a:rPr lang="en-US" sz="2000" dirty="0" smtClean="0"/>
              <a:t>listed </a:t>
            </a:r>
            <a:r>
              <a:rPr lang="en-US" sz="2000" dirty="0"/>
              <a:t>company or registered intermediary for redressal of </a:t>
            </a:r>
            <a:r>
              <a:rPr lang="en-US" sz="2000" dirty="0" smtClean="0"/>
              <a:t>complaint </a:t>
            </a:r>
            <a:r>
              <a:rPr lang="en-US" sz="2000" dirty="0"/>
              <a:t>and, </a:t>
            </a:r>
          </a:p>
          <a:p>
            <a:pPr marL="540000" indent="-285750" algn="just">
              <a:buFontTx/>
              <a:buChar char="-"/>
            </a:pPr>
            <a:endParaRPr lang="en-US" sz="2000" dirty="0" smtClean="0"/>
          </a:p>
          <a:p>
            <a:pPr marL="540000" indent="-285750" algn="just">
              <a:buFontTx/>
              <a:buChar char="-"/>
            </a:pPr>
            <a:r>
              <a:rPr lang="en-US" sz="2000" dirty="0" smtClean="0"/>
              <a:t>Concerned </a:t>
            </a:r>
            <a:r>
              <a:rPr lang="en-US" sz="2000" dirty="0"/>
              <a:t>listed company or registered intermediary rejected the complaint </a:t>
            </a:r>
            <a:r>
              <a:rPr lang="en-US" sz="2000" dirty="0" smtClean="0"/>
              <a:t>or,</a:t>
            </a:r>
          </a:p>
          <a:p>
            <a:pPr marL="540000" indent="-285750" algn="just">
              <a:buFontTx/>
              <a:buChar char="-"/>
            </a:pPr>
            <a:endParaRPr lang="en-US" sz="2000" dirty="0"/>
          </a:p>
          <a:p>
            <a:pPr marL="540000" indent="-285750" algn="just">
              <a:buFontTx/>
              <a:buChar char="-"/>
            </a:pPr>
            <a:r>
              <a:rPr lang="en-US" sz="2000" dirty="0" smtClean="0"/>
              <a:t>Complainant hasn’t received any </a:t>
            </a:r>
            <a:r>
              <a:rPr lang="en-US" sz="2000" dirty="0"/>
              <a:t>communication from </a:t>
            </a:r>
            <a:r>
              <a:rPr lang="en-US" sz="2000" dirty="0" smtClean="0"/>
              <a:t>listed </a:t>
            </a:r>
            <a:r>
              <a:rPr lang="en-US" sz="2000" dirty="0"/>
              <a:t>company or intermediary concerned </a:t>
            </a:r>
            <a:r>
              <a:rPr lang="en-US" sz="2000" dirty="0" smtClean="0"/>
              <a:t>or,</a:t>
            </a:r>
          </a:p>
          <a:p>
            <a:pPr marL="540000" indent="-285750" algn="just">
              <a:buFontTx/>
              <a:buChar char="-"/>
            </a:pPr>
            <a:endParaRPr lang="en-US" sz="2000" dirty="0"/>
          </a:p>
          <a:p>
            <a:pPr marL="540000" indent="-285750" algn="just">
              <a:buFontTx/>
              <a:buChar char="-"/>
            </a:pPr>
            <a:r>
              <a:rPr lang="en-US" sz="2000" dirty="0" smtClean="0"/>
              <a:t>Complainant </a:t>
            </a:r>
            <a:r>
              <a:rPr lang="en-US" sz="2000" dirty="0"/>
              <a:t>is not satisfied with </a:t>
            </a:r>
            <a:r>
              <a:rPr lang="en-US" sz="2000" dirty="0" smtClean="0"/>
              <a:t>reply </a:t>
            </a:r>
            <a:r>
              <a:rPr lang="en-US" sz="2000" dirty="0"/>
              <a:t>given to him or redressal action taken by the listed company or an intermediary. </a:t>
            </a:r>
          </a:p>
          <a:p>
            <a:pPr marL="285750" indent="-285750" algn="just">
              <a:buFont typeface="Wingdings" panose="05000000000000000000" pitchFamily="2" charset="2"/>
              <a:buChar char="§"/>
            </a:pPr>
            <a:endParaRPr lang="en-US" sz="2000"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10</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1101782626"/>
      </p:ext>
    </p:extLst>
  </p:cSld>
  <p:clrMapOvr>
    <a:masterClrMapping/>
  </p:clrMapOvr>
</p:sld>
</file>

<file path=ppt/slides/slide11.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800" y="0"/>
            <a:ext cx="8686800" cy="800219"/>
          </a:xfrm>
          <a:prstGeom prst="rect">
            <a:avLst/>
          </a:prstGeom>
        </p:spPr>
        <p:txBody>
          <a:bodyPr wrap="square">
            <a:spAutoFit/>
          </a:bodyPr>
          <a:lstStyle/>
          <a:p>
            <a:pPr algn="ctr"/>
            <a:endParaRPr lang="en-US" dirty="0"/>
          </a:p>
          <a:p>
            <a:pPr algn="ctr"/>
            <a:r>
              <a:rPr lang="en-US" sz="2800" b="1" dirty="0"/>
              <a:t>Mandatory information required </a:t>
            </a:r>
          </a:p>
        </p:txBody>
      </p:sp>
      <p:sp>
        <p:nvSpPr>
          <p:cNvPr id="4" name="Rectangle 3"/>
          <p:cNvSpPr/>
          <p:nvPr/>
        </p:nvSpPr>
        <p:spPr>
          <a:xfrm>
            <a:off x="228600" y="892248"/>
            <a:ext cx="9220200" cy="2354491"/>
          </a:xfrm>
          <a:prstGeom prst="rect">
            <a:avLst/>
          </a:prstGeom>
        </p:spPr>
        <p:txBody>
          <a:bodyPr wrap="square">
            <a:spAutoFit/>
          </a:bodyPr>
          <a:lstStyle/>
          <a:p>
            <a:pPr>
              <a:lnSpc>
                <a:spcPct val="150000"/>
              </a:lnSpc>
            </a:pPr>
            <a:endParaRPr lang="en-IN" sz="2000" dirty="0"/>
          </a:p>
          <a:p>
            <a:pPr marL="342900" indent="-342900" algn="just">
              <a:lnSpc>
                <a:spcPct val="150000"/>
              </a:lnSpc>
              <a:buFont typeface="Wingdings" panose="05000000000000000000" pitchFamily="2" charset="2"/>
              <a:buChar char="Ø"/>
            </a:pPr>
            <a:r>
              <a:rPr lang="en-IN" sz="2000" dirty="0"/>
              <a:t>For lodging a complaint in SCORES, </a:t>
            </a:r>
            <a:r>
              <a:rPr lang="en-IN" sz="2000" dirty="0" smtClean="0"/>
              <a:t>following </a:t>
            </a:r>
            <a:r>
              <a:rPr lang="en-IN" sz="2000" dirty="0"/>
              <a:t>personal information has to be mandatorily provided by investors/complainants:</a:t>
            </a:r>
          </a:p>
          <a:p>
            <a:pPr>
              <a:lnSpc>
                <a:spcPct val="150000"/>
              </a:lnSpc>
            </a:pPr>
            <a:endParaRPr lang="en-IN" sz="2000" dirty="0"/>
          </a:p>
          <a:p>
            <a:pPr>
              <a:lnSpc>
                <a:spcPct val="150000"/>
              </a:lnSpc>
            </a:pPr>
            <a:endParaRPr lang="en-US" dirty="0"/>
          </a:p>
        </p:txBody>
      </p:sp>
      <p:graphicFrame>
        <p:nvGraphicFramePr>
          <p:cNvPr id="8" name="Diagram 7"/>
          <p:cNvGraphicFramePr/>
          <p:nvPr>
            <p:extLst>
              <p:ext uri="{D42A27DB-BD31-4B8C-83A1-F6EECF244321}">
                <p14:modId xmlns:p14="http://schemas.microsoft.com/office/powerpoint/2010/main" val="1910797332"/>
              </p:ext>
            </p:extLst>
          </p:nvPr>
        </p:nvGraphicFramePr>
        <p:xfrm>
          <a:off x="777922" y="2524836"/>
          <a:ext cx="8404178" cy="348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11</a:t>
            </a:r>
            <a:endParaRPr lang="en-IN" sz="1000" b="1" strike="noStrike" spc="-1" dirty="0">
              <a:solidFill>
                <a:schemeClr val="bg1"/>
              </a:solidFill>
              <a:latin typeface="Arial"/>
            </a:endParaRPr>
          </a:p>
        </p:txBody>
      </p:sp>
      <p:pic>
        <p:nvPicPr>
          <p:cNvPr id="9" name="Picture 3"/>
          <p:cNvPicPr/>
          <p:nvPr/>
        </p:nvPicPr>
        <p:blipFill>
          <a:blip r:embed="rId7"/>
          <a:stretch/>
        </p:blipFill>
        <p:spPr>
          <a:xfrm>
            <a:off x="0" y="0"/>
            <a:ext cx="1029600" cy="803880"/>
          </a:xfrm>
          <a:prstGeom prst="rect">
            <a:avLst/>
          </a:prstGeom>
          <a:ln>
            <a:noFill/>
          </a:ln>
        </p:spPr>
      </p:pic>
    </p:spTree>
    <p:extLst>
      <p:ext uri="{BB962C8B-B14F-4D97-AF65-F5344CB8AC3E}">
        <p14:creationId xmlns:p14="http://schemas.microsoft.com/office/powerpoint/2010/main" val="997364802"/>
      </p:ext>
    </p:extLst>
  </p:cSld>
  <p:clrMapOvr>
    <a:masterClrMapping/>
  </p:clrMapOvr>
</p:sld>
</file>

<file path=ppt/slides/slide12.xml><?xml version="1.0" encoding="utf-8"?>
<p:sld xmlns:p14="http://schemas.microsoft.com/office/powerpoint/2010/main" xmlns:dgm="http://schemas.openxmlformats.org/drawingml/2006/diagram"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7275" y="-268784"/>
            <a:ext cx="7848600" cy="954107"/>
          </a:xfrm>
          <a:prstGeom prst="rect">
            <a:avLst/>
          </a:prstGeom>
        </p:spPr>
        <p:txBody>
          <a:bodyPr wrap="square">
            <a:spAutoFit/>
          </a:bodyPr>
          <a:lstStyle/>
          <a:p>
            <a:endParaRPr lang="en-US" sz="2800" dirty="0"/>
          </a:p>
          <a:p>
            <a:r>
              <a:rPr lang="en-US" sz="2800" b="1" dirty="0"/>
              <a:t>How to lodge </a:t>
            </a:r>
            <a:r>
              <a:rPr lang="en-US" sz="2800" b="1" dirty="0" smtClean="0"/>
              <a:t>complaint </a:t>
            </a:r>
            <a:r>
              <a:rPr lang="en-US" sz="2800" b="1" dirty="0"/>
              <a:t>online in SCORES?</a:t>
            </a:r>
          </a:p>
        </p:txBody>
      </p:sp>
      <p:graphicFrame>
        <p:nvGraphicFramePr>
          <p:cNvPr id="6" name="Diagram 5"/>
          <p:cNvGraphicFramePr/>
          <p:nvPr>
            <p:extLst>
              <p:ext uri="{D42A27DB-BD31-4B8C-83A1-F6EECF244321}">
                <p14:modId xmlns:p14="http://schemas.microsoft.com/office/powerpoint/2010/main" val="17827133"/>
              </p:ext>
            </p:extLst>
          </p:nvPr>
        </p:nvGraphicFramePr>
        <p:xfrm>
          <a:off x="376249" y="689270"/>
          <a:ext cx="9077301" cy="285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19"/>
          <p:cNvSpPr/>
          <p:nvPr/>
        </p:nvSpPr>
        <p:spPr>
          <a:xfrm>
            <a:off x="376249" y="3696994"/>
            <a:ext cx="3909148" cy="25460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p:cNvPicPr/>
          <p:nvPr/>
        </p:nvPicPr>
        <p:blipFill>
          <a:blip r:embed="rId7" cstate="print">
            <a:extLst>
              <a:ext uri="{28A0092B-C50C-407E-A947-70E740481C1C}">
                <a14:useLocalDpi xmlns:a14="http://schemas.microsoft.com/office/drawing/2010/main" val="0"/>
              </a:ext>
            </a:extLst>
          </a:blip>
          <a:stretch>
            <a:fillRect/>
          </a:stretch>
        </p:blipFill>
        <p:spPr>
          <a:xfrm>
            <a:off x="444227" y="3791064"/>
            <a:ext cx="3783085" cy="2379616"/>
          </a:xfrm>
          <a:prstGeom prst="rect">
            <a:avLst/>
          </a:prstGeom>
        </p:spPr>
      </p:pic>
      <p:sp>
        <p:nvSpPr>
          <p:cNvPr id="22" name="TextBox 21"/>
          <p:cNvSpPr txBox="1"/>
          <p:nvPr/>
        </p:nvSpPr>
        <p:spPr>
          <a:xfrm>
            <a:off x="1062049" y="3389217"/>
            <a:ext cx="2895600" cy="307777"/>
          </a:xfrm>
          <a:prstGeom prst="rect">
            <a:avLst/>
          </a:prstGeom>
          <a:noFill/>
        </p:spPr>
        <p:txBody>
          <a:bodyPr wrap="square" rtlCol="0">
            <a:spAutoFit/>
          </a:bodyPr>
          <a:lstStyle/>
          <a:p>
            <a:r>
              <a:rPr lang="en-US" sz="1400" b="1" dirty="0">
                <a:solidFill>
                  <a:schemeClr val="tx2"/>
                </a:solidFill>
              </a:rPr>
              <a:t>SCORES Website Homepage</a:t>
            </a:r>
            <a:endParaRPr lang="en-IN" sz="1400" b="1" dirty="0">
              <a:solidFill>
                <a:schemeClr val="tx2"/>
              </a:solidFill>
            </a:endParaRPr>
          </a:p>
        </p:txBody>
      </p:sp>
      <p:sp>
        <p:nvSpPr>
          <p:cNvPr id="23" name="TextBox 22"/>
          <p:cNvSpPr txBox="1"/>
          <p:nvPr/>
        </p:nvSpPr>
        <p:spPr>
          <a:xfrm>
            <a:off x="5809800" y="3389217"/>
            <a:ext cx="3581400" cy="307777"/>
          </a:xfrm>
          <a:prstGeom prst="rect">
            <a:avLst/>
          </a:prstGeom>
          <a:noFill/>
        </p:spPr>
        <p:txBody>
          <a:bodyPr wrap="square" rtlCol="0">
            <a:spAutoFit/>
          </a:bodyPr>
          <a:lstStyle/>
          <a:p>
            <a:r>
              <a:rPr lang="en-US" sz="1400" b="1" dirty="0">
                <a:solidFill>
                  <a:schemeClr val="tx2"/>
                </a:solidFill>
              </a:rPr>
              <a:t>SCORES Complaint Registration Form</a:t>
            </a:r>
            <a:endParaRPr lang="en-IN" sz="1400" b="1" dirty="0">
              <a:solidFill>
                <a:schemeClr val="tx2"/>
              </a:solidFill>
            </a:endParaRPr>
          </a:p>
        </p:txBody>
      </p:sp>
      <p:sp>
        <p:nvSpPr>
          <p:cNvPr id="24" name="Rectangle 23"/>
          <p:cNvSpPr/>
          <p:nvPr/>
        </p:nvSpPr>
        <p:spPr>
          <a:xfrm>
            <a:off x="5380523" y="3696994"/>
            <a:ext cx="4073028" cy="25514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 name="Picture 24"/>
          <p:cNvPicPr/>
          <p:nvPr/>
        </p:nvPicPr>
        <p:blipFill>
          <a:blip r:embed="rId8"/>
          <a:stretch>
            <a:fillRect/>
          </a:stretch>
        </p:blipFill>
        <p:spPr>
          <a:xfrm>
            <a:off x="5463758" y="3697880"/>
            <a:ext cx="3873197" cy="2398119"/>
          </a:xfrm>
          <a:prstGeom prst="rect">
            <a:avLst/>
          </a:prstGeom>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12</a:t>
            </a:r>
            <a:endParaRPr lang="en-IN" sz="1000" b="1" strike="noStrike" spc="-1" dirty="0">
              <a:solidFill>
                <a:schemeClr val="bg1"/>
              </a:solidFill>
              <a:latin typeface="Arial"/>
            </a:endParaRPr>
          </a:p>
        </p:txBody>
      </p:sp>
      <p:pic>
        <p:nvPicPr>
          <p:cNvPr id="12" name="Picture 3"/>
          <p:cNvPicPr/>
          <p:nvPr/>
        </p:nvPicPr>
        <p:blipFill>
          <a:blip r:embed="rId9"/>
          <a:stretch/>
        </p:blipFill>
        <p:spPr>
          <a:xfrm>
            <a:off x="0" y="0"/>
            <a:ext cx="1029600" cy="803880"/>
          </a:xfrm>
          <a:prstGeom prst="rect">
            <a:avLst/>
          </a:prstGeom>
          <a:ln>
            <a:noFill/>
          </a:ln>
        </p:spPr>
      </p:pic>
    </p:spTree>
    <p:extLst>
      <p:ext uri="{BB962C8B-B14F-4D97-AF65-F5344CB8AC3E}">
        <p14:creationId xmlns:p14="http://schemas.microsoft.com/office/powerpoint/2010/main" val="2758977964"/>
      </p:ext>
    </p:extLst>
  </p:cSld>
  <p:clrMapOvr>
    <a:masterClrMapping/>
  </p:clrMapOvr>
</p:sld>
</file>

<file path=ppt/slides/slide13.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3297" y="-264837"/>
            <a:ext cx="7848600" cy="954107"/>
          </a:xfrm>
          <a:prstGeom prst="rect">
            <a:avLst/>
          </a:prstGeom>
        </p:spPr>
        <p:txBody>
          <a:bodyPr wrap="square">
            <a:spAutoFit/>
          </a:bodyPr>
          <a:lstStyle/>
          <a:p>
            <a:endParaRPr lang="en-US" sz="2800" dirty="0"/>
          </a:p>
          <a:p>
            <a:r>
              <a:rPr lang="en-US" sz="2800" b="1" dirty="0"/>
              <a:t>How to lodge </a:t>
            </a:r>
            <a:r>
              <a:rPr lang="en-US" sz="2800" b="1" dirty="0" smtClean="0"/>
              <a:t>complaint </a:t>
            </a:r>
            <a:r>
              <a:rPr lang="en-US" sz="2800" b="1" dirty="0"/>
              <a:t>online in SCORES?</a:t>
            </a:r>
          </a:p>
        </p:txBody>
      </p:sp>
      <p:graphicFrame>
        <p:nvGraphicFramePr>
          <p:cNvPr id="2" name="Diagram 1"/>
          <p:cNvGraphicFramePr/>
          <p:nvPr>
            <p:extLst>
              <p:ext uri="{D42A27DB-BD31-4B8C-83A1-F6EECF244321}">
                <p14:modId xmlns:p14="http://schemas.microsoft.com/office/powerpoint/2010/main" val="1222740336"/>
              </p:ext>
            </p:extLst>
          </p:nvPr>
        </p:nvGraphicFramePr>
        <p:xfrm>
          <a:off x="200654" y="955343"/>
          <a:ext cx="5349922" cy="528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704764" y="1389831"/>
            <a:ext cx="4048348" cy="48471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7"/>
          <a:stretch>
            <a:fillRect/>
          </a:stretch>
        </p:blipFill>
        <p:spPr>
          <a:xfrm>
            <a:off x="5768029" y="1488356"/>
            <a:ext cx="3830895" cy="4695914"/>
          </a:xfrm>
          <a:prstGeom prst="rect">
            <a:avLst/>
          </a:prstGeom>
        </p:spPr>
      </p:pic>
      <p:sp>
        <p:nvSpPr>
          <p:cNvPr id="10" name="TextBox 9"/>
          <p:cNvSpPr txBox="1"/>
          <p:nvPr/>
        </p:nvSpPr>
        <p:spPr>
          <a:xfrm>
            <a:off x="6705112" y="955343"/>
            <a:ext cx="3048000" cy="338554"/>
          </a:xfrm>
          <a:prstGeom prst="rect">
            <a:avLst/>
          </a:prstGeom>
          <a:noFill/>
        </p:spPr>
        <p:txBody>
          <a:bodyPr wrap="square" rtlCol="0">
            <a:spAutoFit/>
          </a:bodyPr>
          <a:lstStyle/>
          <a:p>
            <a:r>
              <a:rPr lang="en-US" sz="1600" b="1" dirty="0">
                <a:solidFill>
                  <a:schemeClr val="tx2"/>
                </a:solidFill>
              </a:rPr>
              <a:t>Complaint Details</a:t>
            </a:r>
            <a:endParaRPr lang="en-IN" sz="1600" b="1" dirty="0">
              <a:solidFill>
                <a:schemeClr val="tx2"/>
              </a:solidFill>
            </a:endParaRPr>
          </a:p>
        </p:txBody>
      </p:sp>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13</a:t>
            </a:r>
            <a:endParaRPr lang="en-IN" sz="1000" b="1" strike="noStrike" spc="-1" dirty="0">
              <a:solidFill>
                <a:schemeClr val="bg1"/>
              </a:solidFill>
              <a:latin typeface="Arial"/>
            </a:endParaRPr>
          </a:p>
        </p:txBody>
      </p:sp>
      <p:pic>
        <p:nvPicPr>
          <p:cNvPr id="12" name="Picture 3"/>
          <p:cNvPicPr/>
          <p:nvPr/>
        </p:nvPicPr>
        <p:blipFill>
          <a:blip r:embed="rId8"/>
          <a:stretch/>
        </p:blipFill>
        <p:spPr>
          <a:xfrm>
            <a:off x="0" y="0"/>
            <a:ext cx="1029600" cy="803880"/>
          </a:xfrm>
          <a:prstGeom prst="rect">
            <a:avLst/>
          </a:prstGeom>
          <a:ln>
            <a:noFill/>
          </a:ln>
        </p:spPr>
      </p:pic>
    </p:spTree>
    <p:extLst>
      <p:ext uri="{BB962C8B-B14F-4D97-AF65-F5344CB8AC3E}">
        <p14:creationId xmlns:p14="http://schemas.microsoft.com/office/powerpoint/2010/main" val="260082509"/>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2160" y="140330"/>
            <a:ext cx="7848600" cy="523220"/>
          </a:xfrm>
          <a:prstGeom prst="rect">
            <a:avLst/>
          </a:prstGeom>
        </p:spPr>
        <p:txBody>
          <a:bodyPr wrap="square">
            <a:spAutoFit/>
          </a:bodyPr>
          <a:lstStyle/>
          <a:p>
            <a:pPr algn="ctr"/>
            <a:r>
              <a:rPr lang="en-US" sz="2800" b="1" dirty="0" smtClean="0"/>
              <a:t>How </a:t>
            </a:r>
            <a:r>
              <a:rPr lang="en-US" sz="2800" b="1" dirty="0"/>
              <a:t>to lodge </a:t>
            </a:r>
            <a:r>
              <a:rPr lang="en-US" sz="2800" b="1" dirty="0" smtClean="0"/>
              <a:t>complaint </a:t>
            </a:r>
            <a:r>
              <a:rPr lang="en-US" sz="2800" b="1" dirty="0"/>
              <a:t>online in SCORES</a:t>
            </a:r>
            <a:r>
              <a:rPr lang="en-US" sz="2800" b="1" dirty="0" smtClean="0"/>
              <a:t>?</a:t>
            </a:r>
            <a:endParaRPr lang="en-US" sz="2800" b="1" dirty="0"/>
          </a:p>
        </p:txBody>
      </p:sp>
      <p:pic>
        <p:nvPicPr>
          <p:cNvPr id="10" name="Picture 9"/>
          <p:cNvPicPr>
            <a:picLocks noChangeAspect="1"/>
          </p:cNvPicPr>
          <p:nvPr/>
        </p:nvPicPr>
        <p:blipFill rotWithShape="1">
          <a:blip r:embed="rId2"/>
          <a:srcRect l="33602" t="12500" r="28331" b="6250"/>
          <a:stretch/>
        </p:blipFill>
        <p:spPr>
          <a:xfrm>
            <a:off x="2667000" y="956128"/>
            <a:ext cx="4953000" cy="513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14</a:t>
            </a:r>
            <a:endParaRPr lang="en-IN" sz="1000" b="1" strike="noStrike" spc="-1" dirty="0">
              <a:solidFill>
                <a:schemeClr val="bg1"/>
              </a:solidFill>
              <a:latin typeface="Arial"/>
            </a:endParaRPr>
          </a:p>
        </p:txBody>
      </p:sp>
      <p:pic>
        <p:nvPicPr>
          <p:cNvPr id="7"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4008562150"/>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427" y="25200"/>
            <a:ext cx="7501680" cy="753480"/>
          </a:xfrm>
        </p:spPr>
        <p:txBody>
          <a:bodyPr/>
          <a:lstStyle/>
          <a:p>
            <a:pPr algn="ctr"/>
            <a:r>
              <a:rPr lang="en-US" sz="2800" b="1" dirty="0"/>
              <a:t>How are investor complaints </a:t>
            </a:r>
            <a:r>
              <a:rPr lang="en-US" sz="2800" b="1" dirty="0" smtClean="0"/>
              <a:t>handled? </a:t>
            </a:r>
            <a:r>
              <a:rPr lang="en-US" sz="2800" b="1" dirty="0"/>
              <a:t>– Existing </a:t>
            </a:r>
            <a:r>
              <a:rPr lang="en-US" sz="2000" b="1" dirty="0" smtClean="0"/>
              <a:t>(Effective from August 01, 2018)</a:t>
            </a:r>
            <a:endParaRPr lang="en-US" sz="2800" b="1" dirty="0"/>
          </a:p>
        </p:txBody>
      </p:sp>
      <p:pic>
        <p:nvPicPr>
          <p:cNvPr id="8" name="Picture 3"/>
          <p:cNvPicPr/>
          <p:nvPr/>
        </p:nvPicPr>
        <p:blipFill>
          <a:blip r:embed="rId2"/>
          <a:stretch/>
        </p:blipFill>
        <p:spPr>
          <a:xfrm>
            <a:off x="0" y="0"/>
            <a:ext cx="1029600" cy="803880"/>
          </a:xfrm>
          <a:prstGeom prst="rect">
            <a:avLst/>
          </a:prstGeom>
          <a:ln>
            <a:noFill/>
          </a:ln>
        </p:spPr>
      </p:pic>
      <p:sp>
        <p:nvSpPr>
          <p:cNvPr id="3" name="Oval 2"/>
          <p:cNvSpPr/>
          <p:nvPr/>
        </p:nvSpPr>
        <p:spPr>
          <a:xfrm>
            <a:off x="653143" y="966118"/>
            <a:ext cx="8757617" cy="574766"/>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Have you taken up your grievances with the Company/ intermediary for resolution?</a:t>
            </a:r>
            <a:endParaRPr lang="en-IN" sz="1600" dirty="0">
              <a:solidFill>
                <a:schemeClr val="tx1"/>
              </a:solidFill>
            </a:endParaRPr>
          </a:p>
        </p:txBody>
      </p:sp>
      <p:sp>
        <p:nvSpPr>
          <p:cNvPr id="4" name="Down Arrow 3"/>
          <p:cNvSpPr/>
          <p:nvPr/>
        </p:nvSpPr>
        <p:spPr>
          <a:xfrm>
            <a:off x="1492427" y="1435293"/>
            <a:ext cx="610693" cy="2131194"/>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ounded Rectangle 8"/>
          <p:cNvSpPr/>
          <p:nvPr/>
        </p:nvSpPr>
        <p:spPr>
          <a:xfrm>
            <a:off x="326162" y="1601995"/>
            <a:ext cx="2664821" cy="30841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YES</a:t>
            </a:r>
            <a:endParaRPr lang="en-IN" sz="1400" dirty="0">
              <a:solidFill>
                <a:schemeClr val="tx1"/>
              </a:solidFill>
            </a:endParaRPr>
          </a:p>
        </p:txBody>
      </p:sp>
      <p:sp>
        <p:nvSpPr>
          <p:cNvPr id="10" name="Rounded Rectangle 9"/>
          <p:cNvSpPr/>
          <p:nvPr/>
        </p:nvSpPr>
        <p:spPr>
          <a:xfrm>
            <a:off x="313510" y="2021013"/>
            <a:ext cx="2664820" cy="57476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New User: Register here</a:t>
            </a:r>
          </a:p>
          <a:p>
            <a:pPr algn="ctr"/>
            <a:r>
              <a:rPr lang="en-US" sz="1400" dirty="0" smtClean="0">
                <a:solidFill>
                  <a:schemeClr val="tx1"/>
                </a:solidFill>
              </a:rPr>
              <a:t>Registered User: Login here</a:t>
            </a:r>
            <a:endParaRPr lang="en-IN" sz="1400" dirty="0">
              <a:solidFill>
                <a:schemeClr val="tx1"/>
              </a:solidFill>
            </a:endParaRPr>
          </a:p>
        </p:txBody>
      </p:sp>
      <p:sp>
        <p:nvSpPr>
          <p:cNvPr id="11" name="Rounded Rectangle 10"/>
          <p:cNvSpPr/>
          <p:nvPr/>
        </p:nvSpPr>
        <p:spPr>
          <a:xfrm>
            <a:off x="313510" y="2733197"/>
            <a:ext cx="2664820" cy="41618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Submission of the complaint</a:t>
            </a:r>
            <a:endParaRPr lang="en-IN" sz="1400" dirty="0">
              <a:solidFill>
                <a:schemeClr val="tx1"/>
              </a:solidFill>
            </a:endParaRPr>
          </a:p>
        </p:txBody>
      </p:sp>
      <p:sp>
        <p:nvSpPr>
          <p:cNvPr id="12" name="Rounded Rectangle 11"/>
          <p:cNvSpPr/>
          <p:nvPr/>
        </p:nvSpPr>
        <p:spPr>
          <a:xfrm>
            <a:off x="326162" y="3576825"/>
            <a:ext cx="2664821" cy="57476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lands in Inbox of SEBI dealing officer</a:t>
            </a:r>
            <a:endParaRPr lang="en-IN" sz="1400" dirty="0">
              <a:solidFill>
                <a:schemeClr val="tx1"/>
              </a:solidFill>
            </a:endParaRPr>
          </a:p>
        </p:txBody>
      </p:sp>
      <p:sp>
        <p:nvSpPr>
          <p:cNvPr id="13" name="Down Arrow 12"/>
          <p:cNvSpPr/>
          <p:nvPr/>
        </p:nvSpPr>
        <p:spPr>
          <a:xfrm>
            <a:off x="7289074" y="1541416"/>
            <a:ext cx="391886" cy="2620139"/>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Rounded Rectangle 13"/>
          <p:cNvSpPr/>
          <p:nvPr/>
        </p:nvSpPr>
        <p:spPr>
          <a:xfrm>
            <a:off x="6152604" y="1585385"/>
            <a:ext cx="2664825"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a:t>
            </a:r>
            <a:endParaRPr lang="en-IN" sz="1400" dirty="0">
              <a:solidFill>
                <a:schemeClr val="tx1"/>
              </a:solidFill>
            </a:endParaRPr>
          </a:p>
        </p:txBody>
      </p:sp>
      <p:sp>
        <p:nvSpPr>
          <p:cNvPr id="15" name="Rounded Rectangle 14"/>
          <p:cNvSpPr/>
          <p:nvPr/>
        </p:nvSpPr>
        <p:spPr>
          <a:xfrm>
            <a:off x="3714944" y="4190696"/>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Entity is required to submit details of </a:t>
            </a:r>
            <a:r>
              <a:rPr lang="en-US" sz="1400" dirty="0" err="1" smtClean="0">
                <a:solidFill>
                  <a:schemeClr val="tx1"/>
                </a:solidFill>
              </a:rPr>
              <a:t>redressal</a:t>
            </a:r>
            <a:r>
              <a:rPr lang="en-US" sz="1400" dirty="0" smtClean="0">
                <a:solidFill>
                  <a:schemeClr val="tx1"/>
                </a:solidFill>
              </a:rPr>
              <a:t> within 30 days.</a:t>
            </a:r>
            <a:endParaRPr lang="en-IN" sz="1400" dirty="0">
              <a:solidFill>
                <a:schemeClr val="tx1"/>
              </a:solidFill>
            </a:endParaRPr>
          </a:p>
        </p:txBody>
      </p:sp>
      <p:sp>
        <p:nvSpPr>
          <p:cNvPr id="16" name="Rounded Rectangle 15"/>
          <p:cNvSpPr/>
          <p:nvPr/>
        </p:nvSpPr>
        <p:spPr>
          <a:xfrm>
            <a:off x="3714944" y="2034528"/>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Redirected to complaint lodging screen on SCORES.</a:t>
            </a:r>
            <a:endParaRPr lang="en-IN" sz="1400" dirty="0">
              <a:solidFill>
                <a:schemeClr val="tx1"/>
              </a:solidFill>
            </a:endParaRPr>
          </a:p>
        </p:txBody>
      </p:sp>
      <p:sp>
        <p:nvSpPr>
          <p:cNvPr id="17" name="Rounded Rectangle 16"/>
          <p:cNvSpPr/>
          <p:nvPr/>
        </p:nvSpPr>
        <p:spPr>
          <a:xfrm>
            <a:off x="3714944" y="2505802"/>
            <a:ext cx="5922976" cy="4725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System shall enable the complaint to directly approach the entity (without intervention of SEBI officer) by using SCORES platform.</a:t>
            </a:r>
            <a:endParaRPr lang="en-IN" sz="1400" dirty="0">
              <a:solidFill>
                <a:schemeClr val="tx1"/>
              </a:solidFill>
            </a:endParaRPr>
          </a:p>
        </p:txBody>
      </p:sp>
      <p:sp>
        <p:nvSpPr>
          <p:cNvPr id="18" name="Rounded Rectangle 17"/>
          <p:cNvSpPr/>
          <p:nvPr/>
        </p:nvSpPr>
        <p:spPr>
          <a:xfrm>
            <a:off x="3714944" y="3122807"/>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Submission of the complaint.</a:t>
            </a:r>
            <a:endParaRPr lang="en-IN" sz="1400" dirty="0">
              <a:solidFill>
                <a:schemeClr val="tx1"/>
              </a:solidFill>
            </a:endParaRPr>
          </a:p>
        </p:txBody>
      </p:sp>
      <p:sp>
        <p:nvSpPr>
          <p:cNvPr id="19" name="Rounded Rectangle 18"/>
          <p:cNvSpPr/>
          <p:nvPr/>
        </p:nvSpPr>
        <p:spPr>
          <a:xfrm>
            <a:off x="3714944" y="3592312"/>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shall land directly with the entity concerned.</a:t>
            </a:r>
            <a:endParaRPr lang="en-IN" sz="1400" dirty="0">
              <a:solidFill>
                <a:schemeClr val="tx1"/>
              </a:solidFill>
            </a:endParaRPr>
          </a:p>
        </p:txBody>
      </p:sp>
      <p:sp>
        <p:nvSpPr>
          <p:cNvPr id="20" name="Down Arrow 19"/>
          <p:cNvSpPr/>
          <p:nvPr/>
        </p:nvSpPr>
        <p:spPr>
          <a:xfrm>
            <a:off x="3879670" y="4557393"/>
            <a:ext cx="91440" cy="1347018"/>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Down Arrow 20"/>
          <p:cNvSpPr/>
          <p:nvPr/>
        </p:nvSpPr>
        <p:spPr>
          <a:xfrm>
            <a:off x="9312788" y="4557392"/>
            <a:ext cx="196971" cy="1347019"/>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Rounded Rectangle 21"/>
          <p:cNvSpPr/>
          <p:nvPr/>
        </p:nvSpPr>
        <p:spPr>
          <a:xfrm>
            <a:off x="2664823" y="4586832"/>
            <a:ext cx="2664821" cy="30841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Submitted</a:t>
            </a:r>
            <a:endParaRPr lang="en-IN" sz="1400" dirty="0">
              <a:solidFill>
                <a:schemeClr val="tx1"/>
              </a:solidFill>
            </a:endParaRPr>
          </a:p>
        </p:txBody>
      </p:sp>
      <p:sp>
        <p:nvSpPr>
          <p:cNvPr id="23" name="Rounded Rectangle 22"/>
          <p:cNvSpPr/>
          <p:nvPr/>
        </p:nvSpPr>
        <p:spPr>
          <a:xfrm>
            <a:off x="6973099" y="4586832"/>
            <a:ext cx="2664821" cy="30841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Not Submitted</a:t>
            </a:r>
            <a:endParaRPr lang="en-IN" sz="1400" dirty="0">
              <a:solidFill>
                <a:schemeClr val="tx1"/>
              </a:solidFill>
            </a:endParaRPr>
          </a:p>
        </p:txBody>
      </p:sp>
      <p:sp>
        <p:nvSpPr>
          <p:cNvPr id="24" name="Rounded Rectangle 23"/>
          <p:cNvSpPr/>
          <p:nvPr/>
        </p:nvSpPr>
        <p:spPr>
          <a:xfrm>
            <a:off x="653143" y="4965583"/>
            <a:ext cx="5865223" cy="49716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System shall request the complainant to confirm within 15 days whether he is satisfied with resolution of the complaint.</a:t>
            </a:r>
            <a:endParaRPr lang="en-IN" sz="1400" dirty="0">
              <a:solidFill>
                <a:schemeClr val="tx1"/>
              </a:solidFill>
            </a:endParaRPr>
          </a:p>
        </p:txBody>
      </p:sp>
      <p:sp>
        <p:nvSpPr>
          <p:cNvPr id="25" name="Rounded Rectangle 24"/>
          <p:cNvSpPr/>
          <p:nvPr/>
        </p:nvSpPr>
        <p:spPr>
          <a:xfrm>
            <a:off x="2664823" y="5551713"/>
            <a:ext cx="2664821" cy="19594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Satisfied/ No Response</a:t>
            </a:r>
            <a:endParaRPr lang="en-IN" dirty="0">
              <a:solidFill>
                <a:schemeClr val="tx1"/>
              </a:solidFill>
            </a:endParaRPr>
          </a:p>
        </p:txBody>
      </p:sp>
      <p:sp>
        <p:nvSpPr>
          <p:cNvPr id="26" name="Rounded Rectangle 25"/>
          <p:cNvSpPr/>
          <p:nvPr/>
        </p:nvSpPr>
        <p:spPr>
          <a:xfrm>
            <a:off x="2664823" y="5904411"/>
            <a:ext cx="2664821" cy="42006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closed. No further Action</a:t>
            </a:r>
            <a:endParaRPr lang="en-IN" sz="1400" dirty="0">
              <a:solidFill>
                <a:schemeClr val="tx1"/>
              </a:solidFill>
            </a:endParaRPr>
          </a:p>
        </p:txBody>
      </p:sp>
      <p:sp>
        <p:nvSpPr>
          <p:cNvPr id="27" name="Rounded Rectangle 26"/>
          <p:cNvSpPr/>
          <p:nvPr/>
        </p:nvSpPr>
        <p:spPr>
          <a:xfrm>
            <a:off x="5943600" y="5904410"/>
            <a:ext cx="3694321" cy="42007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shall land in the inbox of SEBI dealing officer just like a regular complaint.</a:t>
            </a:r>
            <a:endParaRPr lang="en-IN" dirty="0">
              <a:solidFill>
                <a:schemeClr val="tx1"/>
              </a:solidFill>
            </a:endParaRPr>
          </a:p>
        </p:txBody>
      </p:sp>
      <p:sp>
        <p:nvSpPr>
          <p:cNvPr id="28" name="Left Arrow 27"/>
          <p:cNvSpPr/>
          <p:nvPr/>
        </p:nvSpPr>
        <p:spPr>
          <a:xfrm>
            <a:off x="8994107" y="5551713"/>
            <a:ext cx="318681" cy="195944"/>
          </a:xfrm>
          <a:prstGeom prst="lef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Rounded Rectangle 28"/>
          <p:cNvSpPr/>
          <p:nvPr/>
        </p:nvSpPr>
        <p:spPr>
          <a:xfrm>
            <a:off x="6256595" y="5550241"/>
            <a:ext cx="2664821" cy="19594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Not Satisfied</a:t>
            </a:r>
            <a:endParaRPr lang="en-IN" dirty="0">
              <a:solidFill>
                <a:schemeClr val="tx1"/>
              </a:solidFill>
            </a:endParaRPr>
          </a:p>
        </p:txBody>
      </p:sp>
      <p:sp>
        <p:nvSpPr>
          <p:cNvPr id="3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15</a:t>
            </a:r>
            <a:endParaRPr lang="en-IN" sz="1000" b="1" strike="noStrike" spc="-1" dirty="0">
              <a:solidFill>
                <a:schemeClr val="bg1"/>
              </a:solidFill>
              <a:latin typeface="Arial"/>
            </a:endParaRPr>
          </a:p>
        </p:txBody>
      </p:sp>
    </p:spTree>
    <p:extLst>
      <p:ext uri="{BB962C8B-B14F-4D97-AF65-F5344CB8AC3E}">
        <p14:creationId xmlns:p14="http://schemas.microsoft.com/office/powerpoint/2010/main" val="902618564"/>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089" y="75976"/>
            <a:ext cx="7501680" cy="753480"/>
          </a:xfrm>
        </p:spPr>
        <p:txBody>
          <a:bodyPr/>
          <a:lstStyle/>
          <a:p>
            <a:pPr algn="ctr"/>
            <a:r>
              <a:rPr lang="en-US" sz="3200" b="1" dirty="0" smtClean="0"/>
              <a:t>Disposing of Investor Complaints</a:t>
            </a:r>
            <a:endParaRPr lang="en-US" sz="3200" b="1" dirty="0"/>
          </a:p>
        </p:txBody>
      </p:sp>
      <p:sp>
        <p:nvSpPr>
          <p:cNvPr id="4" name="Rounded Rectangle 3"/>
          <p:cNvSpPr/>
          <p:nvPr/>
        </p:nvSpPr>
        <p:spPr>
          <a:xfrm>
            <a:off x="1378424" y="1105469"/>
            <a:ext cx="7315200" cy="69603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Scenarios when SEBI disposes off complaints</a:t>
            </a:r>
            <a:endParaRPr lang="en-IN" sz="2400" b="1" dirty="0"/>
          </a:p>
        </p:txBody>
      </p:sp>
      <p:cxnSp>
        <p:nvCxnSpPr>
          <p:cNvPr id="7" name="Straight Arrow Connector 6"/>
          <p:cNvCxnSpPr>
            <a:stCxn id="4" idx="2"/>
            <a:endCxn id="12" idx="0"/>
          </p:cNvCxnSpPr>
          <p:nvPr/>
        </p:nvCxnSpPr>
        <p:spPr>
          <a:xfrm flipH="1">
            <a:off x="1651378" y="1801504"/>
            <a:ext cx="3384646" cy="1201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p:cNvCxnSpPr>
          <p:nvPr/>
        </p:nvCxnSpPr>
        <p:spPr>
          <a:xfrm>
            <a:off x="5036024" y="1801504"/>
            <a:ext cx="0" cy="1201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14" idx="0"/>
          </p:cNvCxnSpPr>
          <p:nvPr/>
        </p:nvCxnSpPr>
        <p:spPr>
          <a:xfrm>
            <a:off x="5036024" y="1801504"/>
            <a:ext cx="3262442" cy="1201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7295" y="3002507"/>
            <a:ext cx="3028166" cy="283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On receipt of satisfactory action taken report along with supporting </a:t>
            </a:r>
            <a:r>
              <a:rPr lang="en-US" sz="2000" dirty="0" smtClean="0">
                <a:solidFill>
                  <a:schemeClr val="tx1"/>
                </a:solidFill>
              </a:rPr>
              <a:t>documents</a:t>
            </a:r>
            <a:r>
              <a:rPr lang="en-US" sz="2000" dirty="0">
                <a:solidFill>
                  <a:schemeClr val="tx1"/>
                </a:solidFill>
              </a:rPr>
              <a:t>, if  any, from the concerned entity responsible for resolving </a:t>
            </a:r>
            <a:r>
              <a:rPr lang="en-US" sz="2000" dirty="0" smtClean="0">
                <a:solidFill>
                  <a:schemeClr val="tx1"/>
                </a:solidFill>
              </a:rPr>
              <a:t>the complaint.</a:t>
            </a:r>
          </a:p>
        </p:txBody>
      </p:sp>
      <p:sp>
        <p:nvSpPr>
          <p:cNvPr id="13" name="Rounded Rectangle 12"/>
          <p:cNvSpPr/>
          <p:nvPr/>
        </p:nvSpPr>
        <p:spPr>
          <a:xfrm>
            <a:off x="3592286" y="3002509"/>
            <a:ext cx="2983286" cy="283873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On failure by the investor/complainant to give complete </a:t>
            </a:r>
            <a:r>
              <a:rPr lang="en-US" sz="2000" dirty="0" smtClean="0">
                <a:solidFill>
                  <a:schemeClr val="tx1"/>
                </a:solidFill>
              </a:rPr>
              <a:t>details/documents required for </a:t>
            </a:r>
            <a:r>
              <a:rPr lang="en-US" sz="2000" dirty="0" err="1">
                <a:solidFill>
                  <a:schemeClr val="tx1"/>
                </a:solidFill>
              </a:rPr>
              <a:t>redressal</a:t>
            </a:r>
            <a:r>
              <a:rPr lang="en-US" sz="2000" dirty="0">
                <a:solidFill>
                  <a:schemeClr val="tx1"/>
                </a:solidFill>
              </a:rPr>
              <a:t> of their complaint within the </a:t>
            </a:r>
            <a:r>
              <a:rPr lang="en-US" sz="2000" dirty="0" smtClean="0">
                <a:solidFill>
                  <a:schemeClr val="tx1"/>
                </a:solidFill>
              </a:rPr>
              <a:t>prescribed time.</a:t>
            </a:r>
            <a:endParaRPr lang="en-US" sz="2000" dirty="0">
              <a:solidFill>
                <a:schemeClr val="tx1"/>
              </a:solidFill>
            </a:endParaRPr>
          </a:p>
        </p:txBody>
      </p:sp>
      <p:sp>
        <p:nvSpPr>
          <p:cNvPr id="14" name="Rounded Rectangle 13"/>
          <p:cNvSpPr/>
          <p:nvPr/>
        </p:nvSpPr>
        <p:spPr>
          <a:xfrm>
            <a:off x="6970730" y="3002509"/>
            <a:ext cx="2655471" cy="28387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When the concerned entity’s case is pending with court/ other </a:t>
            </a:r>
            <a:r>
              <a:rPr lang="en-US" sz="2000" dirty="0" smtClean="0">
                <a:solidFill>
                  <a:schemeClr val="tx1"/>
                </a:solidFill>
              </a:rPr>
              <a:t>judicial authority.</a:t>
            </a:r>
            <a:endParaRPr lang="en-US" sz="2000" dirty="0">
              <a:solidFill>
                <a:schemeClr val="tx1"/>
              </a:solidFill>
            </a:endParaRPr>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16</a:t>
            </a:r>
            <a:endParaRPr lang="en-IN" sz="1000" b="1" strike="noStrike" spc="-1" dirty="0">
              <a:solidFill>
                <a:schemeClr val="bg1"/>
              </a:solidFill>
              <a:latin typeface="Arial"/>
            </a:endParaRPr>
          </a:p>
        </p:txBody>
      </p:sp>
      <p:pic>
        <p:nvPicPr>
          <p:cNvPr id="1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3436725427"/>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046" y="127144"/>
            <a:ext cx="7505700" cy="757238"/>
          </a:xfrm>
        </p:spPr>
        <p:txBody>
          <a:bodyPr/>
          <a:lstStyle/>
          <a:p>
            <a:pPr algn="ctr"/>
            <a:r>
              <a:rPr lang="en-US" sz="2800" b="1" dirty="0"/>
              <a:t>Entity Status in SCORES Website</a:t>
            </a:r>
          </a:p>
        </p:txBody>
      </p:sp>
      <p:pic>
        <p:nvPicPr>
          <p:cNvPr id="7" name="Picture 6"/>
          <p:cNvPicPr/>
          <p:nvPr/>
        </p:nvPicPr>
        <p:blipFill>
          <a:blip r:embed="rId2"/>
          <a:stretch>
            <a:fillRect/>
          </a:stretch>
        </p:blipFill>
        <p:spPr>
          <a:xfrm>
            <a:off x="3792830" y="1454331"/>
            <a:ext cx="5731510" cy="4201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61256" y="1878875"/>
            <a:ext cx="3304903" cy="2585323"/>
          </a:xfrm>
          <a:prstGeom prst="rect">
            <a:avLst/>
          </a:prstGeom>
          <a:noFill/>
        </p:spPr>
        <p:txBody>
          <a:bodyPr wrap="square" rtlCol="0">
            <a:spAutoFit/>
          </a:bodyPr>
          <a:lstStyle/>
          <a:p>
            <a:r>
              <a:rPr lang="en-US" b="1" u="sng" dirty="0" smtClean="0"/>
              <a:t>Entity Status:</a:t>
            </a:r>
          </a:p>
          <a:p>
            <a:endParaRPr lang="en-IN" b="1" u="sng" dirty="0" smtClean="0"/>
          </a:p>
          <a:p>
            <a:pPr marL="285750" indent="-285750" algn="just">
              <a:buFont typeface="Wingdings" panose="05000000000000000000" pitchFamily="2" charset="2"/>
              <a:buChar char="Ø"/>
            </a:pPr>
            <a:r>
              <a:rPr lang="en-IN" dirty="0" smtClean="0"/>
              <a:t>Available in entity </a:t>
            </a:r>
            <a:r>
              <a:rPr lang="en-IN" dirty="0"/>
              <a:t>status tab in SCORES </a:t>
            </a:r>
            <a:r>
              <a:rPr lang="en-IN" dirty="0" smtClean="0"/>
              <a:t>Website.</a:t>
            </a:r>
            <a:endParaRPr lang="en-IN" dirty="0"/>
          </a:p>
          <a:p>
            <a:pPr algn="just"/>
            <a:endParaRPr lang="en-IN" dirty="0"/>
          </a:p>
          <a:p>
            <a:pPr marL="285750" indent="-285750" algn="just">
              <a:buFont typeface="Wingdings" panose="05000000000000000000" pitchFamily="2" charset="2"/>
              <a:buChar char="Ø"/>
            </a:pPr>
            <a:r>
              <a:rPr lang="en-IN" dirty="0" smtClean="0"/>
              <a:t>Gives information </a:t>
            </a:r>
            <a:r>
              <a:rPr lang="en-IN" dirty="0"/>
              <a:t>regarding listed companies, SEBI registered </a:t>
            </a:r>
            <a:r>
              <a:rPr lang="en-IN" dirty="0" smtClean="0"/>
              <a:t>intermediaries, CIS, etc.</a:t>
            </a:r>
            <a:endParaRPr lang="en-IN"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17</a:t>
            </a:r>
            <a:endParaRPr lang="en-IN" sz="1000" b="1" strike="noStrike" spc="-1" dirty="0">
              <a:solidFill>
                <a:schemeClr val="bg1"/>
              </a:solidFill>
              <a:latin typeface="Arial"/>
            </a:endParaRPr>
          </a:p>
        </p:txBody>
      </p:sp>
      <p:pic>
        <p:nvPicPr>
          <p:cNvPr id="10"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2996254592"/>
      </p:ext>
    </p:extLst>
  </p:cSld>
  <p:clrMapOvr>
    <a:masterClrMapping/>
  </p:clrMapOvr>
</p:sld>
</file>

<file path=ppt/slides/slide18.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69" y="50400"/>
            <a:ext cx="7501680" cy="753480"/>
          </a:xfrm>
        </p:spPr>
        <p:txBody>
          <a:bodyPr/>
          <a:lstStyle/>
          <a:p>
            <a:pPr algn="ctr"/>
            <a:r>
              <a:rPr lang="en-US" sz="3200" b="1" dirty="0"/>
              <a:t>SEBI SCORES </a:t>
            </a:r>
            <a:r>
              <a:rPr lang="en-US" sz="3200" b="1" dirty="0" smtClean="0"/>
              <a:t>App </a:t>
            </a:r>
            <a:endParaRPr lang="en-US" sz="3200" b="1" dirty="0"/>
          </a:p>
        </p:txBody>
      </p:sp>
      <p:graphicFrame>
        <p:nvGraphicFramePr>
          <p:cNvPr id="4" name="Diagram 3"/>
          <p:cNvGraphicFramePr/>
          <p:nvPr>
            <p:extLst>
              <p:ext uri="{D42A27DB-BD31-4B8C-83A1-F6EECF244321}">
                <p14:modId xmlns:p14="http://schemas.microsoft.com/office/powerpoint/2010/main" val="3233890950"/>
              </p:ext>
            </p:extLst>
          </p:nvPr>
        </p:nvGraphicFramePr>
        <p:xfrm>
          <a:off x="1136469" y="1227666"/>
          <a:ext cx="7903028" cy="46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18</a:t>
            </a:r>
            <a:endParaRPr lang="en-IN" sz="1000" b="1" strike="noStrike" spc="-1" dirty="0">
              <a:solidFill>
                <a:schemeClr val="bg1"/>
              </a:solidFill>
              <a:latin typeface="Arial"/>
            </a:endParaRPr>
          </a:p>
        </p:txBody>
      </p:sp>
      <p:pic>
        <p:nvPicPr>
          <p:cNvPr id="7" name="Picture 3"/>
          <p:cNvPicPr/>
          <p:nvPr/>
        </p:nvPicPr>
        <p:blipFill>
          <a:blip r:embed="rId7"/>
          <a:stretch/>
        </p:blipFill>
        <p:spPr>
          <a:xfrm>
            <a:off x="0" y="0"/>
            <a:ext cx="1029600" cy="803880"/>
          </a:xfrm>
          <a:prstGeom prst="rect">
            <a:avLst/>
          </a:prstGeom>
          <a:ln>
            <a:noFill/>
          </a:ln>
        </p:spPr>
      </p:pic>
    </p:spTree>
    <p:extLst>
      <p:ext uri="{BB962C8B-B14F-4D97-AF65-F5344CB8AC3E}">
        <p14:creationId xmlns:p14="http://schemas.microsoft.com/office/powerpoint/2010/main" val="1396994769"/>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2600"/>
            <a:ext cx="2895600" cy="4190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38200" y="1295400"/>
            <a:ext cx="2895600" cy="369332"/>
          </a:xfrm>
          <a:prstGeom prst="rect">
            <a:avLst/>
          </a:prstGeom>
          <a:noFill/>
        </p:spPr>
        <p:txBody>
          <a:bodyPr wrap="square" rtlCol="0">
            <a:spAutoFit/>
          </a:bodyPr>
          <a:lstStyle/>
          <a:p>
            <a:r>
              <a:rPr lang="en-IN" b="1" dirty="0"/>
              <a:t>SCORES APP login page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1" y="1752600"/>
            <a:ext cx="2895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652542" y="1271666"/>
            <a:ext cx="2895600" cy="369332"/>
          </a:xfrm>
          <a:prstGeom prst="rect">
            <a:avLst/>
          </a:prstGeom>
          <a:noFill/>
        </p:spPr>
        <p:txBody>
          <a:bodyPr wrap="square" rtlCol="0">
            <a:spAutoFit/>
          </a:bodyPr>
          <a:lstStyle/>
          <a:p>
            <a:r>
              <a:rPr lang="en-IN" b="1" dirty="0"/>
              <a:t>SCORES Home page</a:t>
            </a:r>
          </a:p>
        </p:txBody>
      </p:sp>
      <p:sp>
        <p:nvSpPr>
          <p:cNvPr id="11" name="Title 1"/>
          <p:cNvSpPr txBox="1">
            <a:spLocks/>
          </p:cNvSpPr>
          <p:nvPr/>
        </p:nvSpPr>
        <p:spPr>
          <a:xfrm>
            <a:off x="1341120" y="121246"/>
            <a:ext cx="7501680" cy="75348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t>SEBI SCORES App </a:t>
            </a:r>
            <a:endParaRPr lang="en-US" sz="3200" b="1"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19</a:t>
            </a:r>
            <a:endParaRPr lang="en-IN" sz="1000" b="1" strike="noStrike" spc="-1" dirty="0">
              <a:solidFill>
                <a:schemeClr val="bg1"/>
              </a:solidFill>
              <a:latin typeface="Arial"/>
            </a:endParaRPr>
          </a:p>
        </p:txBody>
      </p:sp>
      <p:pic>
        <p:nvPicPr>
          <p:cNvPr id="12"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2117920730"/>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a:t>
            </a:r>
            <a:r>
              <a:rPr lang="en-US" spc="-1" dirty="0" smtClean="0"/>
              <a:t>market </a:t>
            </a:r>
            <a:r>
              <a:rPr lang="en-US" spc="-1" dirty="0"/>
              <a:t>and shall be used for non-profitable educational and awareness activities for general </a:t>
            </a:r>
            <a:r>
              <a:rPr lang="en-US" spc="-1" dirty="0" smtClean="0"/>
              <a:t>public.</a:t>
            </a:r>
            <a:endParaRPr lang="en-US" spc="-1" dirty="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a:t>
            </a:r>
            <a:r>
              <a:rPr lang="en-US" spc="-1" dirty="0" smtClean="0"/>
              <a:t>Exchanges </a:t>
            </a:r>
            <a:r>
              <a:rPr lang="en-US" spc="-1" dirty="0"/>
              <a:t>or Depositories.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a:t>
            </a:r>
            <a:r>
              <a:rPr lang="en-US" spc="-1" dirty="0" smtClean="0"/>
              <a:t>Exchanges </a:t>
            </a:r>
            <a:r>
              <a:rPr lang="en-US" spc="-1" dirty="0"/>
              <a:t>or Depositories shall not be responsible for any damage or loss to any </a:t>
            </a:r>
            <a:r>
              <a:rPr lang="en-US" spc="-1" dirty="0" smtClean="0"/>
              <a:t>one </a:t>
            </a:r>
            <a:r>
              <a:rPr lang="en-US" spc="-1" dirty="0"/>
              <a:t>of any </a:t>
            </a:r>
            <a:r>
              <a:rPr lang="en-US" spc="-1" dirty="0" smtClean="0"/>
              <a:t>manner, </a:t>
            </a:r>
            <a:r>
              <a:rPr lang="en-US" spc="-1" dirty="0"/>
              <a:t>from use of this material.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a:t>
            </a:r>
            <a:r>
              <a:rPr lang="en-US" spc="-1" dirty="0" smtClean="0"/>
              <a:t>. </a:t>
            </a:r>
            <a:r>
              <a:rPr lang="en-US" spc="-1" dirty="0"/>
              <a:t>For recent market developments and initiatives, readers are requested to refer to recent laws, guidelines, directives framed thereunder and other relevant documents, as being declared from time to time. For any suggestions or feedback, you may send the same to </a:t>
            </a:r>
            <a:r>
              <a:rPr lang="en-US" spc="-1" dirty="0" smtClean="0">
                <a:hlinkClick r:id="rId2"/>
              </a:rPr>
              <a:t>visitsebi@sebi.gov.in</a:t>
            </a:r>
            <a:r>
              <a:rPr lang="en-US" spc="-1" dirty="0" smtClean="0"/>
              <a:t>.</a:t>
            </a:r>
          </a:p>
          <a:p>
            <a:pPr marL="720" algn="just">
              <a:lnSpc>
                <a:spcPct val="100000"/>
              </a:lnSpc>
              <a:spcBef>
                <a:spcPts val="1400"/>
              </a:spcBef>
              <a:buClr>
                <a:srgbClr val="000000"/>
              </a:buClr>
            </a:pPr>
            <a:r>
              <a:rPr lang="en-US" spc="-1" dirty="0" smtClean="0"/>
              <a:t> </a:t>
            </a:r>
          </a:p>
          <a:p>
            <a:pPr marL="343080" indent="-342360" algn="just">
              <a:lnSpc>
                <a:spcPct val="100000"/>
              </a:lnSpc>
              <a:spcBef>
                <a:spcPts val="1400"/>
              </a:spcBef>
              <a:buClr>
                <a:srgbClr val="000000"/>
              </a:buClr>
              <a:buFont typeface="Wingdings" charset="2"/>
              <a:buChar char=""/>
            </a:pPr>
            <a:endParaRPr lang="en-US" spc="-1" dirty="0"/>
          </a:p>
        </p:txBody>
      </p:sp>
      <p:pic>
        <p:nvPicPr>
          <p:cNvPr id="172" name="Picture 3"/>
          <p:cNvPicPr/>
          <p:nvPr/>
        </p:nvPicPr>
        <p:blipFill>
          <a:blip r:embed="rId3"/>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Tree>
    <p:extLst>
      <p:ext uri="{BB962C8B-B14F-4D97-AF65-F5344CB8AC3E}">
        <p14:creationId xmlns:p14="http://schemas.microsoft.com/office/powerpoint/2010/main" val="152085980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28" y="61911"/>
            <a:ext cx="7501680" cy="753480"/>
          </a:xfrm>
        </p:spPr>
        <p:txBody>
          <a:bodyPr/>
          <a:lstStyle/>
          <a:p>
            <a:pPr algn="ctr"/>
            <a:r>
              <a:rPr lang="en-US" sz="3200" b="1" dirty="0"/>
              <a:t>SEBI SCORES </a:t>
            </a:r>
            <a:r>
              <a:rPr lang="en-US" sz="3200" b="1" dirty="0" smtClean="0"/>
              <a:t>App </a:t>
            </a:r>
            <a:endParaRPr lang="en-US" sz="3200" b="1" dirty="0"/>
          </a:p>
        </p:txBody>
      </p:sp>
      <p:sp>
        <p:nvSpPr>
          <p:cNvPr id="7" name="TextBox 6"/>
          <p:cNvSpPr txBox="1"/>
          <p:nvPr/>
        </p:nvSpPr>
        <p:spPr>
          <a:xfrm>
            <a:off x="838200" y="1295400"/>
            <a:ext cx="2895600" cy="369332"/>
          </a:xfrm>
          <a:prstGeom prst="rect">
            <a:avLst/>
          </a:prstGeom>
          <a:noFill/>
        </p:spPr>
        <p:txBody>
          <a:bodyPr wrap="square" rtlCol="0">
            <a:spAutoFit/>
          </a:bodyPr>
          <a:lstStyle/>
          <a:p>
            <a:r>
              <a:rPr lang="en-IN" b="1" dirty="0"/>
              <a:t>Register Complaint page</a:t>
            </a:r>
          </a:p>
        </p:txBody>
      </p:sp>
      <p:sp>
        <p:nvSpPr>
          <p:cNvPr id="10" name="TextBox 9"/>
          <p:cNvSpPr txBox="1"/>
          <p:nvPr/>
        </p:nvSpPr>
        <p:spPr>
          <a:xfrm>
            <a:off x="5652542" y="1271666"/>
            <a:ext cx="2895600" cy="369332"/>
          </a:xfrm>
          <a:prstGeom prst="rect">
            <a:avLst/>
          </a:prstGeom>
          <a:noFill/>
        </p:spPr>
        <p:txBody>
          <a:bodyPr wrap="square" rtlCol="0">
            <a:spAutoFit/>
          </a:bodyPr>
          <a:lstStyle/>
          <a:p>
            <a:r>
              <a:rPr lang="en-IN" b="1" dirty="0"/>
              <a:t>Register Complaint page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871271"/>
            <a:ext cx="2809875" cy="407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859" y="1828800"/>
            <a:ext cx="2814142" cy="41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20</a:t>
            </a:r>
            <a:endParaRPr lang="en-IN" sz="1000" b="1" strike="noStrike" spc="-1" dirty="0">
              <a:solidFill>
                <a:schemeClr val="bg1"/>
              </a:solidFill>
              <a:latin typeface="Arial"/>
            </a:endParaRPr>
          </a:p>
        </p:txBody>
      </p:sp>
      <p:pic>
        <p:nvPicPr>
          <p:cNvPr id="12"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3806751640"/>
      </p:ext>
    </p:extLst>
  </p:cSld>
  <p:clrMapOvr>
    <a:masterClrMapping/>
  </p:clrMapOvr>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401" y="761215"/>
            <a:ext cx="2152650" cy="2124075"/>
          </a:xfrm>
          <a:prstGeom prst="rect">
            <a:avLst/>
          </a:prstGeom>
        </p:spPr>
      </p:pic>
      <p:sp>
        <p:nvSpPr>
          <p:cNvPr id="7" name="Rectangle 6"/>
          <p:cNvSpPr/>
          <p:nvPr/>
        </p:nvSpPr>
        <p:spPr>
          <a:xfrm>
            <a:off x="171931" y="1097048"/>
            <a:ext cx="9701590" cy="5469061"/>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en-US" sz="2000" b="1" dirty="0" smtClean="0">
                <a:ea typeface="Calibri" panose="020F0502020204030204" pitchFamily="34" charset="0"/>
              </a:rPr>
              <a:t>SEBI Toll Free Helpline Numbers</a:t>
            </a:r>
            <a:r>
              <a:rPr lang="en-US" sz="2000" dirty="0" smtClean="0">
                <a:ea typeface="Calibri" panose="020F0502020204030204" pitchFamily="34" charset="0"/>
              </a:rPr>
              <a:t>:</a:t>
            </a:r>
          </a:p>
          <a:p>
            <a:pPr algn="just">
              <a:lnSpc>
                <a:spcPct val="107000"/>
              </a:lnSpc>
              <a:spcAft>
                <a:spcPts val="800"/>
              </a:spcAft>
            </a:pPr>
            <a:r>
              <a:rPr lang="en-US" sz="2000" dirty="0">
                <a:ea typeface="Calibri" panose="020F0502020204030204" pitchFamily="34" charset="0"/>
              </a:rPr>
              <a:t>	</a:t>
            </a:r>
            <a:r>
              <a:rPr lang="en-US" sz="2000" dirty="0" smtClean="0">
                <a:ea typeface="Calibri" panose="020F0502020204030204" pitchFamily="34" charset="0"/>
              </a:rPr>
              <a:t>	1800 </a:t>
            </a:r>
            <a:r>
              <a:rPr lang="en-US" sz="2000" dirty="0">
                <a:ea typeface="Calibri" panose="020F0502020204030204" pitchFamily="34" charset="0"/>
              </a:rPr>
              <a:t>266 </a:t>
            </a:r>
            <a:r>
              <a:rPr lang="en-US" sz="2000" dirty="0" smtClean="0">
                <a:ea typeface="Calibri" panose="020F0502020204030204" pitchFamily="34" charset="0"/>
              </a:rPr>
              <a:t>7575</a:t>
            </a:r>
          </a:p>
          <a:p>
            <a:pPr algn="just">
              <a:lnSpc>
                <a:spcPct val="107000"/>
              </a:lnSpc>
              <a:spcAft>
                <a:spcPts val="800"/>
              </a:spcAft>
            </a:pPr>
            <a:r>
              <a:rPr lang="en-US" sz="2000" dirty="0">
                <a:ea typeface="Calibri" panose="020F0502020204030204" pitchFamily="34" charset="0"/>
              </a:rPr>
              <a:t>	</a:t>
            </a:r>
            <a:r>
              <a:rPr lang="en-US" sz="2000" dirty="0" smtClean="0">
                <a:ea typeface="Calibri" panose="020F0502020204030204" pitchFamily="34" charset="0"/>
              </a:rPr>
              <a:t>	 1800 </a:t>
            </a:r>
            <a:r>
              <a:rPr lang="en-US" sz="2000" dirty="0">
                <a:ea typeface="Calibri" panose="020F0502020204030204" pitchFamily="34" charset="0"/>
              </a:rPr>
              <a:t>22 7575</a:t>
            </a:r>
          </a:p>
          <a:p>
            <a:pPr algn="just">
              <a:lnSpc>
                <a:spcPct val="107000"/>
              </a:lnSpc>
              <a:spcAft>
                <a:spcPts val="800"/>
              </a:spcAft>
            </a:pPr>
            <a:endParaRPr lang="en-US" sz="2000" dirty="0">
              <a:ea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en-US" sz="2000" b="1" dirty="0">
                <a:ea typeface="Calibri" panose="020F0502020204030204" pitchFamily="34" charset="0"/>
              </a:rPr>
              <a:t>Operational hours</a:t>
            </a:r>
            <a:r>
              <a:rPr lang="en-US" sz="2000" dirty="0">
                <a:ea typeface="Calibri" panose="020F0502020204030204" pitchFamily="34" charset="0"/>
              </a:rPr>
              <a:t>: 9:00 a.m. to 6:00 p.m. </a:t>
            </a:r>
            <a:endParaRPr lang="en-US" sz="2000" dirty="0" smtClean="0">
              <a:ea typeface="Calibri" panose="020F0502020204030204" pitchFamily="34" charset="0"/>
            </a:endParaRPr>
          </a:p>
          <a:p>
            <a:pPr algn="just">
              <a:lnSpc>
                <a:spcPct val="107000"/>
              </a:lnSpc>
              <a:spcAft>
                <a:spcPts val="800"/>
              </a:spcAft>
            </a:pPr>
            <a:r>
              <a:rPr lang="en-US" sz="2000" dirty="0">
                <a:ea typeface="Calibri" panose="020F0502020204030204" pitchFamily="34" charset="0"/>
              </a:rPr>
              <a:t> </a:t>
            </a:r>
            <a:r>
              <a:rPr lang="en-US" sz="2000" dirty="0" smtClean="0">
                <a:ea typeface="Calibri" panose="020F0502020204030204" pitchFamily="34" charset="0"/>
              </a:rPr>
              <a:t>          [</a:t>
            </a:r>
            <a:r>
              <a:rPr lang="en-US" sz="2000" dirty="0">
                <a:ea typeface="Calibri" panose="020F0502020204030204" pitchFamily="34" charset="0"/>
              </a:rPr>
              <a:t>except public holidays declared in the state of Maharashtra]</a:t>
            </a:r>
          </a:p>
          <a:p>
            <a:pPr algn="just">
              <a:lnSpc>
                <a:spcPct val="107000"/>
              </a:lnSpc>
              <a:spcAft>
                <a:spcPts val="800"/>
              </a:spcAft>
            </a:pPr>
            <a:endParaRPr lang="en-US" sz="2000" dirty="0">
              <a:ea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en-US" sz="2000" b="1" dirty="0" smtClean="0">
                <a:ea typeface="Calibri" panose="020F0502020204030204" pitchFamily="34" charset="0"/>
              </a:rPr>
              <a:t>Languages</a:t>
            </a:r>
            <a:r>
              <a:rPr lang="en-US" sz="2000" dirty="0" smtClean="0">
                <a:ea typeface="Calibri" panose="020F0502020204030204" pitchFamily="34" charset="0"/>
              </a:rPr>
              <a:t>:  8 </a:t>
            </a:r>
          </a:p>
          <a:p>
            <a:pPr algn="just">
              <a:lnSpc>
                <a:spcPct val="107000"/>
              </a:lnSpc>
              <a:spcAft>
                <a:spcPts val="800"/>
              </a:spcAft>
            </a:pPr>
            <a:r>
              <a:rPr lang="en-US" sz="2000" dirty="0" smtClean="0">
                <a:ea typeface="Calibri" panose="020F0502020204030204" pitchFamily="34" charset="0"/>
              </a:rPr>
              <a:t>	[English</a:t>
            </a:r>
            <a:r>
              <a:rPr lang="en-US" sz="2000" dirty="0">
                <a:ea typeface="Calibri" panose="020F0502020204030204" pitchFamily="34" charset="0"/>
              </a:rPr>
              <a:t>, Hindi, Bengali, Gujarati, Marathi, Kannada, Telugu and </a:t>
            </a:r>
            <a:r>
              <a:rPr lang="en-US" sz="2000" dirty="0" smtClean="0">
                <a:ea typeface="Calibri" panose="020F0502020204030204" pitchFamily="34" charset="0"/>
              </a:rPr>
              <a:t>Tamil]</a:t>
            </a:r>
            <a:endParaRPr lang="en-US" sz="2000" dirty="0">
              <a:ea typeface="Calibri" panose="020F0502020204030204" pitchFamily="34" charset="0"/>
            </a:endParaRPr>
          </a:p>
          <a:p>
            <a:pPr algn="just">
              <a:lnSpc>
                <a:spcPct val="107000"/>
              </a:lnSpc>
              <a:spcAft>
                <a:spcPts val="800"/>
              </a:spcAft>
            </a:pPr>
            <a:endParaRPr lang="en-US" sz="2000" dirty="0"/>
          </a:p>
          <a:p>
            <a:pPr marL="285750" indent="-285750" algn="just">
              <a:lnSpc>
                <a:spcPct val="107000"/>
              </a:lnSpc>
              <a:spcAft>
                <a:spcPts val="800"/>
              </a:spcAft>
              <a:buFont typeface="Wingdings" panose="05000000000000000000" pitchFamily="2" charset="2"/>
              <a:buChar char="Ø"/>
            </a:pPr>
            <a:r>
              <a:rPr lang="en-IN" sz="2000" b="1" dirty="0" smtClean="0"/>
              <a:t>Objective: </a:t>
            </a:r>
            <a:r>
              <a:rPr lang="en-IN" sz="2000" dirty="0" smtClean="0"/>
              <a:t>Facilitating replies </a:t>
            </a:r>
            <a:r>
              <a:rPr lang="en-IN" sz="2000" dirty="0"/>
              <a:t>to various queries of </a:t>
            </a:r>
            <a:r>
              <a:rPr lang="en-IN" sz="2000" dirty="0" smtClean="0"/>
              <a:t>general </a:t>
            </a:r>
            <a:r>
              <a:rPr lang="en-IN" sz="2000" dirty="0"/>
              <a:t>public on matters relating to securities market</a:t>
            </a:r>
            <a:endParaRPr lang="en-US" sz="2000" dirty="0">
              <a:ea typeface="Calibri" panose="020F0502020204030204" pitchFamily="34" charset="0"/>
            </a:endParaRPr>
          </a:p>
          <a:p>
            <a:pPr algn="ctr">
              <a:lnSpc>
                <a:spcPct val="107000"/>
              </a:lnSpc>
              <a:spcAft>
                <a:spcPts val="800"/>
              </a:spcAft>
            </a:pPr>
            <a:r>
              <a:rPr lang="en-US" dirty="0">
                <a:latin typeface="+mn-lt"/>
                <a:ea typeface="Calibri" panose="020F0502020204030204" pitchFamily="34" charset="0"/>
                <a:cs typeface="Mangal" panose="00000400000000000000" pitchFamily="2"/>
              </a:rPr>
              <a:t> </a:t>
            </a:r>
          </a:p>
        </p:txBody>
      </p:sp>
      <p:sp>
        <p:nvSpPr>
          <p:cNvPr id="10" name="Title 1"/>
          <p:cNvSpPr txBox="1">
            <a:spLocks/>
          </p:cNvSpPr>
          <p:nvPr/>
        </p:nvSpPr>
        <p:spPr>
          <a:xfrm>
            <a:off x="315623" y="215783"/>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SEBI</a:t>
            </a:r>
            <a:r>
              <a:rPr kumimoji="0" lang="en-IN" sz="2800" b="1" i="0" u="none" strike="noStrike" kern="1200" cap="none" spc="0" normalizeH="0" noProof="0" dirty="0">
                <a:ln>
                  <a:noFill/>
                </a:ln>
                <a:solidFill>
                  <a:schemeClr val="tx1"/>
                </a:solidFill>
                <a:effectLst/>
                <a:uLnTx/>
                <a:uFillTx/>
                <a:ea typeface="Calibri" pitchFamily="34" charset="0"/>
              </a:rPr>
              <a:t> </a:t>
            </a:r>
            <a:r>
              <a:rPr kumimoji="0" lang="en-IN" sz="2800" b="1" i="0" u="none" strike="noStrike" kern="1200" cap="none" spc="0" normalizeH="0" baseline="0" noProof="0" dirty="0">
                <a:ln>
                  <a:noFill/>
                </a:ln>
                <a:solidFill>
                  <a:schemeClr val="tx1"/>
                </a:solidFill>
                <a:effectLst/>
                <a:uLnTx/>
                <a:uFillTx/>
                <a:ea typeface="Calibri" pitchFamily="34" charset="0"/>
              </a:rPr>
              <a:t>Toll Free Helpline</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21</a:t>
            </a:r>
            <a:endParaRPr lang="en-IN" sz="1000" b="1" strike="noStrike" spc="-1" dirty="0">
              <a:solidFill>
                <a:schemeClr val="bg1"/>
              </a:solidFill>
              <a:latin typeface="Arial"/>
            </a:endParaRPr>
          </a:p>
        </p:txBody>
      </p:sp>
      <p:pic>
        <p:nvPicPr>
          <p:cNvPr id="9"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1158349776"/>
      </p:ext>
    </p:extLst>
  </p:cSld>
  <p:clrMapOvr>
    <a:masterClrMapping/>
  </p:clrMapOvr>
</p:sld>
</file>

<file path=ppt/slides/slide2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2138753318"/>
              </p:ext>
            </p:extLst>
          </p:nvPr>
        </p:nvGraphicFramePr>
        <p:xfrm>
          <a:off x="434524" y="957473"/>
          <a:ext cx="9187148" cy="5185272"/>
        </p:xfrm>
        <a:graphic>
          <a:graphicData uri="http://schemas.openxmlformats.org/drawingml/2006/table">
            <a:tbl>
              <a:tblPr firstRow="1" bandRow="1">
                <a:tableStyleId>{5C22544A-7EE6-4342-B048-85BDC9FD1C3A}</a:tableStyleId>
              </a:tblPr>
              <a:tblGrid>
                <a:gridCol w="2900042">
                  <a:extLst>
                    <a:ext uri="{9D8B030D-6E8A-4147-A177-3AD203B41FA5}">
                      <a16:colId xmlns:a16="http://schemas.microsoft.com/office/drawing/2014/main" val="20000"/>
                    </a:ext>
                  </a:extLst>
                </a:gridCol>
                <a:gridCol w="6287106">
                  <a:extLst>
                    <a:ext uri="{9D8B030D-6E8A-4147-A177-3AD203B41FA5}">
                      <a16:colId xmlns:a16="http://schemas.microsoft.com/office/drawing/2014/main" val="20001"/>
                    </a:ext>
                  </a:extLst>
                </a:gridCol>
              </a:tblGrid>
              <a:tr h="613272">
                <a:tc>
                  <a:txBody>
                    <a:bodyPr/>
                    <a:lstStyle/>
                    <a:p>
                      <a:pPr algn="ctr"/>
                      <a:r>
                        <a:rPr lang="en-US" dirty="0"/>
                        <a:t>Regulators/ </a:t>
                      </a:r>
                      <a:r>
                        <a:rPr lang="en-US" dirty="0" smtClean="0"/>
                        <a:t>Authorities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Grievances pertaining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138934">
                <a:tc>
                  <a:txBody>
                    <a:bodyPr/>
                    <a:lstStyle/>
                    <a:p>
                      <a:r>
                        <a:rPr lang="en-US" dirty="0"/>
                        <a:t>Reserve Bank of India (RBI)/ Banking Ombudsman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Banks </a:t>
                      </a:r>
                      <a:r>
                        <a:rPr lang="en-US" dirty="0"/>
                        <a:t>deposits and </a:t>
                      </a:r>
                      <a:r>
                        <a:rPr lang="en-US" dirty="0" smtClean="0"/>
                        <a:t>banking products</a:t>
                      </a:r>
                    </a:p>
                    <a:p>
                      <a:pPr marL="285750" indent="-285750">
                        <a:buFontTx/>
                        <a:buChar char="-"/>
                      </a:pPr>
                      <a:r>
                        <a:rPr lang="en-US" dirty="0" smtClean="0"/>
                        <a:t>Fixed </a:t>
                      </a:r>
                      <a:r>
                        <a:rPr lang="en-US" dirty="0"/>
                        <a:t>Deposits </a:t>
                      </a:r>
                      <a:r>
                        <a:rPr lang="en-US" dirty="0" smtClean="0"/>
                        <a:t>and other matters</a:t>
                      </a:r>
                      <a:r>
                        <a:rPr lang="en-US" baseline="0" dirty="0" smtClean="0"/>
                        <a:t> </a:t>
                      </a:r>
                      <a:r>
                        <a:rPr lang="en-US" dirty="0" smtClean="0"/>
                        <a:t>with </a:t>
                      </a:r>
                      <a:r>
                        <a:rPr lang="en-US" dirty="0"/>
                        <a:t>Non-Banking Financial Companies (NBFCs) </a:t>
                      </a:r>
                      <a:endParaRPr lang="en-US" dirty="0" smtClean="0"/>
                    </a:p>
                    <a:p>
                      <a:pPr marL="285750" indent="-285750">
                        <a:buFontTx/>
                        <a:buChar char="-"/>
                      </a:pPr>
                      <a:r>
                        <a:rPr lang="en-US" dirty="0" smtClean="0"/>
                        <a:t>Primary </a:t>
                      </a:r>
                      <a:r>
                        <a:rPr lang="en-US" dirty="0"/>
                        <a:t>Dealers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363575">
                <a:tc>
                  <a:txBody>
                    <a:bodyPr/>
                    <a:lstStyle/>
                    <a:p>
                      <a:r>
                        <a:rPr lang="en-US" dirty="0"/>
                        <a:t>Ministry of Corporate Affairs(MCA)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Deposits </a:t>
                      </a:r>
                      <a:r>
                        <a:rPr lang="en-US" dirty="0"/>
                        <a:t>u/s 73 &amp; 74 of Companies Act, </a:t>
                      </a:r>
                      <a:r>
                        <a:rPr lang="en-US" dirty="0" smtClean="0"/>
                        <a:t>2013</a:t>
                      </a:r>
                    </a:p>
                    <a:p>
                      <a:pPr marL="285750" indent="-285750">
                        <a:buFontTx/>
                        <a:buChar char="-"/>
                      </a:pPr>
                      <a:r>
                        <a:rPr lang="en-US" dirty="0" smtClean="0"/>
                        <a:t>Unlisted </a:t>
                      </a:r>
                      <a:r>
                        <a:rPr lang="en-US" dirty="0"/>
                        <a:t>companies </a:t>
                      </a:r>
                      <a:endParaRPr lang="en-US" dirty="0" smtClean="0"/>
                    </a:p>
                    <a:p>
                      <a:pPr marL="285750" indent="-285750">
                        <a:buFontTx/>
                        <a:buChar char="-"/>
                      </a:pPr>
                      <a:r>
                        <a:rPr lang="en-US" dirty="0" smtClean="0"/>
                        <a:t>Mismanagement </a:t>
                      </a:r>
                      <a:r>
                        <a:rPr lang="en-US" dirty="0"/>
                        <a:t>of companies, financial performance of the company, Annual General Meeting, etc. </a:t>
                      </a:r>
                      <a:endParaRPr lang="en-US" dirty="0" smtClean="0"/>
                    </a:p>
                    <a:p>
                      <a:pPr marL="285750" indent="-285750">
                        <a:buFontTx/>
                        <a:buChar char="-"/>
                      </a:pPr>
                      <a:r>
                        <a:rPr lang="en-US" dirty="0" err="1" smtClean="0"/>
                        <a:t>Nidhi</a:t>
                      </a:r>
                      <a:r>
                        <a:rPr lang="en-US" dirty="0" smtClean="0"/>
                        <a:t> </a:t>
                      </a:r>
                      <a:r>
                        <a:rPr lang="en-US" dirty="0"/>
                        <a:t>Companies </a:t>
                      </a:r>
                      <a:endParaRPr lang="en-US" dirty="0" smtClean="0"/>
                    </a:p>
                    <a:p>
                      <a:pPr marL="285750" indent="-285750">
                        <a:buFontTx/>
                        <a:buChar char="-"/>
                      </a:pPr>
                      <a:r>
                        <a:rPr lang="en-US" dirty="0" smtClean="0"/>
                        <a:t>Companies </a:t>
                      </a:r>
                      <a:r>
                        <a:rPr lang="en-US" dirty="0"/>
                        <a:t>struck off from </a:t>
                      </a:r>
                      <a:r>
                        <a:rPr lang="en-US" dirty="0" err="1" smtClean="0"/>
                        <a:t>RoC</a:t>
                      </a:r>
                      <a:endParaRPr lang="en-US" dirty="0" smtClean="0"/>
                    </a:p>
                    <a:p>
                      <a:pPr marL="285750" indent="-285750">
                        <a:buFontTx/>
                        <a:buChar char="-"/>
                      </a:pPr>
                      <a:r>
                        <a:rPr lang="en-US" dirty="0" smtClean="0"/>
                        <a:t>Vanishing </a:t>
                      </a:r>
                      <a:r>
                        <a:rPr lang="en-US" dirty="0"/>
                        <a:t>Company. </a:t>
                      </a:r>
                      <a:endParaRPr lang="en-US" dirty="0" smtClean="0"/>
                    </a:p>
                    <a:p>
                      <a:pPr marL="285750" indent="-285750">
                        <a:buFontTx/>
                        <a:buChar char="-"/>
                      </a:pPr>
                      <a:r>
                        <a:rPr lang="en-US" dirty="0" smtClean="0"/>
                        <a:t>All </a:t>
                      </a:r>
                      <a:r>
                        <a:rPr lang="en-US" dirty="0"/>
                        <a:t>matters as delegated under overriding powers under Companies Act 2013 </a:t>
                      </a:r>
                      <a:endParaRPr lang="en-US" dirty="0" smtClean="0"/>
                    </a:p>
                    <a:p>
                      <a:pPr marL="285750" indent="-285750">
                        <a:buFontTx/>
                        <a:buChar char="-"/>
                      </a:pPr>
                      <a:r>
                        <a:rPr lang="en-US" dirty="0" smtClean="0"/>
                        <a:t>Sick </a:t>
                      </a:r>
                      <a:r>
                        <a:rPr lang="en-US" dirty="0"/>
                        <a:t>companies or a company where a moratorium order is passed in winding up </a:t>
                      </a:r>
                      <a:endParaRPr lang="en-US" dirty="0" smtClean="0"/>
                    </a:p>
                    <a:p>
                      <a:pPr marL="285750" indent="-285750">
                        <a:buFontTx/>
                        <a:buChar char="-"/>
                      </a:pPr>
                      <a:r>
                        <a:rPr lang="en-US" dirty="0" smtClean="0"/>
                        <a:t>Companies </a:t>
                      </a:r>
                      <a:r>
                        <a:rPr lang="en-US" dirty="0"/>
                        <a:t>under liquidation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Title 2"/>
          <p:cNvSpPr>
            <a:spLocks noGrp="1"/>
          </p:cNvSpPr>
          <p:nvPr>
            <p:ph type="title"/>
          </p:nvPr>
        </p:nvSpPr>
        <p:spPr>
          <a:xfrm>
            <a:off x="1218300" y="45308"/>
            <a:ext cx="8572500" cy="757238"/>
          </a:xfrm>
        </p:spPr>
        <p:txBody>
          <a:bodyPr/>
          <a:lstStyle/>
          <a:p>
            <a:pPr algn="ctr"/>
            <a:r>
              <a:rPr lang="en-US" sz="2800" b="1" dirty="0"/>
              <a:t>Regulators/Authorities for </a:t>
            </a:r>
            <a:r>
              <a:rPr lang="en-US" sz="2800" b="1" dirty="0" smtClean="0"/>
              <a:t>grievances not </a:t>
            </a:r>
            <a:r>
              <a:rPr lang="en-US" sz="2800" b="1" dirty="0"/>
              <a:t>dealt by </a:t>
            </a:r>
            <a:r>
              <a:rPr lang="en-US" sz="2800" b="1" dirty="0" smtClean="0"/>
              <a:t>SEBI</a:t>
            </a:r>
            <a:endParaRPr lang="en-US" sz="2800" b="1"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rPr>
              <a:t>22</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3535208809"/>
      </p:ext>
    </p:extLst>
  </p:cSld>
  <p:clrMapOvr>
    <a:masterClrMapping/>
  </p:clrMapOvr>
</p:sld>
</file>

<file path=ppt/slides/slide2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420" y="61450"/>
            <a:ext cx="8572500" cy="757238"/>
          </a:xfrm>
        </p:spPr>
        <p:txBody>
          <a:bodyPr/>
          <a:lstStyle/>
          <a:p>
            <a:pPr algn="ctr"/>
            <a:r>
              <a:rPr lang="en-US" sz="2800" b="1" dirty="0"/>
              <a:t>Regulators/Authorities for </a:t>
            </a:r>
            <a:r>
              <a:rPr lang="en-US" sz="2800" b="1" dirty="0" smtClean="0"/>
              <a:t>grievances not </a:t>
            </a:r>
            <a:r>
              <a:rPr lang="en-US" sz="2800" b="1" dirty="0"/>
              <a:t>dealt by </a:t>
            </a:r>
            <a:r>
              <a:rPr lang="en-US" sz="2800" b="1" dirty="0" smtClean="0"/>
              <a:t>SEBI</a:t>
            </a:r>
            <a:endParaRPr lang="en-US" sz="2800" b="1"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901967802"/>
              </p:ext>
            </p:extLst>
          </p:nvPr>
        </p:nvGraphicFramePr>
        <p:xfrm>
          <a:off x="303898" y="979081"/>
          <a:ext cx="9154000" cy="4866326"/>
        </p:xfrm>
        <a:graphic>
          <a:graphicData uri="http://schemas.openxmlformats.org/drawingml/2006/table">
            <a:tbl>
              <a:tblPr firstRow="1" bandRow="1">
                <a:tableStyleId>{5C22544A-7EE6-4342-B048-85BDC9FD1C3A}</a:tableStyleId>
              </a:tblPr>
              <a:tblGrid>
                <a:gridCol w="4577000">
                  <a:extLst>
                    <a:ext uri="{9D8B030D-6E8A-4147-A177-3AD203B41FA5}">
                      <a16:colId xmlns:a16="http://schemas.microsoft.com/office/drawing/2014/main" val="20000"/>
                    </a:ext>
                  </a:extLst>
                </a:gridCol>
                <a:gridCol w="4577000">
                  <a:extLst>
                    <a:ext uri="{9D8B030D-6E8A-4147-A177-3AD203B41FA5}">
                      <a16:colId xmlns:a16="http://schemas.microsoft.com/office/drawing/2014/main" val="20001"/>
                    </a:ext>
                  </a:extLst>
                </a:gridCol>
              </a:tblGrid>
              <a:tr h="562336">
                <a:tc>
                  <a:txBody>
                    <a:bodyPr/>
                    <a:lstStyle/>
                    <a:p>
                      <a:pPr algn="ctr"/>
                      <a:r>
                        <a:rPr lang="en-US" dirty="0"/>
                        <a:t>Regulators/ </a:t>
                      </a:r>
                      <a:r>
                        <a:rPr lang="en-US" dirty="0" smtClean="0"/>
                        <a:t>Authorities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Grievances pertaining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81016">
                <a:tc>
                  <a:txBody>
                    <a:bodyPr/>
                    <a:lstStyle/>
                    <a:p>
                      <a:r>
                        <a:rPr lang="en-US" dirty="0"/>
                        <a:t>Insurance Regulatory and Development Authority of India (IRDAI)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Insurance </a:t>
                      </a:r>
                      <a:r>
                        <a:rPr lang="en-US" dirty="0"/>
                        <a:t>Companies / Brokers / Agents/ Products and </a:t>
                      </a:r>
                      <a:r>
                        <a:rPr lang="en-US" dirty="0" smtClean="0"/>
                        <a:t>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881016">
                <a:tc>
                  <a:txBody>
                    <a:bodyPr/>
                    <a:lstStyle/>
                    <a:p>
                      <a:r>
                        <a:rPr lang="en-US" dirty="0"/>
                        <a:t>Pension Fund Regulatory and Development Authority (PFRDA)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Pension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10431">
                <a:tc>
                  <a:txBody>
                    <a:bodyPr/>
                    <a:lstStyle/>
                    <a:p>
                      <a:r>
                        <a:rPr lang="en-US" dirty="0"/>
                        <a:t>Competition Commission of India (CCI)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Monopoly </a:t>
                      </a:r>
                      <a:r>
                        <a:rPr lang="en-US" dirty="0"/>
                        <a:t>and anti-competitive </a:t>
                      </a:r>
                      <a:r>
                        <a:rPr lang="en-US" dirty="0" smtClean="0"/>
                        <a:t>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10431">
                <a:tc>
                  <a:txBody>
                    <a:bodyPr/>
                    <a:lstStyle/>
                    <a:p>
                      <a:r>
                        <a:rPr lang="en-US" dirty="0"/>
                        <a:t>National </a:t>
                      </a:r>
                      <a:r>
                        <a:rPr lang="en-US" dirty="0" smtClean="0"/>
                        <a:t>Housing </a:t>
                      </a:r>
                      <a:r>
                        <a:rPr lang="en-US" dirty="0"/>
                        <a:t>Bank (NHB)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Housing </a:t>
                      </a:r>
                      <a:r>
                        <a:rPr lang="en-US" dirty="0"/>
                        <a:t>Finance </a:t>
                      </a:r>
                      <a:r>
                        <a:rPr lang="en-US" dirty="0" smtClean="0"/>
                        <a:t>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881016">
                <a:tc>
                  <a:txBody>
                    <a:bodyPr/>
                    <a:lstStyle/>
                    <a:p>
                      <a:r>
                        <a:rPr lang="en-US" dirty="0"/>
                        <a:t>Insolvency and Bankruptcy Board of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Companies </a:t>
                      </a:r>
                      <a:r>
                        <a:rPr lang="en-US" dirty="0"/>
                        <a:t>where insolvency proceedings has </a:t>
                      </a:r>
                      <a:r>
                        <a:rPr lang="en-US" dirty="0" smtClean="0"/>
                        <a:t>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510431">
                <a:tc>
                  <a:txBody>
                    <a:bodyPr/>
                    <a:lstStyle/>
                    <a:p>
                      <a:r>
                        <a:rPr lang="en-US" dirty="0"/>
                        <a:t>Respective Stock Exchange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Complaints </a:t>
                      </a:r>
                      <a:r>
                        <a:rPr lang="en-US" dirty="0"/>
                        <a:t>against suspended </a:t>
                      </a:r>
                      <a:r>
                        <a:rPr lang="en-US" dirty="0" smtClean="0"/>
                        <a:t>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23</a:t>
            </a:r>
            <a:endParaRPr lang="en-IN" sz="1000" b="1" strike="noStrike" spc="-1" dirty="0">
              <a:solidFill>
                <a:schemeClr val="bg1"/>
              </a:solidFill>
              <a:latin typeface="Arial"/>
            </a:endParaRPr>
          </a:p>
        </p:txBody>
      </p:sp>
      <p:pic>
        <p:nvPicPr>
          <p:cNvPr id="8"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1265502449"/>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NSE</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24</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25396083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5393" y="21695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TextBox 8"/>
          <p:cNvSpPr txBox="1"/>
          <p:nvPr/>
        </p:nvSpPr>
        <p:spPr>
          <a:xfrm>
            <a:off x="2401474" y="890969"/>
            <a:ext cx="7696200" cy="461665"/>
          </a:xfrm>
          <a:prstGeom prst="rect">
            <a:avLst/>
          </a:prstGeom>
          <a:noFill/>
        </p:spPr>
        <p:txBody>
          <a:bodyPr wrap="square" rtlCol="0">
            <a:spAutoFit/>
          </a:bodyPr>
          <a:lstStyle/>
          <a:p>
            <a:r>
              <a:rPr lang="en-US" sz="2400" b="1" dirty="0" smtClean="0"/>
              <a:t>Have a Dispute? </a:t>
            </a:r>
            <a:endParaRPr lang="en-IN" sz="2400" b="1" dirty="0"/>
          </a:p>
        </p:txBody>
      </p:sp>
      <p:pic>
        <p:nvPicPr>
          <p:cNvPr id="10" name="Picture 9"/>
          <p:cNvPicPr>
            <a:picLocks noChangeAspect="1"/>
          </p:cNvPicPr>
          <p:nvPr/>
        </p:nvPicPr>
        <p:blipFill>
          <a:blip r:embed="rId3"/>
          <a:stretch>
            <a:fillRect/>
          </a:stretch>
        </p:blipFill>
        <p:spPr>
          <a:xfrm>
            <a:off x="7162800" y="1025187"/>
            <a:ext cx="2511793" cy="2180759"/>
          </a:xfrm>
          <a:prstGeom prst="rect">
            <a:avLst/>
          </a:prstGeom>
        </p:spPr>
      </p:pic>
      <p:pic>
        <p:nvPicPr>
          <p:cNvPr id="11" name="Picture 10"/>
          <p:cNvPicPr>
            <a:picLocks noChangeAspect="1"/>
          </p:cNvPicPr>
          <p:nvPr/>
        </p:nvPicPr>
        <p:blipFill>
          <a:blip r:embed="rId4"/>
          <a:stretch>
            <a:fillRect/>
          </a:stretch>
        </p:blipFill>
        <p:spPr>
          <a:xfrm>
            <a:off x="6908800" y="3334533"/>
            <a:ext cx="2847540" cy="2865470"/>
          </a:xfrm>
          <a:prstGeom prst="rect">
            <a:avLst/>
          </a:prstGeom>
          <a:ln w="19050">
            <a:solidFill>
              <a:schemeClr val="tx1"/>
            </a:solidFill>
          </a:ln>
        </p:spPr>
      </p:pic>
      <p:graphicFrame>
        <p:nvGraphicFramePr>
          <p:cNvPr id="3" name="Diagram 2"/>
          <p:cNvGraphicFramePr/>
          <p:nvPr>
            <p:extLst>
              <p:ext uri="{D42A27DB-BD31-4B8C-83A1-F6EECF244321}">
                <p14:modId xmlns:p14="http://schemas.microsoft.com/office/powerpoint/2010/main" val="638342239"/>
              </p:ext>
            </p:extLst>
          </p:nvPr>
        </p:nvGraphicFramePr>
        <p:xfrm>
          <a:off x="246280" y="1460453"/>
          <a:ext cx="6604000" cy="4739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25</a:t>
            </a:r>
            <a:endParaRPr lang="en-IN" sz="1000" b="1" strike="noStrike" spc="-1" dirty="0">
              <a:solidFill>
                <a:schemeClr val="bg1"/>
              </a:solidFill>
              <a:latin typeface="Arial"/>
            </a:endParaRPr>
          </a:p>
        </p:txBody>
      </p:sp>
      <p:pic>
        <p:nvPicPr>
          <p:cNvPr id="14" name="Picture 3"/>
          <p:cNvPicPr/>
          <p:nvPr/>
        </p:nvPicPr>
        <p:blipFill>
          <a:blip r:embed="rId10"/>
          <a:stretch/>
        </p:blipFill>
        <p:spPr>
          <a:xfrm>
            <a:off x="0" y="0"/>
            <a:ext cx="1029600" cy="803880"/>
          </a:xfrm>
          <a:prstGeom prst="rect">
            <a:avLst/>
          </a:prstGeom>
          <a:ln>
            <a:noFill/>
          </a:ln>
        </p:spPr>
      </p:pic>
    </p:spTree>
    <p:extLst>
      <p:ext uri="{BB962C8B-B14F-4D97-AF65-F5344CB8AC3E}">
        <p14:creationId xmlns:p14="http://schemas.microsoft.com/office/powerpoint/2010/main" val="1174561406"/>
      </p:ext>
    </p:extLst>
  </p:cSld>
  <p:clrMapOvr>
    <a:masterClrMapping/>
  </p:clrMapOvr>
</p:sld>
</file>

<file path=ppt/slides/slide26.xml><?xml version="1.0" encoding="utf-8"?>
<p:sld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0039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8" name="TextBox 7"/>
          <p:cNvSpPr txBox="1"/>
          <p:nvPr/>
        </p:nvSpPr>
        <p:spPr>
          <a:xfrm>
            <a:off x="304801" y="1061617"/>
            <a:ext cx="9105960" cy="7294305"/>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t>Investor complaints against trading member and listed companies</a:t>
            </a:r>
          </a:p>
          <a:p>
            <a:endParaRPr lang="en-US" sz="2000" dirty="0"/>
          </a:p>
          <a:p>
            <a:endParaRPr lang="en-US" sz="2000" dirty="0"/>
          </a:p>
          <a:p>
            <a:endParaRPr lang="en-US" sz="2000" dirty="0"/>
          </a:p>
          <a:p>
            <a:endParaRPr lang="en-US" sz="2000" dirty="0"/>
          </a:p>
          <a:p>
            <a:endParaRPr lang="en-US" sz="2000" dirty="0"/>
          </a:p>
          <a:p>
            <a:endParaRPr lang="en-US" sz="2000" dirty="0"/>
          </a:p>
          <a:p>
            <a:pPr marL="342900" indent="-342900" algn="just">
              <a:buFont typeface="Wingdings" panose="05000000000000000000" pitchFamily="2" charset="2"/>
              <a:buChar char="Ø"/>
            </a:pPr>
            <a:r>
              <a:rPr lang="en-US" sz="2000" dirty="0"/>
              <a:t>Complaints can be filed by Investor </a:t>
            </a:r>
            <a:r>
              <a:rPr lang="en-US" sz="2000" dirty="0" smtClean="0"/>
              <a:t>via:</a:t>
            </a:r>
          </a:p>
          <a:p>
            <a:pPr algn="just"/>
            <a:endParaRPr lang="en-US" sz="2000" dirty="0"/>
          </a:p>
          <a:p>
            <a:pPr marL="796925" lvl="1" indent="-342900" algn="just">
              <a:buFontTx/>
              <a:buChar char="-"/>
            </a:pPr>
            <a:r>
              <a:rPr lang="en-US" sz="2000" dirty="0" smtClean="0"/>
              <a:t>Online </a:t>
            </a:r>
            <a:r>
              <a:rPr lang="en-US" sz="2000" dirty="0"/>
              <a:t>portal of the </a:t>
            </a:r>
            <a:r>
              <a:rPr lang="en-US" sz="2000" dirty="0" smtClean="0"/>
              <a:t>Exchange: www.nseindia.com</a:t>
            </a:r>
          </a:p>
          <a:p>
            <a:pPr marL="796925" lvl="1" indent="-342900" algn="just">
              <a:buFontTx/>
              <a:buChar char="-"/>
            </a:pPr>
            <a:r>
              <a:rPr lang="en-US" sz="2000" dirty="0" smtClean="0"/>
              <a:t>SCORES </a:t>
            </a:r>
            <a:r>
              <a:rPr lang="en-US" sz="2000" dirty="0"/>
              <a:t>portal of </a:t>
            </a:r>
            <a:r>
              <a:rPr lang="en-US" sz="2000" dirty="0" smtClean="0"/>
              <a:t>SEBI</a:t>
            </a:r>
          </a:p>
          <a:p>
            <a:pPr marL="796925" lvl="1" indent="-342900" algn="just">
              <a:buFontTx/>
              <a:buChar char="-"/>
            </a:pPr>
            <a:r>
              <a:rPr lang="en-US" sz="2000" dirty="0" smtClean="0"/>
              <a:t>Email </a:t>
            </a:r>
          </a:p>
          <a:p>
            <a:pPr marL="796925" lvl="1" indent="-342900" algn="just">
              <a:buFontTx/>
              <a:buChar char="-"/>
            </a:pPr>
            <a:r>
              <a:rPr lang="en-US" sz="2000" dirty="0" smtClean="0"/>
              <a:t>Physical </a:t>
            </a:r>
            <a:r>
              <a:rPr lang="en-US" sz="2000" dirty="0"/>
              <a:t>letter at any Investor Service Centre </a:t>
            </a:r>
            <a:r>
              <a:rPr lang="en-US" sz="2000" dirty="0" smtClean="0"/>
              <a:t>of the Stock Exchange/ Depository</a:t>
            </a:r>
          </a:p>
          <a:p>
            <a:pPr marL="796925" lvl="1" indent="-342900" algn="just">
              <a:buFontTx/>
              <a:buChar char="-"/>
            </a:pPr>
            <a:r>
              <a:rPr lang="en-US" sz="2000" dirty="0" smtClean="0"/>
              <a:t>Complaint </a:t>
            </a:r>
            <a:r>
              <a:rPr lang="en-US" sz="2000" dirty="0"/>
              <a:t>can be filed by investor at the nearest Investor Service           Centre (ISC) </a:t>
            </a:r>
          </a:p>
          <a:p>
            <a:endParaRPr lang="en-IN" sz="2000" dirty="0">
              <a:ea typeface="Calibri" panose="020F0502020204030204" pitchFamily="34" charset="0"/>
            </a:endParaRPr>
          </a:p>
          <a:p>
            <a:endParaRPr lang="en-IN" sz="2000" dirty="0">
              <a:ea typeface="Calibri" panose="020F0502020204030204" pitchFamily="34" charset="0"/>
            </a:endParaRPr>
          </a:p>
          <a:p>
            <a:pPr marL="285750" indent="-285750">
              <a:buFont typeface="Wingdings" panose="05000000000000000000" pitchFamily="2" charset="2"/>
              <a:buChar char="Ø"/>
            </a:pPr>
            <a:endParaRPr lang="en-IN" dirty="0">
              <a:ea typeface="Calibri" panose="020F0502020204030204" pitchFamily="34"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IN" dirty="0"/>
          </a:p>
        </p:txBody>
      </p:sp>
      <p:graphicFrame>
        <p:nvGraphicFramePr>
          <p:cNvPr id="5" name="Diagram 4"/>
          <p:cNvGraphicFramePr/>
          <p:nvPr>
            <p:extLst/>
          </p:nvPr>
        </p:nvGraphicFramePr>
        <p:xfrm>
          <a:off x="798965" y="1061617"/>
          <a:ext cx="7841204" cy="236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26</a:t>
            </a:r>
            <a:endParaRPr lang="en-IN" sz="1000" b="1" strike="noStrike" spc="-1" dirty="0">
              <a:solidFill>
                <a:schemeClr val="bg1"/>
              </a:solidFill>
              <a:latin typeface="Arial"/>
            </a:endParaRPr>
          </a:p>
        </p:txBody>
      </p:sp>
      <p:pic>
        <p:nvPicPr>
          <p:cNvPr id="10" name="Picture 3"/>
          <p:cNvPicPr/>
          <p:nvPr/>
        </p:nvPicPr>
        <p:blipFill>
          <a:blip r:embed="rId8"/>
          <a:stretch/>
        </p:blipFill>
        <p:spPr>
          <a:xfrm>
            <a:off x="0" y="0"/>
            <a:ext cx="1029600" cy="803880"/>
          </a:xfrm>
          <a:prstGeom prst="rect">
            <a:avLst/>
          </a:prstGeom>
          <a:ln>
            <a:noFill/>
          </a:ln>
        </p:spPr>
      </p:pic>
    </p:spTree>
    <p:extLst>
      <p:ext uri="{BB962C8B-B14F-4D97-AF65-F5344CB8AC3E}">
        <p14:creationId xmlns:p14="http://schemas.microsoft.com/office/powerpoint/2010/main" val="3722853309"/>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1107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5" name="Picture 4"/>
          <p:cNvPicPr>
            <a:picLocks noChangeAspect="1"/>
          </p:cNvPicPr>
          <p:nvPr/>
        </p:nvPicPr>
        <p:blipFill>
          <a:blip r:embed="rId3"/>
          <a:stretch>
            <a:fillRect/>
          </a:stretch>
        </p:blipFill>
        <p:spPr>
          <a:xfrm>
            <a:off x="304799" y="914399"/>
            <a:ext cx="9234985" cy="5254389"/>
          </a:xfrm>
          <a:prstGeom prst="rect">
            <a:avLst/>
          </a:prstGeom>
          <a:ln w="19050">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27</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4056448365"/>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5844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Medium to File Complaint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ontent Placeholder 2">
            <a:extLst>
              <a:ext uri="{FF2B5EF4-FFF2-40B4-BE49-F238E27FC236}">
                <a16:creationId xmlns:a16="http://schemas.microsoft.com/office/drawing/2014/main" id="{B920C55C-EAAA-48BE-8249-0F5E682107E2}"/>
              </a:ext>
            </a:extLst>
          </p:cNvPr>
          <p:cNvSpPr txBox="1">
            <a:spLocks/>
          </p:cNvSpPr>
          <p:nvPr/>
        </p:nvSpPr>
        <p:spPr>
          <a:xfrm>
            <a:off x="1535955" y="1382830"/>
            <a:ext cx="7247869" cy="1301035"/>
          </a:xfrm>
          <a:prstGeom prst="rect">
            <a:avLst/>
          </a:prstGeom>
        </p:spPr>
        <p:txBody>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endParaRPr lang="en-US" dirty="0" smtClean="0"/>
          </a:p>
          <a:p>
            <a:pPr marL="0" indent="0" algn="ctr">
              <a:buFont typeface="Wingdings" pitchFamily="2" charset="2"/>
              <a:buNone/>
            </a:pPr>
            <a:r>
              <a:rPr lang="en-US" dirty="0" smtClean="0"/>
              <a:t>NICE </a:t>
            </a:r>
            <a:r>
              <a:rPr lang="en-US" dirty="0"/>
              <a:t>Plus online portal of Exchange to file complaint is available on the Exchange website </a:t>
            </a:r>
            <a:r>
              <a:rPr lang="en-US" dirty="0">
                <a:solidFill>
                  <a:srgbClr val="FF0000"/>
                </a:solidFill>
                <a:hlinkClick r:id="rId3"/>
              </a:rPr>
              <a:t>https://</a:t>
            </a:r>
            <a:r>
              <a:rPr lang="en-US" dirty="0" smtClean="0">
                <a:solidFill>
                  <a:srgbClr val="FF0000"/>
                </a:solidFill>
                <a:hlinkClick r:id="rId3"/>
              </a:rPr>
              <a:t>www.nseindia.com/invest/file-a-complaint-online</a:t>
            </a:r>
            <a:endParaRPr lang="en-US" dirty="0" smtClean="0">
              <a:solidFill>
                <a:srgbClr val="FF0000"/>
              </a:solidFill>
            </a:endParaRPr>
          </a:p>
        </p:txBody>
      </p:sp>
      <p:pic>
        <p:nvPicPr>
          <p:cNvPr id="12" name="Picture 11"/>
          <p:cNvPicPr>
            <a:picLocks noChangeAspect="1"/>
          </p:cNvPicPr>
          <p:nvPr/>
        </p:nvPicPr>
        <p:blipFill>
          <a:blip r:embed="rId4"/>
          <a:stretch>
            <a:fillRect/>
          </a:stretch>
        </p:blipFill>
        <p:spPr>
          <a:xfrm>
            <a:off x="1576891" y="2971800"/>
            <a:ext cx="7247870" cy="3352800"/>
          </a:xfrm>
          <a:prstGeom prst="rect">
            <a:avLst/>
          </a:prstGeom>
          <a:ln w="19050">
            <a:solidFill>
              <a:schemeClr val="tx1"/>
            </a:solidFill>
          </a:ln>
        </p:spPr>
      </p:pic>
      <p:sp>
        <p:nvSpPr>
          <p:cNvPr id="13" name="Rectangle 12"/>
          <p:cNvSpPr/>
          <p:nvPr/>
        </p:nvSpPr>
        <p:spPr>
          <a:xfrm>
            <a:off x="1535954" y="1452915"/>
            <a:ext cx="7130382" cy="1267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28</a:t>
            </a:r>
            <a:endParaRPr lang="en-IN" sz="1000" b="1" strike="noStrike" spc="-1" dirty="0">
              <a:solidFill>
                <a:schemeClr val="bg1"/>
              </a:solidFill>
              <a:latin typeface="Arial"/>
            </a:endParaRPr>
          </a:p>
        </p:txBody>
      </p:sp>
      <p:pic>
        <p:nvPicPr>
          <p:cNvPr id="10" name="Picture 3"/>
          <p:cNvPicPr/>
          <p:nvPr/>
        </p:nvPicPr>
        <p:blipFill>
          <a:blip r:embed="rId5"/>
          <a:stretch/>
        </p:blipFill>
        <p:spPr>
          <a:xfrm>
            <a:off x="0" y="0"/>
            <a:ext cx="1029600" cy="803880"/>
          </a:xfrm>
          <a:prstGeom prst="rect">
            <a:avLst/>
          </a:prstGeom>
          <a:ln>
            <a:noFill/>
          </a:ln>
        </p:spPr>
      </p:pic>
    </p:spTree>
    <p:extLst>
      <p:ext uri="{BB962C8B-B14F-4D97-AF65-F5344CB8AC3E}">
        <p14:creationId xmlns:p14="http://schemas.microsoft.com/office/powerpoint/2010/main" val="1915232443"/>
      </p:ext>
    </p:extLst>
  </p:cSld>
  <p:clrMapOvr>
    <a:masterClrMapping/>
  </p:clrMapOvr>
</p:sld>
</file>

<file path=ppt/slides/slide29.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7775" y="206911"/>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Offline Filing of Complaint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ontent Placeholder 2">
            <a:extLst>
              <a:ext uri="{FF2B5EF4-FFF2-40B4-BE49-F238E27FC236}">
                <a16:creationId xmlns:a16="http://schemas.microsoft.com/office/drawing/2014/main" id="{B920C55C-EAAA-48BE-8249-0F5E682107E2}"/>
              </a:ext>
            </a:extLst>
          </p:cNvPr>
          <p:cNvSpPr txBox="1">
            <a:spLocks/>
          </p:cNvSpPr>
          <p:nvPr/>
        </p:nvSpPr>
        <p:spPr>
          <a:xfrm>
            <a:off x="418533" y="971565"/>
            <a:ext cx="4098876" cy="5200635"/>
          </a:xfrm>
          <a:prstGeom prst="rect">
            <a:avLst/>
          </a:prstGeom>
        </p:spPr>
        <p:txBody>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dirty="0" smtClean="0"/>
              <a:t>Complaint can be filed offline </a:t>
            </a:r>
            <a:r>
              <a:rPr lang="en-US" dirty="0"/>
              <a:t>by visiting </a:t>
            </a:r>
            <a:r>
              <a:rPr lang="en-US" dirty="0" smtClean="0"/>
              <a:t>nearest </a:t>
            </a:r>
            <a:r>
              <a:rPr lang="en-US" dirty="0"/>
              <a:t>Investor Service Centre of the </a:t>
            </a:r>
            <a:r>
              <a:rPr lang="en-US" dirty="0" smtClean="0"/>
              <a:t>Exchange.</a:t>
            </a:r>
          </a:p>
          <a:p>
            <a:pPr algn="just">
              <a:buFontTx/>
              <a:buChar char="-"/>
            </a:pPr>
            <a:endParaRPr lang="en-US" dirty="0" smtClean="0"/>
          </a:p>
          <a:p>
            <a:pPr algn="just">
              <a:buFontTx/>
              <a:buChar char="-"/>
            </a:pPr>
            <a:r>
              <a:rPr lang="en-US" dirty="0" smtClean="0"/>
              <a:t>Details </a:t>
            </a:r>
            <a:r>
              <a:rPr lang="en-US" dirty="0"/>
              <a:t>of </a:t>
            </a:r>
            <a:r>
              <a:rPr lang="en-US" dirty="0" smtClean="0"/>
              <a:t>Investor </a:t>
            </a:r>
            <a:r>
              <a:rPr lang="en-US" dirty="0"/>
              <a:t>Service Centre of </a:t>
            </a:r>
            <a:r>
              <a:rPr lang="en-US" dirty="0" smtClean="0"/>
              <a:t>Exchange </a:t>
            </a:r>
            <a:r>
              <a:rPr lang="en-US" dirty="0"/>
              <a:t>is available on the Exchange website, as shown below:</a:t>
            </a:r>
          </a:p>
          <a:p>
            <a:pPr marL="0" indent="0" algn="just">
              <a:buNone/>
            </a:pPr>
            <a:r>
              <a:rPr lang="en-US" dirty="0">
                <a:solidFill>
                  <a:srgbClr val="FF0000"/>
                </a:solidFill>
                <a:hlinkClick r:id="rId3">
                  <a:extLst>
                    <a:ext uri="{A12FA001-AC4F-418D-AE19-62706E023703}">
                      <ahyp:hlinkClr xmlns:ahyp="http://schemas.microsoft.com/office/drawing/2018/hyperlinkcolor" val="tx"/>
                    </a:ext>
                  </a:extLst>
                </a:hlinkClick>
              </a:rPr>
              <a:t>https://www.nseindia.com/invest/download-complaint-form-for-offline-registration</a:t>
            </a:r>
            <a:endParaRPr lang="en-US" dirty="0">
              <a:solidFill>
                <a:srgbClr val="FF0000"/>
              </a:solidFill>
            </a:endParaRPr>
          </a:p>
        </p:txBody>
      </p:sp>
      <p:sp>
        <p:nvSpPr>
          <p:cNvPr id="11" name="Rectangle 10"/>
          <p:cNvSpPr/>
          <p:nvPr/>
        </p:nvSpPr>
        <p:spPr>
          <a:xfrm>
            <a:off x="418533" y="5047029"/>
            <a:ext cx="4953000" cy="646331"/>
          </a:xfrm>
          <a:prstGeom prst="rect">
            <a:avLst/>
          </a:prstGeom>
        </p:spPr>
        <p:txBody>
          <a:bodyPr>
            <a:spAutoFit/>
          </a:bodyPr>
          <a:lstStyle/>
          <a:p>
            <a:pPr algn="just"/>
            <a:r>
              <a:rPr lang="en-US" dirty="0"/>
              <a:t>The relevant complaint forms are also available on the Exchange website</a:t>
            </a:r>
          </a:p>
        </p:txBody>
      </p:sp>
      <p:pic>
        <p:nvPicPr>
          <p:cNvPr id="13" name="Picture 12"/>
          <p:cNvPicPr>
            <a:picLocks noChangeAspect="1"/>
          </p:cNvPicPr>
          <p:nvPr/>
        </p:nvPicPr>
        <p:blipFill>
          <a:blip r:embed="rId4"/>
          <a:stretch>
            <a:fillRect/>
          </a:stretch>
        </p:blipFill>
        <p:spPr>
          <a:xfrm>
            <a:off x="4695173" y="1061617"/>
            <a:ext cx="4944127" cy="5110583"/>
          </a:xfrm>
          <a:prstGeom prst="rect">
            <a:avLst/>
          </a:prstGeom>
          <a:ln w="19050">
            <a:solidFill>
              <a:schemeClr val="tx1"/>
            </a:solid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29</a:t>
            </a:r>
            <a:endParaRPr lang="en-IN" sz="1000" b="1" strike="noStrike" spc="-1" dirty="0">
              <a:solidFill>
                <a:schemeClr val="bg1"/>
              </a:solidFill>
              <a:latin typeface="Arial"/>
            </a:endParaRPr>
          </a:p>
        </p:txBody>
      </p:sp>
      <p:pic>
        <p:nvPicPr>
          <p:cNvPr id="10" name="Picture 3"/>
          <p:cNvPicPr/>
          <p:nvPr/>
        </p:nvPicPr>
        <p:blipFill>
          <a:blip r:embed="rId5"/>
          <a:stretch/>
        </p:blipFill>
        <p:spPr>
          <a:xfrm>
            <a:off x="0" y="0"/>
            <a:ext cx="1029600" cy="803880"/>
          </a:xfrm>
          <a:prstGeom prst="rect">
            <a:avLst/>
          </a:prstGeom>
          <a:ln>
            <a:noFill/>
          </a:ln>
        </p:spPr>
      </p:pic>
    </p:spTree>
    <p:extLst>
      <p:ext uri="{BB962C8B-B14F-4D97-AF65-F5344CB8AC3E}">
        <p14:creationId xmlns:p14="http://schemas.microsoft.com/office/powerpoint/2010/main" val="1898169879"/>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39" y="983250"/>
            <a:ext cx="9197393"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US" sz="2400" spc="-1" dirty="0" smtClean="0">
                <a:solidFill>
                  <a:srgbClr val="000000"/>
                </a:solidFill>
              </a:rPr>
              <a:t>SEBI Complaints Redress System (SCORES)</a:t>
            </a:r>
          </a:p>
          <a:p>
            <a:pPr marL="343620" indent="-342900">
              <a:lnSpc>
                <a:spcPct val="100000"/>
              </a:lnSpc>
              <a:spcBef>
                <a:spcPts val="1400"/>
              </a:spcBef>
              <a:buClr>
                <a:srgbClr val="000000"/>
              </a:buClr>
              <a:buFont typeface="Wingdings" panose="05000000000000000000" pitchFamily="2" charset="2"/>
              <a:buChar char="Ø"/>
            </a:pPr>
            <a:endParaRPr lang="en-US" sz="2400" spc="-1" dirty="0" smtClean="0">
              <a:solidFill>
                <a:srgbClr val="000000"/>
              </a:solidFill>
            </a:endParaRPr>
          </a:p>
          <a:p>
            <a:pPr marL="343620" indent="-342900">
              <a:lnSpc>
                <a:spcPct val="100000"/>
              </a:lnSpc>
              <a:spcBef>
                <a:spcPts val="1400"/>
              </a:spcBef>
              <a:buClr>
                <a:srgbClr val="000000"/>
              </a:buClr>
              <a:buFont typeface="Wingdings" panose="05000000000000000000" pitchFamily="2" charset="2"/>
              <a:buChar char="Ø"/>
            </a:pPr>
            <a:r>
              <a:rPr lang="en-US" sz="2400" spc="-1" dirty="0" smtClean="0">
                <a:solidFill>
                  <a:srgbClr val="000000"/>
                </a:solidFill>
              </a:rPr>
              <a:t>Investor Grievance </a:t>
            </a:r>
            <a:r>
              <a:rPr lang="en-US" sz="2400" spc="-1" dirty="0" err="1" smtClean="0">
                <a:solidFill>
                  <a:srgbClr val="000000"/>
                </a:solidFill>
              </a:rPr>
              <a:t>Redressal</a:t>
            </a:r>
            <a:r>
              <a:rPr lang="en-US" sz="2400" spc="-1" dirty="0" smtClean="0">
                <a:solidFill>
                  <a:srgbClr val="000000"/>
                </a:solidFill>
              </a:rPr>
              <a:t> at:</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NSE</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BSE Ltd.</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NSDL</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CDSL</a:t>
            </a:r>
          </a:p>
          <a:p>
            <a:pPr marL="343620" indent="-342900">
              <a:lnSpc>
                <a:spcPct val="100000"/>
              </a:lnSpc>
              <a:spcBef>
                <a:spcPts val="1400"/>
              </a:spcBef>
              <a:buClr>
                <a:srgbClr val="000000"/>
              </a:buClr>
              <a:buFont typeface="Wingdings" panose="05000000000000000000" pitchFamily="2" charset="2"/>
              <a:buChar char="Ø"/>
            </a:pPr>
            <a:endParaRPr lang="en-US" sz="3200" b="1"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200" b="1"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US" sz="3200" b="1" spc="-1" dirty="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200" b="1" spc="-1" dirty="0" smtClean="0">
              <a:solidFill>
                <a:srgbClr val="000000"/>
              </a:solidFill>
              <a:latin typeface="Arial"/>
            </a:endParaRPr>
          </a:p>
          <a:p>
            <a:pPr marL="343080" indent="-342360">
              <a:lnSpc>
                <a:spcPct val="100000"/>
              </a:lnSpc>
              <a:spcBef>
                <a:spcPts val="1400"/>
              </a:spcBef>
              <a:buClr>
                <a:srgbClr val="000000"/>
              </a:buClr>
              <a:buFont typeface="Wingdings" charset="2"/>
              <a:buChar char=""/>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r>
              <a:rPr lang="en-IN" sz="3200" b="0" strike="noStrike" spc="-1" dirty="0">
                <a:solidFill>
                  <a:srgbClr val="000000"/>
                </a:solidFill>
                <a:latin typeface="Arial"/>
                <a:ea typeface="Arial"/>
              </a:rPr>
              <a:t>  </a:t>
            </a:r>
            <a:endParaRPr lang="en-IN" sz="3200" b="0" strike="noStrike" spc="-1" dirty="0">
              <a:latin typeface="Arial"/>
            </a:endParaRPr>
          </a:p>
          <a:p>
            <a:pPr marL="343080" indent="-342360">
              <a:lnSpc>
                <a:spcPct val="93000"/>
              </a:lnSpc>
              <a:spcBef>
                <a:spcPts val="1400"/>
              </a:spcBef>
            </a:pPr>
            <a:r>
              <a:rPr lang="en-IN" sz="3200" b="1" strike="noStrike" spc="-1" dirty="0">
                <a:solidFill>
                  <a:srgbClr val="000000"/>
                </a:solidFill>
                <a:latin typeface="Arial"/>
                <a:ea typeface="Calibri"/>
              </a:rPr>
              <a:t> </a:t>
            </a:r>
            <a:endParaRPr lang="en-IN" sz="3200" b="0" strike="noStrike" spc="-1" dirty="0">
              <a:latin typeface="Arial"/>
            </a:endParaRPr>
          </a:p>
        </p:txBody>
      </p:sp>
      <p:pic>
        <p:nvPicPr>
          <p:cNvPr id="172" name="Picture 3"/>
          <p:cNvPicPr/>
          <p:nvPr/>
        </p:nvPicPr>
        <p:blipFill>
          <a:blip r:embed="rId2"/>
          <a:stretch/>
        </p:blipFill>
        <p:spPr>
          <a:xfrm>
            <a:off x="0" y="0"/>
            <a:ext cx="1029600" cy="803880"/>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a:t>
            </a:r>
            <a:endParaRPr lang="en-IN" sz="1000" b="1" strike="noStrike" spc="-1" dirty="0">
              <a:solidFill>
                <a:schemeClr val="bg1"/>
              </a:solidFill>
              <a:latin typeface="Arial"/>
            </a:endParaRPr>
          </a:p>
        </p:txBody>
      </p:sp>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Complaint Resolution Process – Trading Member (TM)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17" name="Diagram 16"/>
          <p:cNvGraphicFramePr/>
          <p:nvPr>
            <p:extLst>
              <p:ext uri="{D42A27DB-BD31-4B8C-83A1-F6EECF244321}">
                <p14:modId xmlns:p14="http://schemas.microsoft.com/office/powerpoint/2010/main" val="2715596680"/>
              </p:ext>
            </p:extLst>
          </p:nvPr>
        </p:nvGraphicFramePr>
        <p:xfrm>
          <a:off x="548191" y="1241946"/>
          <a:ext cx="8839200" cy="4766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30</a:t>
            </a:r>
            <a:endParaRPr lang="en-IN" sz="1000" b="1" strike="noStrike" spc="-1" dirty="0">
              <a:solidFill>
                <a:schemeClr val="bg1"/>
              </a:solidFill>
              <a:latin typeface="Arial"/>
            </a:endParaRPr>
          </a:p>
        </p:txBody>
      </p:sp>
      <p:pic>
        <p:nvPicPr>
          <p:cNvPr id="7" name="Picture 3"/>
          <p:cNvPicPr/>
          <p:nvPr/>
        </p:nvPicPr>
        <p:blipFill>
          <a:blip r:embed="rId8"/>
          <a:stretch/>
        </p:blipFill>
        <p:spPr>
          <a:xfrm>
            <a:off x="0" y="0"/>
            <a:ext cx="1029600" cy="803880"/>
          </a:xfrm>
          <a:prstGeom prst="rect">
            <a:avLst/>
          </a:prstGeom>
          <a:ln>
            <a:noFill/>
          </a:ln>
        </p:spPr>
      </p:pic>
    </p:spTree>
    <p:extLst>
      <p:ext uri="{BB962C8B-B14F-4D97-AF65-F5344CB8AC3E}">
        <p14:creationId xmlns:p14="http://schemas.microsoft.com/office/powerpoint/2010/main" val="2141840824"/>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Grievance </a:t>
            </a:r>
            <a:r>
              <a:rPr kumimoji="0" lang="en-IN" sz="2800" b="1" i="0" u="none" strike="noStrike" kern="1200" cap="none" spc="0" normalizeH="0" baseline="0" noProof="0" dirty="0" smtClean="0">
                <a:ln>
                  <a:noFill/>
                </a:ln>
                <a:solidFill>
                  <a:schemeClr val="tx1"/>
                </a:solidFill>
                <a:effectLst/>
                <a:uLnTx/>
                <a:uFillTx/>
                <a:ea typeface="Calibri" pitchFamily="34" charset="0"/>
              </a:rPr>
              <a:t>Resolution Panel (IGRP)</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2800" b="1" dirty="0" smtClean="0">
                <a:ea typeface="Calibri" pitchFamily="34" charset="0"/>
              </a:rPr>
              <a:t>(NSE)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pic>
        <p:nvPicPr>
          <p:cNvPr id="14" name="Picture 13"/>
          <p:cNvPicPr>
            <a:picLocks noChangeAspect="1"/>
          </p:cNvPicPr>
          <p:nvPr/>
        </p:nvPicPr>
        <p:blipFill>
          <a:blip r:embed="rId3"/>
          <a:stretch>
            <a:fillRect/>
          </a:stretch>
        </p:blipFill>
        <p:spPr>
          <a:xfrm>
            <a:off x="5527343" y="3507476"/>
            <a:ext cx="4111957" cy="2674960"/>
          </a:xfrm>
          <a:prstGeom prst="rect">
            <a:avLst/>
          </a:prstGeom>
          <a:ln w="19050">
            <a:solidFill>
              <a:schemeClr val="tx1"/>
            </a:solidFill>
          </a:ln>
        </p:spPr>
      </p:pic>
      <p:sp>
        <p:nvSpPr>
          <p:cNvPr id="18" name="TextBox 17"/>
          <p:cNvSpPr txBox="1"/>
          <p:nvPr/>
        </p:nvSpPr>
        <p:spPr>
          <a:xfrm>
            <a:off x="628454" y="1824378"/>
            <a:ext cx="2876746" cy="1200329"/>
          </a:xfrm>
          <a:prstGeom prst="rect">
            <a:avLst/>
          </a:prstGeom>
          <a:solidFill>
            <a:schemeClr val="accent4">
              <a:lumMod val="60000"/>
              <a:lumOff val="40000"/>
            </a:schemeClr>
          </a:solidFill>
          <a:ln w="19050">
            <a:solidFill>
              <a:schemeClr val="accent2">
                <a:lumMod val="75000"/>
              </a:schemeClr>
            </a:solidFill>
          </a:ln>
        </p:spPr>
        <p:txBody>
          <a:bodyPr wrap="square" rtlCol="0">
            <a:spAutoFit/>
          </a:bodyPr>
          <a:lstStyle/>
          <a:p>
            <a:pPr algn="ctr"/>
            <a:r>
              <a:rPr lang="en-US" dirty="0"/>
              <a:t>Complaints which do not get resolved within 15 days of lodging on Exchange</a:t>
            </a:r>
            <a:endParaRPr lang="en-IN" dirty="0"/>
          </a:p>
        </p:txBody>
      </p:sp>
      <p:sp>
        <p:nvSpPr>
          <p:cNvPr id="19" name="TextBox 18"/>
          <p:cNvSpPr txBox="1"/>
          <p:nvPr/>
        </p:nvSpPr>
        <p:spPr>
          <a:xfrm>
            <a:off x="3962400" y="1824378"/>
            <a:ext cx="2448232" cy="1200329"/>
          </a:xfrm>
          <a:prstGeom prst="rect">
            <a:avLst/>
          </a:prstGeom>
          <a:solidFill>
            <a:schemeClr val="accent4">
              <a:lumMod val="60000"/>
              <a:lumOff val="40000"/>
            </a:schemeClr>
          </a:solidFill>
          <a:ln w="19050">
            <a:solidFill>
              <a:schemeClr val="accent2">
                <a:lumMod val="75000"/>
              </a:schemeClr>
            </a:solidFill>
          </a:ln>
        </p:spPr>
        <p:txBody>
          <a:bodyPr wrap="square" rtlCol="0">
            <a:spAutoFit/>
          </a:bodyPr>
          <a:lstStyle/>
          <a:p>
            <a:pPr algn="ctr"/>
            <a:r>
              <a:rPr lang="en-US" dirty="0"/>
              <a:t>Where parties are aggrieved by the resolution worked </a:t>
            </a:r>
            <a:r>
              <a:rPr lang="en-US" dirty="0" smtClean="0"/>
              <a:t>out.</a:t>
            </a:r>
          </a:p>
          <a:p>
            <a:r>
              <a:rPr lang="en-US" dirty="0" smtClean="0"/>
              <a:t> </a:t>
            </a:r>
            <a:endParaRPr lang="en-US" dirty="0"/>
          </a:p>
        </p:txBody>
      </p:sp>
      <p:sp>
        <p:nvSpPr>
          <p:cNvPr id="20" name="TextBox 19"/>
          <p:cNvSpPr txBox="1"/>
          <p:nvPr/>
        </p:nvSpPr>
        <p:spPr>
          <a:xfrm>
            <a:off x="1972127" y="4115326"/>
            <a:ext cx="2667000" cy="923330"/>
          </a:xfrm>
          <a:prstGeom prst="rect">
            <a:avLst/>
          </a:prstGeom>
          <a:solidFill>
            <a:schemeClr val="accent4">
              <a:lumMod val="75000"/>
            </a:schemeClr>
          </a:solidFill>
          <a:ln w="19050">
            <a:solidFill>
              <a:schemeClr val="accent2">
                <a:lumMod val="75000"/>
              </a:schemeClr>
            </a:solidFill>
          </a:ln>
        </p:spPr>
        <p:txBody>
          <a:bodyPr wrap="square" rtlCol="0">
            <a:spAutoFit/>
          </a:bodyPr>
          <a:lstStyle/>
          <a:p>
            <a:pPr algn="ctr"/>
            <a:r>
              <a:rPr lang="en-US" dirty="0" smtClean="0">
                <a:solidFill>
                  <a:schemeClr val="bg1"/>
                </a:solidFill>
              </a:rPr>
              <a:t>Referred </a:t>
            </a:r>
            <a:r>
              <a:rPr lang="en-US" dirty="0">
                <a:solidFill>
                  <a:schemeClr val="bg1"/>
                </a:solidFill>
              </a:rPr>
              <a:t>to Investor Grievance Resolution Panel</a:t>
            </a:r>
            <a:endParaRPr lang="en-IN" dirty="0">
              <a:solidFill>
                <a:schemeClr val="bg1"/>
              </a:solidFill>
            </a:endParaRPr>
          </a:p>
        </p:txBody>
      </p:sp>
      <p:cxnSp>
        <p:nvCxnSpPr>
          <p:cNvPr id="22" name="Straight Arrow Connector 21"/>
          <p:cNvCxnSpPr>
            <a:stCxn id="18" idx="2"/>
            <a:endCxn id="20" idx="0"/>
          </p:cNvCxnSpPr>
          <p:nvPr/>
        </p:nvCxnSpPr>
        <p:spPr>
          <a:xfrm>
            <a:off x="2066827" y="3024707"/>
            <a:ext cx="1238800" cy="10906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20" idx="0"/>
          </p:cNvCxnSpPr>
          <p:nvPr/>
        </p:nvCxnSpPr>
        <p:spPr>
          <a:xfrm flipH="1">
            <a:off x="3305627" y="3024707"/>
            <a:ext cx="1880889" cy="10906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stretch>
            <a:fillRect/>
          </a:stretch>
        </p:blipFill>
        <p:spPr>
          <a:xfrm>
            <a:off x="7041126" y="1845440"/>
            <a:ext cx="2400300" cy="1257300"/>
          </a:xfrm>
          <a:prstGeom prst="rect">
            <a:avLst/>
          </a:prstGeom>
          <a:ln w="19050">
            <a:solidFill>
              <a:schemeClr val="tx1"/>
            </a:solidFill>
          </a:ln>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31</a:t>
            </a:r>
            <a:endParaRPr lang="en-IN" sz="1000" b="1" strike="noStrike" spc="-1" dirty="0">
              <a:solidFill>
                <a:schemeClr val="bg1"/>
              </a:solidFill>
              <a:latin typeface="Arial"/>
            </a:endParaRPr>
          </a:p>
        </p:txBody>
      </p:sp>
      <p:pic>
        <p:nvPicPr>
          <p:cNvPr id="12" name="Picture 3"/>
          <p:cNvPicPr/>
          <p:nvPr/>
        </p:nvPicPr>
        <p:blipFill>
          <a:blip r:embed="rId5"/>
          <a:stretch/>
        </p:blipFill>
        <p:spPr>
          <a:xfrm>
            <a:off x="0" y="0"/>
            <a:ext cx="1029600" cy="803880"/>
          </a:xfrm>
          <a:prstGeom prst="rect">
            <a:avLst/>
          </a:prstGeom>
          <a:ln>
            <a:noFill/>
          </a:ln>
        </p:spPr>
      </p:pic>
    </p:spTree>
    <p:extLst>
      <p:ext uri="{BB962C8B-B14F-4D97-AF65-F5344CB8AC3E}">
        <p14:creationId xmlns:p14="http://schemas.microsoft.com/office/powerpoint/2010/main" val="2365923556"/>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5" name="TextBox 4"/>
          <p:cNvSpPr txBox="1"/>
          <p:nvPr/>
        </p:nvSpPr>
        <p:spPr>
          <a:xfrm>
            <a:off x="304800" y="948690"/>
            <a:ext cx="8839200" cy="5909310"/>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Investor Grievance Resolution Panel:</a:t>
            </a:r>
          </a:p>
          <a:p>
            <a:pPr algn="just"/>
            <a:endParaRPr lang="en-US" dirty="0"/>
          </a:p>
          <a:p>
            <a:pPr marL="285750" indent="-285750" algn="just">
              <a:buFontTx/>
              <a:buChar char="-"/>
            </a:pPr>
            <a:r>
              <a:rPr lang="en-US" dirty="0" smtClean="0"/>
              <a:t>Consists </a:t>
            </a:r>
            <a:r>
              <a:rPr lang="en-US" dirty="0"/>
              <a:t>of </a:t>
            </a:r>
            <a:r>
              <a:rPr lang="en-US" dirty="0" smtClean="0"/>
              <a:t>retired external </a:t>
            </a:r>
            <a:r>
              <a:rPr lang="en-US" dirty="0"/>
              <a:t>persons </a:t>
            </a:r>
            <a:r>
              <a:rPr lang="en-US" dirty="0" smtClean="0"/>
              <a:t>(who </a:t>
            </a:r>
            <a:r>
              <a:rPr lang="en-US" dirty="0"/>
              <a:t>are not in full time </a:t>
            </a:r>
            <a:r>
              <a:rPr lang="en-US" dirty="0" smtClean="0"/>
              <a:t>employment).</a:t>
            </a:r>
          </a:p>
          <a:p>
            <a:pPr marL="285750" indent="-285750" algn="just">
              <a:buFontTx/>
              <a:buChar char="-"/>
            </a:pPr>
            <a:endParaRPr lang="en-US" dirty="0"/>
          </a:p>
          <a:p>
            <a:pPr marL="285750" indent="-285750" algn="just">
              <a:buFontTx/>
              <a:buChar char="-"/>
            </a:pPr>
            <a:r>
              <a:rPr lang="en-US" dirty="0" smtClean="0"/>
              <a:t>Redresses complaints </a:t>
            </a:r>
            <a:r>
              <a:rPr lang="en-US" dirty="0"/>
              <a:t>and accordingly passes </a:t>
            </a:r>
            <a:r>
              <a:rPr lang="en-US" dirty="0" smtClean="0"/>
              <a:t>order</a:t>
            </a:r>
            <a:r>
              <a:rPr lang="en-US" dirty="0"/>
              <a:t>. </a:t>
            </a:r>
            <a:endParaRPr lang="en-US" dirty="0" smtClean="0"/>
          </a:p>
          <a:p>
            <a:pPr marL="285750" indent="-285750" algn="just">
              <a:buFontTx/>
              <a:buChar char="-"/>
            </a:pPr>
            <a:endParaRPr lang="en-US" dirty="0"/>
          </a:p>
          <a:p>
            <a:pPr marL="285750" indent="-285750" algn="just">
              <a:buFontTx/>
              <a:buChar char="-"/>
            </a:pPr>
            <a:r>
              <a:rPr lang="en-US" dirty="0" smtClean="0"/>
              <a:t>Constituted by Exchange at each </a:t>
            </a:r>
            <a:r>
              <a:rPr lang="en-US" dirty="0"/>
              <a:t>of the Investor Services Cell (ISC</a:t>
            </a:r>
            <a:r>
              <a:rPr lang="en-US" dirty="0" smtClean="0"/>
              <a:t>)</a:t>
            </a:r>
          </a:p>
          <a:p>
            <a:pPr marL="285750" indent="-285750" algn="just">
              <a:buFontTx/>
              <a:buChar char="-"/>
            </a:pPr>
            <a:endParaRPr lang="en-US" dirty="0"/>
          </a:p>
          <a:p>
            <a:pPr marL="285750" indent="-285750" algn="just">
              <a:buFont typeface="Wingdings" panose="05000000000000000000" pitchFamily="2" charset="2"/>
              <a:buChar char="Ø"/>
            </a:pPr>
            <a:r>
              <a:rPr lang="en-US" dirty="0"/>
              <a:t>The members on IGRP may be referred from </a:t>
            </a:r>
            <a:r>
              <a:rPr lang="en-US" dirty="0" smtClean="0"/>
              <a:t>below </a:t>
            </a:r>
            <a:r>
              <a:rPr lang="en-US" dirty="0"/>
              <a:t>web-link:</a:t>
            </a:r>
            <a:endParaRPr lang="en-IN" dirty="0">
              <a:hlinkClick r:id=""/>
            </a:endParaRPr>
          </a:p>
          <a:p>
            <a:pPr algn="just"/>
            <a:r>
              <a:rPr lang="en-IN" dirty="0">
                <a:hlinkClick r:id=""/>
              </a:rPr>
              <a:t>https://www.nseindia.com/invest/investor-grievance-resolution-panel</a:t>
            </a:r>
            <a:endParaRPr lang="en-US" dirty="0"/>
          </a:p>
          <a:p>
            <a:pPr marL="285750" indent="-285750" algn="just">
              <a:buFontTx/>
              <a:buChar char="-"/>
            </a:pPr>
            <a:endParaRPr lang="en-US" dirty="0"/>
          </a:p>
          <a:p>
            <a:pPr marL="285750" indent="-285750" algn="just">
              <a:buFont typeface="Wingdings" panose="05000000000000000000" pitchFamily="2" charset="2"/>
              <a:buChar char="Ø"/>
            </a:pPr>
            <a:r>
              <a:rPr lang="en-US" dirty="0" smtClean="0"/>
              <a:t>Order in favor of investor, NSE </a:t>
            </a:r>
            <a:r>
              <a:rPr lang="en-US" dirty="0" smtClean="0">
                <a:sym typeface="Wingdings" panose="05000000000000000000" pitchFamily="2" charset="2"/>
              </a:rPr>
              <a:t> </a:t>
            </a:r>
          </a:p>
          <a:p>
            <a:pPr marL="285750" indent="-285750" algn="just">
              <a:buFontTx/>
              <a:buChar char="-"/>
            </a:pPr>
            <a:endParaRPr lang="en-US" dirty="0" smtClean="0"/>
          </a:p>
          <a:p>
            <a:pPr marL="540000" indent="-285750" algn="just">
              <a:buFontTx/>
              <a:buChar char="-"/>
            </a:pPr>
            <a:r>
              <a:rPr lang="en-US" dirty="0" smtClean="0"/>
              <a:t>Blocks amount </a:t>
            </a:r>
            <a:r>
              <a:rPr lang="en-US" dirty="0"/>
              <a:t>from </a:t>
            </a:r>
            <a:r>
              <a:rPr lang="en-US" dirty="0" smtClean="0"/>
              <a:t>available </a:t>
            </a:r>
            <a:r>
              <a:rPr lang="en-US" dirty="0"/>
              <a:t>deposits of the trading member with </a:t>
            </a:r>
            <a:r>
              <a:rPr lang="en-US" dirty="0" smtClean="0"/>
              <a:t>NSE</a:t>
            </a:r>
          </a:p>
          <a:p>
            <a:pPr marL="540000" indent="-285750" algn="just">
              <a:buFontTx/>
              <a:buChar char="-"/>
            </a:pPr>
            <a:r>
              <a:rPr lang="en-US" dirty="0" smtClean="0"/>
              <a:t>Pays </a:t>
            </a:r>
            <a:r>
              <a:rPr lang="en-US" dirty="0"/>
              <a:t>the investor in case </a:t>
            </a:r>
            <a:r>
              <a:rPr lang="en-US" dirty="0" smtClean="0"/>
              <a:t>trading </a:t>
            </a:r>
            <a:r>
              <a:rPr lang="en-US" dirty="0"/>
              <a:t>member decides not to file arbitration. </a:t>
            </a:r>
          </a:p>
          <a:p>
            <a:pPr algn="just"/>
            <a:endParaRPr lang="en-US" dirty="0"/>
          </a:p>
          <a:p>
            <a:pPr marL="285750" indent="-285750" algn="just">
              <a:buFont typeface="Wingdings" panose="05000000000000000000" pitchFamily="2" charset="2"/>
              <a:buChar char="Ø"/>
            </a:pPr>
            <a:r>
              <a:rPr lang="en-US" dirty="0" smtClean="0"/>
              <a:t>Trading Member decides </a:t>
            </a:r>
            <a:r>
              <a:rPr lang="en-US" dirty="0"/>
              <a:t>to file </a:t>
            </a:r>
            <a:r>
              <a:rPr lang="en-US" dirty="0" smtClean="0"/>
              <a:t>arbitration </a:t>
            </a:r>
            <a:r>
              <a:rPr lang="en-US" dirty="0" smtClean="0">
                <a:sym typeface="Wingdings" panose="05000000000000000000" pitchFamily="2" charset="2"/>
              </a:rPr>
              <a:t></a:t>
            </a:r>
          </a:p>
          <a:p>
            <a:pPr marL="285750" indent="-285750" algn="just">
              <a:buFont typeface="Wingdings" panose="05000000000000000000" pitchFamily="2" charset="2"/>
              <a:buChar char="Ø"/>
            </a:pPr>
            <a:endParaRPr lang="en-US" dirty="0" smtClean="0">
              <a:sym typeface="Wingdings" panose="05000000000000000000" pitchFamily="2" charset="2"/>
            </a:endParaRPr>
          </a:p>
          <a:p>
            <a:pPr marL="540000" indent="-285750" algn="just">
              <a:buFontTx/>
              <a:buChar char="-"/>
            </a:pPr>
            <a:r>
              <a:rPr lang="en-US" dirty="0" smtClean="0"/>
              <a:t>An interim </a:t>
            </a:r>
            <a:r>
              <a:rPr lang="en-US" dirty="0"/>
              <a:t>amount </a:t>
            </a:r>
            <a:r>
              <a:rPr lang="en-US" dirty="0" smtClean="0"/>
              <a:t>released </a:t>
            </a:r>
            <a:r>
              <a:rPr lang="en-US" dirty="0"/>
              <a:t>to </a:t>
            </a:r>
            <a:r>
              <a:rPr lang="en-US" dirty="0" smtClean="0"/>
              <a:t>investor </a:t>
            </a:r>
            <a:r>
              <a:rPr lang="en-US" dirty="0"/>
              <a:t>from the Investor Protection Fund (IPF</a:t>
            </a:r>
            <a:r>
              <a:rPr lang="en-US" dirty="0" smtClean="0"/>
              <a:t>).</a:t>
            </a:r>
          </a:p>
          <a:p>
            <a:pPr algn="just"/>
            <a:endParaRPr lang="en-US" dirty="0"/>
          </a:p>
          <a:p>
            <a:pPr marL="285750" indent="-285750" algn="just">
              <a:buFont typeface="Wingdings" panose="05000000000000000000" pitchFamily="2" charset="2"/>
              <a:buChar char="Ø"/>
            </a:pPr>
            <a:endParaRPr lang="en-IN" dirty="0"/>
          </a:p>
        </p:txBody>
      </p:sp>
      <p:sp>
        <p:nvSpPr>
          <p:cNvPr id="6" name="Title 1"/>
          <p:cNvSpPr txBox="1">
            <a:spLocks/>
          </p:cNvSpPr>
          <p:nvPr/>
        </p:nvSpPr>
        <p:spPr>
          <a:xfrm>
            <a:off x="798720" y="-27351"/>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Grievance </a:t>
            </a:r>
            <a:r>
              <a:rPr kumimoji="0" lang="en-IN" sz="2800" b="1" i="0" u="none" strike="noStrike" kern="1200" cap="none" spc="0" normalizeH="0" baseline="0" noProof="0" dirty="0" smtClean="0">
                <a:ln>
                  <a:noFill/>
                </a:ln>
                <a:solidFill>
                  <a:schemeClr val="tx1"/>
                </a:solidFill>
                <a:effectLst/>
                <a:uLnTx/>
                <a:uFillTx/>
                <a:ea typeface="Calibri" pitchFamily="34" charset="0"/>
              </a:rPr>
              <a:t>Resolution Panel (IGRP)</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2800" b="1" dirty="0" smtClean="0">
                <a:ea typeface="Calibri" pitchFamily="34" charset="0"/>
              </a:rPr>
              <a:t>(NSE)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32</a:t>
            </a:r>
            <a:endParaRPr lang="en-IN" sz="1000" b="1" strike="noStrike" spc="-1" dirty="0">
              <a:solidFill>
                <a:schemeClr val="bg1"/>
              </a:solidFill>
              <a:latin typeface="Arial"/>
            </a:endParaRPr>
          </a:p>
        </p:txBody>
      </p:sp>
      <p:pic>
        <p:nvPicPr>
          <p:cNvPr id="8"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670085185"/>
      </p:ext>
    </p:extLst>
  </p:cSld>
  <p:clrMapOvr>
    <a:masterClrMapping/>
  </p:clrMapOvr>
</p:sld>
</file>

<file path=ppt/slides/slide3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5328" y="-58519"/>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a:t>
            </a:r>
            <a:r>
              <a:rPr kumimoji="0" lang="en-IN" sz="3200" b="1" i="0" u="none" strike="noStrike" kern="1200" cap="none" spc="0" normalizeH="0" baseline="0" noProof="0" dirty="0" smtClean="0">
                <a:ln>
                  <a:noFill/>
                </a:ln>
                <a:solidFill>
                  <a:schemeClr val="tx1"/>
                </a:solidFill>
                <a:effectLst/>
                <a:uLnTx/>
                <a:uFillTx/>
                <a:ea typeface="Calibri" pitchFamily="34" charset="0"/>
              </a:rPr>
              <a:t>Service Centres </a:t>
            </a:r>
            <a:r>
              <a:rPr kumimoji="0" lang="en-IN" sz="3200" b="1" i="0" u="none" strike="noStrike" kern="1200" cap="none" spc="0" normalizeH="0" noProof="0" dirty="0" smtClean="0">
                <a:ln>
                  <a:noFill/>
                </a:ln>
                <a:solidFill>
                  <a:schemeClr val="tx1"/>
                </a:solidFill>
                <a:effectLst/>
                <a:uLnTx/>
                <a:uFillTx/>
                <a:ea typeface="Calibri" pitchFamily="34" charset="0"/>
              </a:rPr>
              <a:t>(ISC) </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3200" b="1" baseline="0" dirty="0" smtClean="0">
                <a:ea typeface="Calibri" pitchFamily="34" charset="0"/>
              </a:rPr>
              <a:t>(NSE)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pSp>
        <p:nvGrpSpPr>
          <p:cNvPr id="10" name="Group 9"/>
          <p:cNvGrpSpPr/>
          <p:nvPr/>
        </p:nvGrpSpPr>
        <p:grpSpPr>
          <a:xfrm>
            <a:off x="-152400" y="1160350"/>
            <a:ext cx="6488598" cy="4976925"/>
            <a:chOff x="1263586" y="955615"/>
            <a:chExt cx="6488598" cy="5422015"/>
          </a:xfrm>
        </p:grpSpPr>
        <p:grpSp>
          <p:nvGrpSpPr>
            <p:cNvPr id="11" name="Group 10"/>
            <p:cNvGrpSpPr/>
            <p:nvPr/>
          </p:nvGrpSpPr>
          <p:grpSpPr>
            <a:xfrm>
              <a:off x="1263586" y="955615"/>
              <a:ext cx="6488598" cy="5422015"/>
              <a:chOff x="2097097" y="1196975"/>
              <a:chExt cx="5646739" cy="5422015"/>
            </a:xfrm>
          </p:grpSpPr>
          <p:sp>
            <p:nvSpPr>
              <p:cNvPr id="32" name="Freeform 17"/>
              <p:cNvSpPr>
                <a:spLocks/>
              </p:cNvSpPr>
              <p:nvPr/>
            </p:nvSpPr>
            <p:spPr bwMode="auto">
              <a:xfrm>
                <a:off x="2776548" y="1218315"/>
                <a:ext cx="4967288" cy="5400675"/>
              </a:xfrm>
              <a:custGeom>
                <a:avLst/>
                <a:gdLst>
                  <a:gd name="T0" fmla="*/ 176717218 w 3445"/>
                  <a:gd name="T1" fmla="*/ 2147483646 h 4003"/>
                  <a:gd name="T2" fmla="*/ 700632728 w 3445"/>
                  <a:gd name="T3" fmla="*/ 2147483646 h 4003"/>
                  <a:gd name="T4" fmla="*/ 407489200 w 3445"/>
                  <a:gd name="T5" fmla="*/ 2147483646 h 4003"/>
                  <a:gd name="T6" fmla="*/ 1118516465 w 3445"/>
                  <a:gd name="T7" fmla="*/ 1998605927 h 4003"/>
                  <a:gd name="T8" fmla="*/ 1704802079 w 3445"/>
                  <a:gd name="T9" fmla="*/ 1397931602 h 4003"/>
                  <a:gd name="T10" fmla="*/ 1692328347 w 3445"/>
                  <a:gd name="T11" fmla="*/ 973820089 h 4003"/>
                  <a:gd name="T12" fmla="*/ 1523926469 w 3445"/>
                  <a:gd name="T13" fmla="*/ 586112875 h 4003"/>
                  <a:gd name="T14" fmla="*/ 1367999766 w 3445"/>
                  <a:gd name="T15" fmla="*/ 107392888 h 4003"/>
                  <a:gd name="T16" fmla="*/ 2147483646 w 3445"/>
                  <a:gd name="T17" fmla="*/ 271212913 h 4003"/>
                  <a:gd name="T18" fmla="*/ 2147483646 w 3445"/>
                  <a:gd name="T19" fmla="*/ 396808626 h 4003"/>
                  <a:gd name="T20" fmla="*/ 2147483646 w 3445"/>
                  <a:gd name="T21" fmla="*/ 1068471539 h 4003"/>
                  <a:gd name="T22" fmla="*/ 2147483646 w 3445"/>
                  <a:gd name="T23" fmla="*/ 1221370139 h 4003"/>
                  <a:gd name="T24" fmla="*/ 2147483646 w 3445"/>
                  <a:gd name="T25" fmla="*/ 1598157277 h 4003"/>
                  <a:gd name="T26" fmla="*/ 2147483646 w 3445"/>
                  <a:gd name="T27" fmla="*/ 2147483646 h 4003"/>
                  <a:gd name="T28" fmla="*/ 2147483646 w 3445"/>
                  <a:gd name="T29" fmla="*/ 2147483646 h 4003"/>
                  <a:gd name="T30" fmla="*/ 2147483646 w 3445"/>
                  <a:gd name="T31" fmla="*/ 2147483646 h 4003"/>
                  <a:gd name="T32" fmla="*/ 2147483646 w 3445"/>
                  <a:gd name="T33" fmla="*/ 2147483646 h 4003"/>
                  <a:gd name="T34" fmla="*/ 2147483646 w 3445"/>
                  <a:gd name="T35" fmla="*/ 2147483646 h 4003"/>
                  <a:gd name="T36" fmla="*/ 2147483646 w 3445"/>
                  <a:gd name="T37" fmla="*/ 1820224452 h 4003"/>
                  <a:gd name="T38" fmla="*/ 2147483646 w 3445"/>
                  <a:gd name="T39" fmla="*/ 1998605927 h 4003"/>
                  <a:gd name="T40" fmla="*/ 2147483646 w 3445"/>
                  <a:gd name="T41" fmla="*/ 2147483646 h 4003"/>
                  <a:gd name="T42" fmla="*/ 2147483646 w 3445"/>
                  <a:gd name="T43" fmla="*/ 2147483646 h 4003"/>
                  <a:gd name="T44" fmla="*/ 2147483646 w 3445"/>
                  <a:gd name="T45" fmla="*/ 2147483646 h 4003"/>
                  <a:gd name="T46" fmla="*/ 2147483646 w 3445"/>
                  <a:gd name="T47" fmla="*/ 2147483646 h 4003"/>
                  <a:gd name="T48" fmla="*/ 2147483646 w 3445"/>
                  <a:gd name="T49" fmla="*/ 2147483646 h 4003"/>
                  <a:gd name="T50" fmla="*/ 2147483646 w 3445"/>
                  <a:gd name="T51" fmla="*/ 2147483646 h 4003"/>
                  <a:gd name="T52" fmla="*/ 2147483646 w 3445"/>
                  <a:gd name="T53" fmla="*/ 2147483646 h 4003"/>
                  <a:gd name="T54" fmla="*/ 2147483646 w 3445"/>
                  <a:gd name="T55" fmla="*/ 2147483646 h 4003"/>
                  <a:gd name="T56" fmla="*/ 2147483646 w 3445"/>
                  <a:gd name="T57" fmla="*/ 2147483646 h 4003"/>
                  <a:gd name="T58" fmla="*/ 2147483646 w 3445"/>
                  <a:gd name="T59" fmla="*/ 2147483646 h 4003"/>
                  <a:gd name="T60" fmla="*/ 2147483646 w 3445"/>
                  <a:gd name="T61" fmla="*/ 2147483646 h 4003"/>
                  <a:gd name="T62" fmla="*/ 2147483646 w 3445"/>
                  <a:gd name="T63" fmla="*/ 2147483646 h 4003"/>
                  <a:gd name="T64" fmla="*/ 2147483646 w 3445"/>
                  <a:gd name="T65" fmla="*/ 2147483646 h 4003"/>
                  <a:gd name="T66" fmla="*/ 2147483646 w 3445"/>
                  <a:gd name="T67" fmla="*/ 2147483646 h 4003"/>
                  <a:gd name="T68" fmla="*/ 2147483646 w 3445"/>
                  <a:gd name="T69" fmla="*/ 2147483646 h 4003"/>
                  <a:gd name="T70" fmla="*/ 2147483646 w 3445"/>
                  <a:gd name="T71" fmla="*/ 2147483646 h 4003"/>
                  <a:gd name="T72" fmla="*/ 2147483646 w 3445"/>
                  <a:gd name="T73" fmla="*/ 2147483646 h 4003"/>
                  <a:gd name="T74" fmla="*/ 2147483646 w 3445"/>
                  <a:gd name="T75" fmla="*/ 2147483646 h 4003"/>
                  <a:gd name="T76" fmla="*/ 2147483646 w 3445"/>
                  <a:gd name="T77" fmla="*/ 2147483646 h 4003"/>
                  <a:gd name="T78" fmla="*/ 2147483646 w 3445"/>
                  <a:gd name="T79" fmla="*/ 2147483646 h 4003"/>
                  <a:gd name="T80" fmla="*/ 2099817547 w 3445"/>
                  <a:gd name="T81" fmla="*/ 2147483646 h 4003"/>
                  <a:gd name="T82" fmla="*/ 1744303914 w 3445"/>
                  <a:gd name="T83" fmla="*/ 2147483646 h 4003"/>
                  <a:gd name="T84" fmla="*/ 1272365414 w 3445"/>
                  <a:gd name="T85" fmla="*/ 2147483646 h 4003"/>
                  <a:gd name="T86" fmla="*/ 1118516465 w 3445"/>
                  <a:gd name="T87" fmla="*/ 2147483646 h 4003"/>
                  <a:gd name="T88" fmla="*/ 1056146361 w 3445"/>
                  <a:gd name="T89" fmla="*/ 2147483646 h 4003"/>
                  <a:gd name="T90" fmla="*/ 1043671186 w 3445"/>
                  <a:gd name="T91" fmla="*/ 2147483646 h 4003"/>
                  <a:gd name="T92" fmla="*/ 966748154 w 3445"/>
                  <a:gd name="T93" fmla="*/ 2147483646 h 4003"/>
                  <a:gd name="T94" fmla="*/ 646577965 w 3445"/>
                  <a:gd name="T95" fmla="*/ 2147483646 h 4003"/>
                  <a:gd name="T96" fmla="*/ 228692786 w 3445"/>
                  <a:gd name="T97" fmla="*/ 2147483646 h 4003"/>
                  <a:gd name="T98" fmla="*/ 482334479 w 3445"/>
                  <a:gd name="T99" fmla="*/ 2147483646 h 4003"/>
                  <a:gd name="T100" fmla="*/ 62370104 w 3445"/>
                  <a:gd name="T101" fmla="*/ 2147483646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solidFill>
                <a:srgbClr val="00A0C6"/>
              </a:solidFill>
              <a:ln w="76200" cap="flat" cmpd="sng">
                <a:solidFill>
                  <a:schemeClr val="bg1"/>
                </a:solidFill>
                <a:prstDash val="solid"/>
                <a:round/>
                <a:headEnd type="none" w="med" len="med"/>
                <a:tailEnd type="none" w="med" len="med"/>
              </a:ln>
              <a:effectLst>
                <a:outerShdw dist="35921" dir="2700000" algn="ctr" rotWithShape="0">
                  <a:schemeClr val="bg2"/>
                </a:outerShdw>
              </a:effectLst>
            </p:spPr>
            <p:txBody>
              <a:bodyPr/>
              <a:lstStyle/>
              <a:p>
                <a:endParaRPr lang="en-GB" dirty="0">
                  <a:solidFill>
                    <a:srgbClr val="342A66"/>
                  </a:solidFill>
                  <a:latin typeface="IBM Plex Sans" panose="020B0503050000000000"/>
                </a:endParaRPr>
              </a:p>
            </p:txBody>
          </p:sp>
          <p:sp>
            <p:nvSpPr>
              <p:cNvPr id="33" name="Freeform 18"/>
              <p:cNvSpPr>
                <a:spLocks/>
              </p:cNvSpPr>
              <p:nvPr/>
            </p:nvSpPr>
            <p:spPr bwMode="auto">
              <a:xfrm>
                <a:off x="2771775" y="1196975"/>
                <a:ext cx="4967288" cy="5400675"/>
              </a:xfrm>
              <a:custGeom>
                <a:avLst/>
                <a:gdLst>
                  <a:gd name="T0" fmla="*/ 176717218 w 3445"/>
                  <a:gd name="T1" fmla="*/ 2147483646 h 4003"/>
                  <a:gd name="T2" fmla="*/ 700632728 w 3445"/>
                  <a:gd name="T3" fmla="*/ 2147483646 h 4003"/>
                  <a:gd name="T4" fmla="*/ 407489200 w 3445"/>
                  <a:gd name="T5" fmla="*/ 2147483646 h 4003"/>
                  <a:gd name="T6" fmla="*/ 1118516465 w 3445"/>
                  <a:gd name="T7" fmla="*/ 1998605927 h 4003"/>
                  <a:gd name="T8" fmla="*/ 1704802079 w 3445"/>
                  <a:gd name="T9" fmla="*/ 1397931602 h 4003"/>
                  <a:gd name="T10" fmla="*/ 1692328347 w 3445"/>
                  <a:gd name="T11" fmla="*/ 973820089 h 4003"/>
                  <a:gd name="T12" fmla="*/ 1523926469 w 3445"/>
                  <a:gd name="T13" fmla="*/ 586112875 h 4003"/>
                  <a:gd name="T14" fmla="*/ 1367999766 w 3445"/>
                  <a:gd name="T15" fmla="*/ 107392888 h 4003"/>
                  <a:gd name="T16" fmla="*/ 2147483646 w 3445"/>
                  <a:gd name="T17" fmla="*/ 271212913 h 4003"/>
                  <a:gd name="T18" fmla="*/ 2147483646 w 3445"/>
                  <a:gd name="T19" fmla="*/ 396808626 h 4003"/>
                  <a:gd name="T20" fmla="*/ 2147483646 w 3445"/>
                  <a:gd name="T21" fmla="*/ 1068471539 h 4003"/>
                  <a:gd name="T22" fmla="*/ 2147483646 w 3445"/>
                  <a:gd name="T23" fmla="*/ 1221370139 h 4003"/>
                  <a:gd name="T24" fmla="*/ 2147483646 w 3445"/>
                  <a:gd name="T25" fmla="*/ 1598157277 h 4003"/>
                  <a:gd name="T26" fmla="*/ 2147483646 w 3445"/>
                  <a:gd name="T27" fmla="*/ 2147483646 h 4003"/>
                  <a:gd name="T28" fmla="*/ 2147483646 w 3445"/>
                  <a:gd name="T29" fmla="*/ 2147483646 h 4003"/>
                  <a:gd name="T30" fmla="*/ 2147483646 w 3445"/>
                  <a:gd name="T31" fmla="*/ 2147483646 h 4003"/>
                  <a:gd name="T32" fmla="*/ 2147483646 w 3445"/>
                  <a:gd name="T33" fmla="*/ 2147483646 h 4003"/>
                  <a:gd name="T34" fmla="*/ 2147483646 w 3445"/>
                  <a:gd name="T35" fmla="*/ 2147483646 h 4003"/>
                  <a:gd name="T36" fmla="*/ 2147483646 w 3445"/>
                  <a:gd name="T37" fmla="*/ 1820224452 h 4003"/>
                  <a:gd name="T38" fmla="*/ 2147483646 w 3445"/>
                  <a:gd name="T39" fmla="*/ 1998605927 h 4003"/>
                  <a:gd name="T40" fmla="*/ 2147483646 w 3445"/>
                  <a:gd name="T41" fmla="*/ 2147483646 h 4003"/>
                  <a:gd name="T42" fmla="*/ 2147483646 w 3445"/>
                  <a:gd name="T43" fmla="*/ 2147483646 h 4003"/>
                  <a:gd name="T44" fmla="*/ 2147483646 w 3445"/>
                  <a:gd name="T45" fmla="*/ 2147483646 h 4003"/>
                  <a:gd name="T46" fmla="*/ 2147483646 w 3445"/>
                  <a:gd name="T47" fmla="*/ 2147483646 h 4003"/>
                  <a:gd name="T48" fmla="*/ 2147483646 w 3445"/>
                  <a:gd name="T49" fmla="*/ 2147483646 h 4003"/>
                  <a:gd name="T50" fmla="*/ 2147483646 w 3445"/>
                  <a:gd name="T51" fmla="*/ 2147483646 h 4003"/>
                  <a:gd name="T52" fmla="*/ 2147483646 w 3445"/>
                  <a:gd name="T53" fmla="*/ 2147483646 h 4003"/>
                  <a:gd name="T54" fmla="*/ 2147483646 w 3445"/>
                  <a:gd name="T55" fmla="*/ 2147483646 h 4003"/>
                  <a:gd name="T56" fmla="*/ 2147483646 w 3445"/>
                  <a:gd name="T57" fmla="*/ 2147483646 h 4003"/>
                  <a:gd name="T58" fmla="*/ 2147483646 w 3445"/>
                  <a:gd name="T59" fmla="*/ 2147483646 h 4003"/>
                  <a:gd name="T60" fmla="*/ 2147483646 w 3445"/>
                  <a:gd name="T61" fmla="*/ 2147483646 h 4003"/>
                  <a:gd name="T62" fmla="*/ 2147483646 w 3445"/>
                  <a:gd name="T63" fmla="*/ 2147483646 h 4003"/>
                  <a:gd name="T64" fmla="*/ 2147483646 w 3445"/>
                  <a:gd name="T65" fmla="*/ 2147483646 h 4003"/>
                  <a:gd name="T66" fmla="*/ 2147483646 w 3445"/>
                  <a:gd name="T67" fmla="*/ 2147483646 h 4003"/>
                  <a:gd name="T68" fmla="*/ 2147483646 w 3445"/>
                  <a:gd name="T69" fmla="*/ 2147483646 h 4003"/>
                  <a:gd name="T70" fmla="*/ 2147483646 w 3445"/>
                  <a:gd name="T71" fmla="*/ 2147483646 h 4003"/>
                  <a:gd name="T72" fmla="*/ 2147483646 w 3445"/>
                  <a:gd name="T73" fmla="*/ 2147483646 h 4003"/>
                  <a:gd name="T74" fmla="*/ 2147483646 w 3445"/>
                  <a:gd name="T75" fmla="*/ 2147483646 h 4003"/>
                  <a:gd name="T76" fmla="*/ 2147483646 w 3445"/>
                  <a:gd name="T77" fmla="*/ 2147483646 h 4003"/>
                  <a:gd name="T78" fmla="*/ 2147483646 w 3445"/>
                  <a:gd name="T79" fmla="*/ 2147483646 h 4003"/>
                  <a:gd name="T80" fmla="*/ 2099817547 w 3445"/>
                  <a:gd name="T81" fmla="*/ 2147483646 h 4003"/>
                  <a:gd name="T82" fmla="*/ 1744303914 w 3445"/>
                  <a:gd name="T83" fmla="*/ 2147483646 h 4003"/>
                  <a:gd name="T84" fmla="*/ 1272365414 w 3445"/>
                  <a:gd name="T85" fmla="*/ 2147483646 h 4003"/>
                  <a:gd name="T86" fmla="*/ 1118516465 w 3445"/>
                  <a:gd name="T87" fmla="*/ 2147483646 h 4003"/>
                  <a:gd name="T88" fmla="*/ 1056146361 w 3445"/>
                  <a:gd name="T89" fmla="*/ 2147483646 h 4003"/>
                  <a:gd name="T90" fmla="*/ 1043671186 w 3445"/>
                  <a:gd name="T91" fmla="*/ 2147483646 h 4003"/>
                  <a:gd name="T92" fmla="*/ 966748154 w 3445"/>
                  <a:gd name="T93" fmla="*/ 2147483646 h 4003"/>
                  <a:gd name="T94" fmla="*/ 646577965 w 3445"/>
                  <a:gd name="T95" fmla="*/ 2147483646 h 4003"/>
                  <a:gd name="T96" fmla="*/ 228692786 w 3445"/>
                  <a:gd name="T97" fmla="*/ 2147483646 h 4003"/>
                  <a:gd name="T98" fmla="*/ 482334479 w 3445"/>
                  <a:gd name="T99" fmla="*/ 2147483646 h 4003"/>
                  <a:gd name="T100" fmla="*/ 62370104 w 3445"/>
                  <a:gd name="T101" fmla="*/ 2147483646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noFill/>
              <a:ln w="28575"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342A66"/>
                  </a:solidFill>
                  <a:latin typeface="IBM Plex Sans" panose="020B0503050000000000"/>
                </a:endParaRPr>
              </a:p>
            </p:txBody>
          </p:sp>
          <p:sp>
            <p:nvSpPr>
              <p:cNvPr id="34" name="Rectangle 12"/>
              <p:cNvSpPr>
                <a:spLocks noChangeArrowheads="1"/>
              </p:cNvSpPr>
              <p:nvPr/>
            </p:nvSpPr>
            <p:spPr bwMode="auto">
              <a:xfrm>
                <a:off x="5653280" y="3722444"/>
                <a:ext cx="1368425"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Kolkata</a:t>
                </a:r>
              </a:p>
            </p:txBody>
          </p:sp>
          <p:sp>
            <p:nvSpPr>
              <p:cNvPr id="35" name="Rectangle 13"/>
              <p:cNvSpPr>
                <a:spLocks noChangeArrowheads="1"/>
              </p:cNvSpPr>
              <p:nvPr/>
            </p:nvSpPr>
            <p:spPr bwMode="auto">
              <a:xfrm>
                <a:off x="4037140" y="5458862"/>
                <a:ext cx="1597934" cy="28247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Chennai</a:t>
                </a:r>
              </a:p>
            </p:txBody>
          </p:sp>
          <p:sp>
            <p:nvSpPr>
              <p:cNvPr id="36" name="Rectangle 14"/>
              <p:cNvSpPr>
                <a:spLocks noChangeArrowheads="1"/>
              </p:cNvSpPr>
              <p:nvPr/>
            </p:nvSpPr>
            <p:spPr bwMode="auto">
              <a:xfrm>
                <a:off x="3555897" y="3893499"/>
                <a:ext cx="1023258" cy="275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WRO</a:t>
                </a:r>
              </a:p>
            </p:txBody>
          </p:sp>
          <p:sp>
            <p:nvSpPr>
              <p:cNvPr id="37" name="Rectangle 14"/>
              <p:cNvSpPr>
                <a:spLocks noChangeArrowheads="1"/>
              </p:cNvSpPr>
              <p:nvPr/>
            </p:nvSpPr>
            <p:spPr bwMode="auto">
              <a:xfrm>
                <a:off x="3576035" y="2495767"/>
                <a:ext cx="1362075"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Delhi</a:t>
                </a:r>
              </a:p>
            </p:txBody>
          </p:sp>
          <p:sp>
            <p:nvSpPr>
              <p:cNvPr id="38" name="Rectangle 14"/>
              <p:cNvSpPr>
                <a:spLocks noChangeArrowheads="1"/>
              </p:cNvSpPr>
              <p:nvPr/>
            </p:nvSpPr>
            <p:spPr bwMode="auto">
              <a:xfrm>
                <a:off x="2916820" y="3335995"/>
                <a:ext cx="1271170" cy="2545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Ahmedabad</a:t>
                </a:r>
              </a:p>
            </p:txBody>
          </p:sp>
          <p:sp>
            <p:nvSpPr>
              <p:cNvPr id="39" name="Rectangle 13"/>
              <p:cNvSpPr>
                <a:spLocks noChangeArrowheads="1"/>
              </p:cNvSpPr>
              <p:nvPr/>
            </p:nvSpPr>
            <p:spPr bwMode="auto">
              <a:xfrm>
                <a:off x="3245380" y="4958018"/>
                <a:ext cx="1416050" cy="27225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Bangalore</a:t>
                </a:r>
              </a:p>
            </p:txBody>
          </p:sp>
          <p:sp>
            <p:nvSpPr>
              <p:cNvPr id="40" name="Rectangle 13"/>
              <p:cNvSpPr>
                <a:spLocks noChangeArrowheads="1"/>
              </p:cNvSpPr>
              <p:nvPr/>
            </p:nvSpPr>
            <p:spPr bwMode="auto">
              <a:xfrm>
                <a:off x="4419713" y="4391172"/>
                <a:ext cx="1416050" cy="27225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Hyderabad</a:t>
                </a:r>
              </a:p>
            </p:txBody>
          </p:sp>
          <p:sp>
            <p:nvSpPr>
              <p:cNvPr id="41" name="Rectangle 12"/>
              <p:cNvSpPr>
                <a:spLocks noChangeArrowheads="1"/>
              </p:cNvSpPr>
              <p:nvPr/>
            </p:nvSpPr>
            <p:spPr bwMode="auto">
              <a:xfrm>
                <a:off x="2733374" y="2688154"/>
                <a:ext cx="1368425"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Jaipur</a:t>
                </a:r>
              </a:p>
            </p:txBody>
          </p:sp>
          <p:sp>
            <p:nvSpPr>
              <p:cNvPr id="42" name="Rectangle 41"/>
              <p:cNvSpPr>
                <a:spLocks noChangeArrowheads="1"/>
              </p:cNvSpPr>
              <p:nvPr/>
            </p:nvSpPr>
            <p:spPr bwMode="auto">
              <a:xfrm>
                <a:off x="4083085" y="3619548"/>
                <a:ext cx="1007382" cy="28592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Indore</a:t>
                </a:r>
              </a:p>
            </p:txBody>
          </p:sp>
          <p:sp>
            <p:nvSpPr>
              <p:cNvPr id="43" name="Rectangle 14"/>
              <p:cNvSpPr>
                <a:spLocks noChangeArrowheads="1"/>
              </p:cNvSpPr>
              <p:nvPr/>
            </p:nvSpPr>
            <p:spPr bwMode="auto">
              <a:xfrm>
                <a:off x="5063675" y="2780924"/>
                <a:ext cx="999441" cy="2400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Lucknow</a:t>
                </a:r>
              </a:p>
            </p:txBody>
          </p:sp>
          <p:sp>
            <p:nvSpPr>
              <p:cNvPr id="44" name="Rectangle 14"/>
              <p:cNvSpPr>
                <a:spLocks noChangeArrowheads="1"/>
              </p:cNvSpPr>
              <p:nvPr/>
            </p:nvSpPr>
            <p:spPr bwMode="auto">
              <a:xfrm>
                <a:off x="4067526" y="2963739"/>
                <a:ext cx="936398" cy="24086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Kanpur</a:t>
                </a:r>
              </a:p>
            </p:txBody>
          </p:sp>
          <p:sp>
            <p:nvSpPr>
              <p:cNvPr id="45" name="Rectangle 12"/>
              <p:cNvSpPr>
                <a:spLocks noChangeArrowheads="1"/>
              </p:cNvSpPr>
              <p:nvPr/>
            </p:nvSpPr>
            <p:spPr bwMode="auto">
              <a:xfrm>
                <a:off x="4908602" y="3601972"/>
                <a:ext cx="986288" cy="24094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Patna</a:t>
                </a:r>
              </a:p>
            </p:txBody>
          </p:sp>
          <p:sp>
            <p:nvSpPr>
              <p:cNvPr id="46" name="Rectangle 14"/>
              <p:cNvSpPr>
                <a:spLocks noChangeArrowheads="1"/>
              </p:cNvSpPr>
              <p:nvPr/>
            </p:nvSpPr>
            <p:spPr bwMode="auto">
              <a:xfrm>
                <a:off x="3361745" y="4432631"/>
                <a:ext cx="1023258" cy="275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Pune</a:t>
                </a:r>
              </a:p>
            </p:txBody>
          </p:sp>
          <p:sp>
            <p:nvSpPr>
              <p:cNvPr id="47" name="Rectangle 14"/>
              <p:cNvSpPr>
                <a:spLocks noChangeArrowheads="1"/>
              </p:cNvSpPr>
              <p:nvPr/>
            </p:nvSpPr>
            <p:spPr bwMode="auto">
              <a:xfrm>
                <a:off x="2097097" y="3625420"/>
                <a:ext cx="1358900" cy="32017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Vadodara</a:t>
                </a:r>
              </a:p>
            </p:txBody>
          </p:sp>
          <p:sp>
            <p:nvSpPr>
              <p:cNvPr id="48" name="Flowchart: Connector 47"/>
              <p:cNvSpPr/>
              <p:nvPr/>
            </p:nvSpPr>
            <p:spPr>
              <a:xfrm>
                <a:off x="4705074" y="4663428"/>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49" name="Flowchart: Connector 48"/>
              <p:cNvSpPr/>
              <p:nvPr/>
            </p:nvSpPr>
            <p:spPr>
              <a:xfrm>
                <a:off x="5267753" y="3463943"/>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sz="1600" b="1" dirty="0">
                  <a:solidFill>
                    <a:srgbClr val="342A66"/>
                  </a:solidFill>
                  <a:latin typeface="IBM Plex Sans" panose="020B0503050000000000"/>
                </a:endParaRPr>
              </a:p>
            </p:txBody>
          </p:sp>
          <p:sp>
            <p:nvSpPr>
              <p:cNvPr id="50" name="Flowchart: Connector 49"/>
              <p:cNvSpPr/>
              <p:nvPr/>
            </p:nvSpPr>
            <p:spPr>
              <a:xfrm>
                <a:off x="3653568" y="4034967"/>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1" name="Flowchart: Connector 50"/>
              <p:cNvSpPr/>
              <p:nvPr/>
            </p:nvSpPr>
            <p:spPr>
              <a:xfrm>
                <a:off x="4495122" y="530699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2" name="Flowchart: Connector 51"/>
              <p:cNvSpPr/>
              <p:nvPr/>
            </p:nvSpPr>
            <p:spPr>
              <a:xfrm>
                <a:off x="3966745" y="5183730"/>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3" name="Rectangle 52"/>
              <p:cNvSpPr/>
              <p:nvPr/>
            </p:nvSpPr>
            <p:spPr>
              <a:xfrm>
                <a:off x="3145214" y="3905468"/>
                <a:ext cx="510857" cy="461665"/>
              </a:xfrm>
              <a:prstGeom prst="rect">
                <a:avLst/>
              </a:prstGeom>
            </p:spPr>
            <p:txBody>
              <a:bodyPr wrap="none">
                <a:spAutoFit/>
              </a:bodyPr>
              <a:lstStyle/>
              <a:p>
                <a:pPr algn="ctr">
                  <a:spcBef>
                    <a:spcPct val="0"/>
                  </a:spcBef>
                  <a:buFontTx/>
                  <a:buNone/>
                </a:pPr>
                <a:r>
                  <a:rPr lang="en-US" altLang="en-US" sz="2400" b="1" dirty="0">
                    <a:solidFill>
                      <a:srgbClr val="342A66"/>
                    </a:solidFill>
                    <a:latin typeface="IBM Plex Sans" panose="020B0503050000000000"/>
                  </a:rPr>
                  <a:t>HO</a:t>
                </a:r>
              </a:p>
            </p:txBody>
          </p:sp>
          <p:sp>
            <p:nvSpPr>
              <p:cNvPr id="54" name="Flowchart: Connector 53"/>
              <p:cNvSpPr/>
              <p:nvPr/>
            </p:nvSpPr>
            <p:spPr>
              <a:xfrm>
                <a:off x="3584289" y="2918796"/>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5" name="Flowchart: Connector 54"/>
              <p:cNvSpPr/>
              <p:nvPr/>
            </p:nvSpPr>
            <p:spPr>
              <a:xfrm>
                <a:off x="5986916" y="3634711"/>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6" name="Flowchart: Connector 55"/>
              <p:cNvSpPr/>
              <p:nvPr/>
            </p:nvSpPr>
            <p:spPr>
              <a:xfrm>
                <a:off x="3720296" y="4281174"/>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7" name="Flowchart: Connector 56"/>
              <p:cNvSpPr/>
              <p:nvPr/>
            </p:nvSpPr>
            <p:spPr>
              <a:xfrm>
                <a:off x="5051539" y="3071196"/>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8" name="Flowchart: Connector 57"/>
              <p:cNvSpPr/>
              <p:nvPr/>
            </p:nvSpPr>
            <p:spPr>
              <a:xfrm>
                <a:off x="4067526" y="2774332"/>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9" name="Flowchart: Connector 58"/>
              <p:cNvSpPr/>
              <p:nvPr/>
            </p:nvSpPr>
            <p:spPr>
              <a:xfrm>
                <a:off x="4786802" y="317831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0" name="Flowchart: Connector 59"/>
              <p:cNvSpPr/>
              <p:nvPr/>
            </p:nvSpPr>
            <p:spPr>
              <a:xfrm>
                <a:off x="3247788" y="368116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1" name="Flowchart: Connector 60"/>
              <p:cNvSpPr/>
              <p:nvPr/>
            </p:nvSpPr>
            <p:spPr>
              <a:xfrm>
                <a:off x="3573993" y="355481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2" name="Flowchart: Connector 61"/>
              <p:cNvSpPr/>
              <p:nvPr/>
            </p:nvSpPr>
            <p:spPr>
              <a:xfrm>
                <a:off x="4308803" y="3538541"/>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3" name="Flowchart: Connector 62"/>
              <p:cNvSpPr/>
              <p:nvPr/>
            </p:nvSpPr>
            <p:spPr>
              <a:xfrm>
                <a:off x="3574201" y="4018142"/>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grpSp>
        <p:sp>
          <p:nvSpPr>
            <p:cNvPr id="12" name="Flowchart: Connector 11"/>
            <p:cNvSpPr/>
            <p:nvPr/>
          </p:nvSpPr>
          <p:spPr>
            <a:xfrm>
              <a:off x="3440221" y="1462968"/>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3" name="Flowchart: Connector 12"/>
            <p:cNvSpPr/>
            <p:nvPr/>
          </p:nvSpPr>
          <p:spPr>
            <a:xfrm>
              <a:off x="3458100" y="2046786"/>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4" name="Rectangle 14"/>
            <p:cNvSpPr>
              <a:spLocks noChangeArrowheads="1"/>
            </p:cNvSpPr>
            <p:nvPr/>
          </p:nvSpPr>
          <p:spPr bwMode="auto">
            <a:xfrm>
              <a:off x="3251612" y="1398097"/>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Jammu</a:t>
              </a:r>
            </a:p>
          </p:txBody>
        </p:sp>
        <p:sp>
          <p:nvSpPr>
            <p:cNvPr id="15" name="Rectangle 14"/>
            <p:cNvSpPr>
              <a:spLocks noChangeArrowheads="1"/>
            </p:cNvSpPr>
            <p:nvPr/>
          </p:nvSpPr>
          <p:spPr bwMode="auto">
            <a:xfrm>
              <a:off x="2063552" y="1961947"/>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Chandigarh</a:t>
              </a:r>
            </a:p>
          </p:txBody>
        </p:sp>
        <p:sp>
          <p:nvSpPr>
            <p:cNvPr id="16" name="Flowchart: Connector 15"/>
            <p:cNvSpPr/>
            <p:nvPr/>
          </p:nvSpPr>
          <p:spPr>
            <a:xfrm>
              <a:off x="3040560" y="4564384"/>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7" name="Flowchart: Connector 16"/>
            <p:cNvSpPr/>
            <p:nvPr/>
          </p:nvSpPr>
          <p:spPr>
            <a:xfrm>
              <a:off x="7009387" y="2704652"/>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8" name="Flowchart: Connector 17"/>
            <p:cNvSpPr/>
            <p:nvPr/>
          </p:nvSpPr>
          <p:spPr>
            <a:xfrm>
              <a:off x="5384521" y="3943776"/>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9" name="Flowchart: Connector 18"/>
            <p:cNvSpPr/>
            <p:nvPr/>
          </p:nvSpPr>
          <p:spPr>
            <a:xfrm>
              <a:off x="4050112" y="2197202"/>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0" name="Rectangle 14"/>
            <p:cNvSpPr>
              <a:spLocks noChangeArrowheads="1"/>
            </p:cNvSpPr>
            <p:nvPr/>
          </p:nvSpPr>
          <p:spPr bwMode="auto">
            <a:xfrm>
              <a:off x="3962654" y="2146987"/>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Dehradun</a:t>
              </a:r>
            </a:p>
          </p:txBody>
        </p:sp>
        <p:sp>
          <p:nvSpPr>
            <p:cNvPr id="21" name="Rectangle 14"/>
            <p:cNvSpPr>
              <a:spLocks noChangeArrowheads="1"/>
            </p:cNvSpPr>
            <p:nvPr/>
          </p:nvSpPr>
          <p:spPr bwMode="auto">
            <a:xfrm>
              <a:off x="6462928" y="2447237"/>
              <a:ext cx="1148445" cy="2400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Guwahati</a:t>
              </a:r>
            </a:p>
          </p:txBody>
        </p:sp>
        <p:sp>
          <p:nvSpPr>
            <p:cNvPr id="22" name="Rectangle 12"/>
            <p:cNvSpPr>
              <a:spLocks noChangeArrowheads="1"/>
            </p:cNvSpPr>
            <p:nvPr/>
          </p:nvSpPr>
          <p:spPr bwMode="auto">
            <a:xfrm>
              <a:off x="5527798" y="3835685"/>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Bhubaneshwar</a:t>
              </a:r>
            </a:p>
          </p:txBody>
        </p:sp>
        <p:sp>
          <p:nvSpPr>
            <p:cNvPr id="23" name="Flowchart: Connector 22"/>
            <p:cNvSpPr/>
            <p:nvPr/>
          </p:nvSpPr>
          <p:spPr>
            <a:xfrm>
              <a:off x="5322636" y="3704230"/>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4" name="Rectangle 12"/>
            <p:cNvSpPr>
              <a:spLocks noChangeArrowheads="1"/>
            </p:cNvSpPr>
            <p:nvPr/>
          </p:nvSpPr>
          <p:spPr bwMode="auto">
            <a:xfrm>
              <a:off x="4168981" y="3610195"/>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Ranchi</a:t>
              </a:r>
            </a:p>
          </p:txBody>
        </p:sp>
        <p:sp>
          <p:nvSpPr>
            <p:cNvPr id="25" name="Flowchart: Connector 24"/>
            <p:cNvSpPr/>
            <p:nvPr/>
          </p:nvSpPr>
          <p:spPr>
            <a:xfrm>
              <a:off x="4528110" y="3921111"/>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6" name="Rectangle 12"/>
            <p:cNvSpPr>
              <a:spLocks noChangeArrowheads="1"/>
            </p:cNvSpPr>
            <p:nvPr/>
          </p:nvSpPr>
          <p:spPr bwMode="auto">
            <a:xfrm>
              <a:off x="3386590" y="3813250"/>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Raipur</a:t>
              </a:r>
            </a:p>
          </p:txBody>
        </p:sp>
        <p:sp>
          <p:nvSpPr>
            <p:cNvPr id="27" name="Flowchart: Connector 26"/>
            <p:cNvSpPr/>
            <p:nvPr/>
          </p:nvSpPr>
          <p:spPr>
            <a:xfrm>
              <a:off x="3602962" y="5853169"/>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8" name="Rectangle 12"/>
            <p:cNvSpPr>
              <a:spLocks noChangeArrowheads="1"/>
            </p:cNvSpPr>
            <p:nvPr/>
          </p:nvSpPr>
          <p:spPr bwMode="auto">
            <a:xfrm>
              <a:off x="3411975" y="5788404"/>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Cochin</a:t>
              </a:r>
            </a:p>
          </p:txBody>
        </p:sp>
        <p:sp>
          <p:nvSpPr>
            <p:cNvPr id="29" name="Rectangle 14"/>
            <p:cNvSpPr>
              <a:spLocks noChangeArrowheads="1"/>
            </p:cNvSpPr>
            <p:nvPr/>
          </p:nvSpPr>
          <p:spPr bwMode="auto">
            <a:xfrm>
              <a:off x="2109030" y="4469091"/>
              <a:ext cx="1175813" cy="275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Panaji</a:t>
              </a:r>
            </a:p>
          </p:txBody>
        </p:sp>
        <p:sp>
          <p:nvSpPr>
            <p:cNvPr id="30" name="Flowchart: Connector 29"/>
            <p:cNvSpPr/>
            <p:nvPr/>
          </p:nvSpPr>
          <p:spPr>
            <a:xfrm>
              <a:off x="3701474" y="1908092"/>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31" name="Rectangle 14"/>
            <p:cNvSpPr>
              <a:spLocks noChangeArrowheads="1"/>
            </p:cNvSpPr>
            <p:nvPr/>
          </p:nvSpPr>
          <p:spPr bwMode="auto">
            <a:xfrm>
              <a:off x="3447624" y="1850071"/>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Shimla</a:t>
              </a:r>
            </a:p>
          </p:txBody>
        </p:sp>
      </p:grpSp>
      <p:sp>
        <p:nvSpPr>
          <p:cNvPr id="64" name="Rectangle 63"/>
          <p:cNvSpPr/>
          <p:nvPr/>
        </p:nvSpPr>
        <p:spPr>
          <a:xfrm>
            <a:off x="6432467" y="1948665"/>
            <a:ext cx="3459180" cy="3139321"/>
          </a:xfrm>
          <a:prstGeom prst="rect">
            <a:avLst/>
          </a:prstGeom>
          <a:ln>
            <a:solidFill>
              <a:schemeClr val="tx1"/>
            </a:solidFill>
          </a:ln>
        </p:spPr>
        <p:txBody>
          <a:bodyPr wrap="square">
            <a:spAutoFit/>
          </a:bodyPr>
          <a:lstStyle/>
          <a:p>
            <a:r>
              <a:rPr lang="en-US" b="1" dirty="0" smtClean="0"/>
              <a:t>MUST KNOW:</a:t>
            </a:r>
            <a:endParaRPr lang="en-IN" b="1" dirty="0" smtClean="0"/>
          </a:p>
          <a:p>
            <a:pPr marL="285750" indent="-285750">
              <a:buFont typeface="Arial" pitchFamily="34" charset="0"/>
              <a:buChar char="•"/>
            </a:pPr>
            <a:endParaRPr lang="en-IN" b="1" dirty="0"/>
          </a:p>
          <a:p>
            <a:pPr marL="285750" indent="-285750">
              <a:buFont typeface="Arial" pitchFamily="34" charset="0"/>
              <a:buChar char="•"/>
            </a:pPr>
            <a:r>
              <a:rPr lang="en-IN" b="1" dirty="0" smtClean="0"/>
              <a:t>5</a:t>
            </a:r>
            <a:r>
              <a:rPr lang="en-IN" dirty="0" smtClean="0"/>
              <a:t> </a:t>
            </a:r>
            <a:r>
              <a:rPr lang="en-IN" dirty="0"/>
              <a:t>Regional Offices (RO)</a:t>
            </a:r>
          </a:p>
          <a:p>
            <a:endParaRPr lang="en-IN" dirty="0"/>
          </a:p>
          <a:p>
            <a:pPr marL="285750" indent="-285750">
              <a:buFont typeface="Arial" pitchFamily="34" charset="0"/>
              <a:buChar char="•"/>
            </a:pPr>
            <a:r>
              <a:rPr lang="en-IN" b="1" dirty="0"/>
              <a:t>19</a:t>
            </a:r>
            <a:r>
              <a:rPr lang="en-IN" dirty="0"/>
              <a:t> Investor Service Centres (ISCs)</a:t>
            </a:r>
          </a:p>
          <a:p>
            <a:pPr marL="285750" indent="-285750">
              <a:buFont typeface="Arial" pitchFamily="34" charset="0"/>
              <a:buChar char="•"/>
            </a:pPr>
            <a:endParaRPr lang="en-US" dirty="0"/>
          </a:p>
          <a:p>
            <a:pPr marL="285750" indent="-285750">
              <a:buFont typeface="Arial" pitchFamily="34" charset="0"/>
              <a:buChar char="•"/>
            </a:pPr>
            <a:r>
              <a:rPr lang="en-IN" dirty="0"/>
              <a:t>TM complaint resolution and Arbitration is serviced from ROs &amp; ISCs</a:t>
            </a:r>
          </a:p>
          <a:p>
            <a:endParaRPr lang="en-IN" dirty="0"/>
          </a:p>
        </p:txBody>
      </p:sp>
      <p:sp>
        <p:nvSpPr>
          <p:cNvPr id="6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33</a:t>
            </a:r>
            <a:endParaRPr lang="en-IN" sz="1000" b="1" strike="noStrike" spc="-1" dirty="0">
              <a:solidFill>
                <a:schemeClr val="bg1"/>
              </a:solidFill>
              <a:latin typeface="Arial"/>
            </a:endParaRPr>
          </a:p>
        </p:txBody>
      </p:sp>
      <p:pic>
        <p:nvPicPr>
          <p:cNvPr id="67"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97651321"/>
      </p:ext>
    </p:extLst>
  </p:cSld>
  <p:clrMapOvr>
    <a:masterClrMapping/>
  </p:clrMapOvr>
</p:sld>
</file>

<file path=ppt/slides/slide34.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5003"/>
            <a:ext cx="8839200" cy="545432"/>
          </a:xfrm>
          <a:prstGeom prst="rect">
            <a:avLst/>
          </a:prstGeom>
        </p:spPr>
        <p:txBody>
          <a:bodyPr/>
          <a:lstStyle/>
          <a:p>
            <a:pPr algn="ctr"/>
            <a:r>
              <a:rPr lang="en-IN" sz="2800" b="1" dirty="0"/>
              <a:t>Grievance </a:t>
            </a:r>
            <a:r>
              <a:rPr lang="en-IN" sz="2800" b="1" dirty="0" err="1"/>
              <a:t>Redressal</a:t>
            </a:r>
            <a:r>
              <a:rPr lang="en-IN" sz="2800" b="1" dirty="0"/>
              <a:t> Committee (GRC)  - Conciliation process </a:t>
            </a:r>
            <a:r>
              <a:rPr lang="en-IN" sz="2800" b="1" dirty="0" smtClean="0"/>
              <a:t>(NSE)       </a:t>
            </a:r>
            <a:endParaRPr lang="en-IN" sz="2800" b="1" dirty="0"/>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10" name="Diagram 9"/>
          <p:cNvGraphicFramePr/>
          <p:nvPr>
            <p:extLst>
              <p:ext uri="{D42A27DB-BD31-4B8C-83A1-F6EECF244321}">
                <p14:modId xmlns:p14="http://schemas.microsoft.com/office/powerpoint/2010/main" val="3535891"/>
              </p:ext>
            </p:extLst>
          </p:nvPr>
        </p:nvGraphicFramePr>
        <p:xfrm>
          <a:off x="50824" y="1093245"/>
          <a:ext cx="7010400" cy="212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170406" y="1431260"/>
            <a:ext cx="2326167" cy="1323439"/>
          </a:xfrm>
          <a:prstGeom prst="rect">
            <a:avLst/>
          </a:prstGeom>
          <a:noFill/>
        </p:spPr>
        <p:txBody>
          <a:bodyPr wrap="square" rtlCol="0">
            <a:spAutoFit/>
          </a:bodyPr>
          <a:lstStyle/>
          <a:p>
            <a:r>
              <a:rPr lang="en-US" sz="2000" dirty="0">
                <a:solidFill>
                  <a:srgbClr val="342A66"/>
                </a:solidFill>
              </a:rPr>
              <a:t>Cost of conducting conciliation is entirely borne by the Exchange </a:t>
            </a:r>
          </a:p>
        </p:txBody>
      </p:sp>
      <p:graphicFrame>
        <p:nvGraphicFramePr>
          <p:cNvPr id="13" name="Content Placeholder 3"/>
          <p:cNvGraphicFramePr>
            <a:graphicFrameLocks/>
          </p:cNvGraphicFramePr>
          <p:nvPr>
            <p:extLst/>
          </p:nvPr>
        </p:nvGraphicFramePr>
        <p:xfrm>
          <a:off x="685799" y="3818337"/>
          <a:ext cx="8337879" cy="21219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34</a:t>
            </a:r>
            <a:endParaRPr lang="en-IN" sz="1000" b="1" strike="noStrike" spc="-1" dirty="0">
              <a:solidFill>
                <a:schemeClr val="bg1"/>
              </a:solidFill>
              <a:latin typeface="Arial"/>
            </a:endParaRPr>
          </a:p>
        </p:txBody>
      </p:sp>
      <p:pic>
        <p:nvPicPr>
          <p:cNvPr id="9" name="Picture 3"/>
          <p:cNvPicPr/>
          <p:nvPr/>
        </p:nvPicPr>
        <p:blipFill>
          <a:blip r:embed="rId13"/>
          <a:stretch/>
        </p:blipFill>
        <p:spPr>
          <a:xfrm>
            <a:off x="0" y="0"/>
            <a:ext cx="1029600" cy="803880"/>
          </a:xfrm>
          <a:prstGeom prst="rect">
            <a:avLst/>
          </a:prstGeom>
          <a:ln>
            <a:noFill/>
          </a:ln>
        </p:spPr>
      </p:pic>
    </p:spTree>
    <p:extLst>
      <p:ext uri="{BB962C8B-B14F-4D97-AF65-F5344CB8AC3E}">
        <p14:creationId xmlns:p14="http://schemas.microsoft.com/office/powerpoint/2010/main" val="972600812"/>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60" y="221447"/>
            <a:ext cx="8839200" cy="545432"/>
          </a:xfrm>
          <a:prstGeom prst="rect">
            <a:avLst/>
          </a:prstGeom>
        </p:spPr>
        <p:txBody>
          <a:bodyPr/>
          <a:lstStyle/>
          <a:p>
            <a:pPr lvl="0" algn="ctr" eaLnBrk="0" fontAlgn="base" hangingPunct="0">
              <a:lnSpc>
                <a:spcPct val="90000"/>
              </a:lnSpc>
              <a:spcBef>
                <a:spcPct val="0"/>
              </a:spcBef>
              <a:spcAft>
                <a:spcPct val="0"/>
              </a:spcAft>
              <a:defRPr/>
            </a:pPr>
            <a:r>
              <a:rPr lang="en-IN" sz="3200" b="1" dirty="0" smtClean="0"/>
              <a:t>Arbitration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9" name="Rounded Rectangle 8"/>
          <p:cNvSpPr/>
          <p:nvPr/>
        </p:nvSpPr>
        <p:spPr>
          <a:xfrm>
            <a:off x="300251" y="1033726"/>
            <a:ext cx="9087139" cy="13682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What is ARBITRATION</a:t>
            </a:r>
            <a:r>
              <a:rPr lang="en-US" sz="2400" b="1" dirty="0" smtClean="0">
                <a:solidFill>
                  <a:schemeClr val="tx1"/>
                </a:solidFill>
              </a:rPr>
              <a:t>?</a:t>
            </a:r>
          </a:p>
          <a:p>
            <a:pPr algn="ctr"/>
            <a:endParaRPr lang="en-US" dirty="0">
              <a:solidFill>
                <a:schemeClr val="tx1"/>
              </a:solidFill>
            </a:endParaRPr>
          </a:p>
          <a:p>
            <a:pPr algn="ctr"/>
            <a:r>
              <a:rPr lang="en-US" sz="2000" dirty="0" smtClean="0">
                <a:solidFill>
                  <a:schemeClr val="tx1"/>
                </a:solidFill>
              </a:rPr>
              <a:t>- Quasi Judicial process of settlement of disputes between trading member, investor.</a:t>
            </a:r>
            <a:endParaRPr lang="en-IN" sz="2000" dirty="0">
              <a:solidFill>
                <a:schemeClr val="tx1"/>
              </a:solidFill>
            </a:endParaRPr>
          </a:p>
        </p:txBody>
      </p:sp>
      <p:cxnSp>
        <p:nvCxnSpPr>
          <p:cNvPr id="16" name="Straight Connector 15"/>
          <p:cNvCxnSpPr/>
          <p:nvPr/>
        </p:nvCxnSpPr>
        <p:spPr>
          <a:xfrm>
            <a:off x="709684" y="2402006"/>
            <a:ext cx="0" cy="360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7" idx="1"/>
          </p:cNvCxnSpPr>
          <p:nvPr/>
        </p:nvCxnSpPr>
        <p:spPr>
          <a:xfrm>
            <a:off x="696036" y="2906973"/>
            <a:ext cx="709683" cy="7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9" idx="1"/>
          </p:cNvCxnSpPr>
          <p:nvPr/>
        </p:nvCxnSpPr>
        <p:spPr>
          <a:xfrm>
            <a:off x="709684" y="3632579"/>
            <a:ext cx="696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0" idx="1"/>
          </p:cNvCxnSpPr>
          <p:nvPr/>
        </p:nvCxnSpPr>
        <p:spPr>
          <a:xfrm>
            <a:off x="709684" y="4385480"/>
            <a:ext cx="696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1" idx="1"/>
          </p:cNvCxnSpPr>
          <p:nvPr/>
        </p:nvCxnSpPr>
        <p:spPr>
          <a:xfrm>
            <a:off x="709684" y="5192973"/>
            <a:ext cx="696034" cy="1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2" idx="1"/>
          </p:cNvCxnSpPr>
          <p:nvPr/>
        </p:nvCxnSpPr>
        <p:spPr>
          <a:xfrm flipV="1">
            <a:off x="709684" y="6003242"/>
            <a:ext cx="696033" cy="1773"/>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05719" y="2729552"/>
            <a:ext cx="7874759" cy="369332"/>
          </a:xfrm>
          <a:prstGeom prst="rect">
            <a:avLst/>
          </a:prstGeom>
          <a:noFill/>
          <a:ln>
            <a:solidFill>
              <a:schemeClr val="tx1"/>
            </a:solidFill>
          </a:ln>
        </p:spPr>
        <p:txBody>
          <a:bodyPr wrap="square" rtlCol="0">
            <a:spAutoFit/>
          </a:bodyPr>
          <a:lstStyle/>
          <a:p>
            <a:r>
              <a:rPr lang="en-US" b="1" dirty="0" smtClean="0"/>
              <a:t>Arbitration  Matters handled from all 24 centers.</a:t>
            </a:r>
            <a:endParaRPr lang="en-IN" b="1" dirty="0"/>
          </a:p>
        </p:txBody>
      </p:sp>
      <p:sp>
        <p:nvSpPr>
          <p:cNvPr id="29" name="TextBox 28"/>
          <p:cNvSpPr txBox="1"/>
          <p:nvPr/>
        </p:nvSpPr>
        <p:spPr>
          <a:xfrm>
            <a:off x="1405718" y="3447913"/>
            <a:ext cx="7874760" cy="369332"/>
          </a:xfrm>
          <a:prstGeom prst="rect">
            <a:avLst/>
          </a:prstGeom>
          <a:noFill/>
          <a:ln>
            <a:solidFill>
              <a:schemeClr val="tx1"/>
            </a:solidFill>
          </a:ln>
        </p:spPr>
        <p:txBody>
          <a:bodyPr wrap="square" rtlCol="0">
            <a:spAutoFit/>
          </a:bodyPr>
          <a:lstStyle/>
          <a:p>
            <a:r>
              <a:rPr lang="en-US" b="1" dirty="0" smtClean="0"/>
              <a:t>Governed by Board sub-committee: Regulatory Oversight Committee.</a:t>
            </a:r>
            <a:endParaRPr lang="en-IN" b="1" dirty="0"/>
          </a:p>
        </p:txBody>
      </p:sp>
      <p:sp>
        <p:nvSpPr>
          <p:cNvPr id="30" name="TextBox 29"/>
          <p:cNvSpPr txBox="1"/>
          <p:nvPr/>
        </p:nvSpPr>
        <p:spPr>
          <a:xfrm>
            <a:off x="1405718" y="4200814"/>
            <a:ext cx="7874759" cy="369332"/>
          </a:xfrm>
          <a:prstGeom prst="rect">
            <a:avLst/>
          </a:prstGeom>
          <a:noFill/>
          <a:ln>
            <a:solidFill>
              <a:schemeClr val="tx1"/>
            </a:solidFill>
          </a:ln>
        </p:spPr>
        <p:txBody>
          <a:bodyPr wrap="square" rtlCol="0">
            <a:spAutoFit/>
          </a:bodyPr>
          <a:lstStyle/>
          <a:p>
            <a:r>
              <a:rPr lang="en-US" b="1" dirty="0" smtClean="0"/>
              <a:t>Claim value up to Rs.10 lakhs</a:t>
            </a:r>
            <a:r>
              <a:rPr lang="en-US" b="1" dirty="0" smtClean="0">
                <a:sym typeface="Wingdings" panose="05000000000000000000" pitchFamily="2" charset="2"/>
              </a:rPr>
              <a:t> Arbitration fees borne by Exchange</a:t>
            </a:r>
            <a:endParaRPr lang="en-IN" b="1" dirty="0"/>
          </a:p>
        </p:txBody>
      </p:sp>
      <p:sp>
        <p:nvSpPr>
          <p:cNvPr id="31" name="TextBox 30"/>
          <p:cNvSpPr txBox="1"/>
          <p:nvPr/>
        </p:nvSpPr>
        <p:spPr>
          <a:xfrm>
            <a:off x="1405718" y="4871406"/>
            <a:ext cx="7874759" cy="646331"/>
          </a:xfrm>
          <a:prstGeom prst="rect">
            <a:avLst/>
          </a:prstGeom>
          <a:noFill/>
          <a:ln>
            <a:solidFill>
              <a:schemeClr val="tx1"/>
            </a:solidFill>
          </a:ln>
        </p:spPr>
        <p:txBody>
          <a:bodyPr wrap="square" rtlCol="0">
            <a:spAutoFit/>
          </a:bodyPr>
          <a:lstStyle/>
          <a:p>
            <a:r>
              <a:rPr lang="en-US" b="1" dirty="0" smtClean="0"/>
              <a:t>Centralized Arbitrator Appointment Process (CAAP)- for selection of Arbitrator.</a:t>
            </a:r>
            <a:endParaRPr lang="en-IN" b="1" dirty="0"/>
          </a:p>
        </p:txBody>
      </p:sp>
      <p:sp>
        <p:nvSpPr>
          <p:cNvPr id="32" name="TextBox 31"/>
          <p:cNvSpPr txBox="1"/>
          <p:nvPr/>
        </p:nvSpPr>
        <p:spPr>
          <a:xfrm>
            <a:off x="1405717" y="5818997"/>
            <a:ext cx="7874759" cy="368490"/>
          </a:xfrm>
          <a:prstGeom prst="rect">
            <a:avLst/>
          </a:prstGeom>
          <a:noFill/>
          <a:ln>
            <a:solidFill>
              <a:schemeClr val="tx1"/>
            </a:solidFill>
          </a:ln>
        </p:spPr>
        <p:txBody>
          <a:bodyPr wrap="square" rtlCol="0">
            <a:spAutoFit/>
          </a:bodyPr>
          <a:lstStyle/>
          <a:p>
            <a:r>
              <a:rPr lang="en-US" b="1" dirty="0" smtClean="0"/>
              <a:t>Mechanism of Appellate Arbitration, also available.</a:t>
            </a:r>
            <a:endParaRPr lang="en-IN" b="1" dirty="0"/>
          </a:p>
        </p:txBody>
      </p:sp>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35</a:t>
            </a:r>
            <a:endParaRPr lang="en-IN" sz="1000" b="1" strike="noStrike" spc="-1" dirty="0">
              <a:solidFill>
                <a:schemeClr val="bg1"/>
              </a:solidFill>
              <a:latin typeface="Arial"/>
            </a:endParaRPr>
          </a:p>
        </p:txBody>
      </p:sp>
      <p:pic>
        <p:nvPicPr>
          <p:cNvPr id="19"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503711511"/>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ontent Placeholder 2">
            <a:extLst>
              <a:ext uri="{FF2B5EF4-FFF2-40B4-BE49-F238E27FC236}">
                <a16:creationId xmlns:a16="http://schemas.microsoft.com/office/drawing/2014/main" id="{742CAD98-4F35-435D-85B4-E9F517F1D8E7}"/>
              </a:ext>
            </a:extLst>
          </p:cNvPr>
          <p:cNvSpPr txBox="1">
            <a:spLocks/>
          </p:cNvSpPr>
          <p:nvPr/>
        </p:nvSpPr>
        <p:spPr>
          <a:xfrm>
            <a:off x="304801" y="1033725"/>
            <a:ext cx="3886200" cy="4974967"/>
          </a:xfrm>
          <a:prstGeom prst="rect">
            <a:avLst/>
          </a:prstGeom>
        </p:spPr>
        <p:txBody>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dirty="0" smtClean="0"/>
              <a:t>Filed </a:t>
            </a:r>
            <a:r>
              <a:rPr lang="en-US" dirty="0"/>
              <a:t>online using NICE Plus </a:t>
            </a:r>
            <a:r>
              <a:rPr lang="en-US" dirty="0" smtClean="0"/>
              <a:t>portal.</a:t>
            </a: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Forms for Arbitration / Appellate </a:t>
            </a:r>
            <a:r>
              <a:rPr lang="en-US" dirty="0" smtClean="0"/>
              <a:t>available </a:t>
            </a:r>
            <a:r>
              <a:rPr lang="en-US" dirty="0"/>
              <a:t>on </a:t>
            </a:r>
            <a:r>
              <a:rPr lang="en-US" dirty="0" smtClean="0"/>
              <a:t>Exchange </a:t>
            </a:r>
            <a:r>
              <a:rPr lang="en-US" dirty="0"/>
              <a:t>website</a:t>
            </a:r>
            <a:r>
              <a:rPr lang="en-US" dirty="0" smtClean="0"/>
              <a:t>:</a:t>
            </a:r>
          </a:p>
          <a:p>
            <a:pPr marL="0" indent="0" algn="just">
              <a:buNone/>
            </a:pPr>
            <a:r>
              <a:rPr lang="en-US" dirty="0" smtClean="0">
                <a:solidFill>
                  <a:srgbClr val="FF0000"/>
                </a:solidFill>
                <a:hlinkClick r:id="rId3"/>
              </a:rPr>
              <a:t>https</a:t>
            </a:r>
            <a:r>
              <a:rPr lang="en-US" dirty="0">
                <a:solidFill>
                  <a:srgbClr val="FF0000"/>
                </a:solidFill>
                <a:hlinkClick r:id="rId3"/>
              </a:rPr>
              <a:t>://www.nseindia.com/invest/about-arbitration</a:t>
            </a: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Panel of Arbitrators available region wise </a:t>
            </a:r>
            <a:r>
              <a:rPr lang="en-US" dirty="0" smtClean="0"/>
              <a:t>disclosed </a:t>
            </a:r>
            <a:r>
              <a:rPr lang="en-US" dirty="0"/>
              <a:t>on the website on </a:t>
            </a:r>
            <a:r>
              <a:rPr lang="en-US" dirty="0" smtClean="0"/>
              <a:t>below </a:t>
            </a:r>
            <a:r>
              <a:rPr lang="en-US" dirty="0"/>
              <a:t>link:</a:t>
            </a:r>
          </a:p>
          <a:p>
            <a:pPr marL="0" indent="0" algn="just">
              <a:buNone/>
            </a:pPr>
            <a:r>
              <a:rPr lang="en-IN" dirty="0">
                <a:hlinkClick r:id="rId4"/>
              </a:rPr>
              <a:t>https://www.nseindia.com/invest/arbitration-panel</a:t>
            </a:r>
            <a:endParaRPr lang="en-US" dirty="0"/>
          </a:p>
        </p:txBody>
      </p:sp>
      <p:pic>
        <p:nvPicPr>
          <p:cNvPr id="8" name="Picture 7"/>
          <p:cNvPicPr>
            <a:picLocks noChangeAspect="1"/>
          </p:cNvPicPr>
          <p:nvPr/>
        </p:nvPicPr>
        <p:blipFill>
          <a:blip r:embed="rId5"/>
          <a:stretch>
            <a:fillRect/>
          </a:stretch>
        </p:blipFill>
        <p:spPr>
          <a:xfrm>
            <a:off x="4357255" y="1061618"/>
            <a:ext cx="5242158" cy="5120818"/>
          </a:xfrm>
          <a:prstGeom prst="rect">
            <a:avLst/>
          </a:prstGeom>
          <a:ln w="19050">
            <a:solidFill>
              <a:schemeClr val="tx1"/>
            </a:solidFill>
          </a:ln>
        </p:spPr>
      </p:pic>
      <p:sp>
        <p:nvSpPr>
          <p:cNvPr id="11" name="Title 1"/>
          <p:cNvSpPr txBox="1">
            <a:spLocks/>
          </p:cNvSpPr>
          <p:nvPr/>
        </p:nvSpPr>
        <p:spPr>
          <a:xfrm>
            <a:off x="571560" y="200399"/>
            <a:ext cx="8839200" cy="545432"/>
          </a:xfrm>
          <a:prstGeom prst="rect">
            <a:avLst/>
          </a:prstGeom>
        </p:spPr>
        <p:txBody>
          <a:bodyPr/>
          <a:lstStyle/>
          <a:p>
            <a:pPr lvl="0" algn="ctr" eaLnBrk="0" fontAlgn="base" hangingPunct="0">
              <a:lnSpc>
                <a:spcPct val="90000"/>
              </a:lnSpc>
              <a:spcBef>
                <a:spcPct val="0"/>
              </a:spcBef>
              <a:spcAft>
                <a:spcPct val="0"/>
              </a:spcAft>
              <a:defRPr/>
            </a:pPr>
            <a:r>
              <a:rPr lang="en-IN" sz="3200" b="1" dirty="0" smtClean="0"/>
              <a:t>Arbitration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36</a:t>
            </a:r>
            <a:endParaRPr lang="en-IN" sz="1000" b="1" strike="noStrike" spc="-1" dirty="0">
              <a:solidFill>
                <a:schemeClr val="bg1"/>
              </a:solidFill>
              <a:latin typeface="Arial"/>
            </a:endParaRPr>
          </a:p>
        </p:txBody>
      </p:sp>
      <p:pic>
        <p:nvPicPr>
          <p:cNvPr id="12" name="Picture 3"/>
          <p:cNvPicPr/>
          <p:nvPr/>
        </p:nvPicPr>
        <p:blipFill>
          <a:blip r:embed="rId6"/>
          <a:stretch/>
        </p:blipFill>
        <p:spPr>
          <a:xfrm>
            <a:off x="0" y="0"/>
            <a:ext cx="1029600" cy="803880"/>
          </a:xfrm>
          <a:prstGeom prst="rect">
            <a:avLst/>
          </a:prstGeom>
          <a:ln>
            <a:noFill/>
          </a:ln>
        </p:spPr>
      </p:pic>
    </p:spTree>
    <p:extLst>
      <p:ext uri="{BB962C8B-B14F-4D97-AF65-F5344CB8AC3E}">
        <p14:creationId xmlns:p14="http://schemas.microsoft.com/office/powerpoint/2010/main" val="2278192834"/>
      </p:ext>
    </p:extLst>
  </p:cSld>
  <p:clrMapOvr>
    <a:masterClrMapping/>
  </p:clrMapOvr>
</p:sld>
</file>

<file path=ppt/slides/slide37.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60" y="17250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Arbitration Process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10" name="Diagram 9"/>
          <p:cNvGraphicFramePr/>
          <p:nvPr>
            <p:extLst>
              <p:ext uri="{D42A27DB-BD31-4B8C-83A1-F6EECF244321}">
                <p14:modId xmlns:p14="http://schemas.microsoft.com/office/powerpoint/2010/main" val="2091794268"/>
              </p:ext>
            </p:extLst>
          </p:nvPr>
        </p:nvGraphicFramePr>
        <p:xfrm>
          <a:off x="548191" y="1033726"/>
          <a:ext cx="8839200" cy="520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37</a:t>
            </a:r>
            <a:endParaRPr lang="en-IN" sz="1000" b="1" strike="noStrike" spc="-1" dirty="0">
              <a:solidFill>
                <a:schemeClr val="bg1"/>
              </a:solidFill>
              <a:latin typeface="Arial"/>
            </a:endParaRPr>
          </a:p>
        </p:txBody>
      </p:sp>
      <p:pic>
        <p:nvPicPr>
          <p:cNvPr id="7" name="Picture 3"/>
          <p:cNvPicPr/>
          <p:nvPr/>
        </p:nvPicPr>
        <p:blipFill>
          <a:blip r:embed="rId8"/>
          <a:stretch/>
        </p:blipFill>
        <p:spPr>
          <a:xfrm>
            <a:off x="0" y="0"/>
            <a:ext cx="1029600" cy="803880"/>
          </a:xfrm>
          <a:prstGeom prst="rect">
            <a:avLst/>
          </a:prstGeom>
          <a:ln>
            <a:noFill/>
          </a:ln>
        </p:spPr>
      </p:pic>
    </p:spTree>
    <p:extLst>
      <p:ext uri="{BB962C8B-B14F-4D97-AF65-F5344CB8AC3E}">
        <p14:creationId xmlns:p14="http://schemas.microsoft.com/office/powerpoint/2010/main" val="1151934030"/>
      </p:ext>
    </p:extLst>
  </p:cSld>
  <p:clrMapOvr>
    <a:masterClrMapping/>
  </p:clrMapOvr>
</p:sld>
</file>

<file path=ppt/slides/slide3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14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Arbitration Process – Important points</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3200" b="1" dirty="0" smtClean="0">
                <a:ea typeface="Calibri" pitchFamily="34" charset="0"/>
              </a:rPr>
              <a:t>(NSE)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8" name="Table 7"/>
          <p:cNvGraphicFramePr>
            <a:graphicFrameLocks noGrp="1"/>
          </p:cNvGraphicFramePr>
          <p:nvPr>
            <p:extLst>
              <p:ext uri="{D42A27DB-BD31-4B8C-83A1-F6EECF244321}">
                <p14:modId xmlns:p14="http://schemas.microsoft.com/office/powerpoint/2010/main" val="2170834160"/>
              </p:ext>
            </p:extLst>
          </p:nvPr>
        </p:nvGraphicFramePr>
        <p:xfrm>
          <a:off x="634626" y="1033726"/>
          <a:ext cx="8666330" cy="5093298"/>
        </p:xfrm>
        <a:graphic>
          <a:graphicData uri="http://schemas.openxmlformats.org/drawingml/2006/table">
            <a:tbl>
              <a:tblPr firstRow="1" bandRow="1">
                <a:tableStyleId>{5C22544A-7EE6-4342-B048-85BDC9FD1C3A}</a:tableStyleId>
              </a:tblPr>
              <a:tblGrid>
                <a:gridCol w="1403180">
                  <a:extLst>
                    <a:ext uri="{9D8B030D-6E8A-4147-A177-3AD203B41FA5}">
                      <a16:colId xmlns:a16="http://schemas.microsoft.com/office/drawing/2014/main" val="814594713"/>
                    </a:ext>
                  </a:extLst>
                </a:gridCol>
                <a:gridCol w="2690948">
                  <a:extLst>
                    <a:ext uri="{9D8B030D-6E8A-4147-A177-3AD203B41FA5}">
                      <a16:colId xmlns:a16="http://schemas.microsoft.com/office/drawing/2014/main" val="101765067"/>
                    </a:ext>
                  </a:extLst>
                </a:gridCol>
                <a:gridCol w="4572202">
                  <a:extLst>
                    <a:ext uri="{9D8B030D-6E8A-4147-A177-3AD203B41FA5}">
                      <a16:colId xmlns:a16="http://schemas.microsoft.com/office/drawing/2014/main" val="2571386948"/>
                    </a:ext>
                  </a:extLst>
                </a:gridCol>
              </a:tblGrid>
              <a:tr h="429839">
                <a:tc gridSpan="2">
                  <a:txBody>
                    <a:bodyPr/>
                    <a:lstStyle/>
                    <a:p>
                      <a:pPr algn="ctr"/>
                      <a:r>
                        <a:rPr lang="en-US" sz="2000" dirty="0" smtClean="0"/>
                        <a:t>Activity</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IN"/>
                    </a:p>
                  </a:txBody>
                  <a:tcPr/>
                </a:tc>
                <a:tc>
                  <a:txBody>
                    <a:bodyPr/>
                    <a:lstStyle/>
                    <a:p>
                      <a:pPr algn="ctr"/>
                      <a:r>
                        <a:rPr lang="en-US" sz="2000" dirty="0" smtClean="0"/>
                        <a:t>Details</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801887921"/>
                  </a:ext>
                </a:extLst>
              </a:tr>
              <a:tr h="741914">
                <a:tc gridSpan="2">
                  <a:txBody>
                    <a:bodyPr/>
                    <a:lstStyle/>
                    <a:p>
                      <a:r>
                        <a:rPr lang="en-US" b="1" dirty="0" smtClean="0"/>
                        <a:t>Arbitration application to be filed within</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IN"/>
                    </a:p>
                  </a:txBody>
                  <a:tcPr/>
                </a:tc>
                <a:tc>
                  <a:txBody>
                    <a:bodyPr/>
                    <a:lstStyle/>
                    <a:p>
                      <a:pPr algn="ctr"/>
                      <a:r>
                        <a:rPr lang="en-US" dirty="0" smtClean="0"/>
                        <a:t>Three years from date of dispute.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6245679"/>
                  </a:ext>
                </a:extLst>
              </a:tr>
              <a:tr h="1059877">
                <a:tc gridSpan="2">
                  <a:txBody>
                    <a:bodyPr/>
                    <a:lstStyle/>
                    <a:p>
                      <a:r>
                        <a:rPr lang="en-US" b="1" dirty="0" smtClean="0"/>
                        <a:t>Arbitration application to be filed</a:t>
                      </a:r>
                      <a:r>
                        <a:rPr lang="en-US" b="1" baseline="0" dirty="0" smtClean="0"/>
                        <a:t> at</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Regional Arbitration Centre</a:t>
                      </a:r>
                      <a:r>
                        <a:rPr lang="en-US" baseline="0" dirty="0" smtClean="0"/>
                        <a:t> (RAC) nearest to investor’s address mentioned in KYC.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8613887"/>
                  </a:ext>
                </a:extLst>
              </a:tr>
              <a:tr h="1059877">
                <a:tc rowSpan="2">
                  <a:txBody>
                    <a:bodyPr/>
                    <a:lstStyle/>
                    <a:p>
                      <a:r>
                        <a:rPr lang="en-US" b="1" dirty="0" smtClean="0"/>
                        <a:t>Arbitrators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b="1" dirty="0" smtClean="0"/>
                        <a:t>Value</a:t>
                      </a:r>
                      <a:r>
                        <a:rPr lang="en-US" b="1" baseline="0" dirty="0" smtClean="0"/>
                        <a:t> of Claim up to Rs.25 lakhs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t>Sole Arbitrator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25412702"/>
                  </a:ext>
                </a:extLst>
              </a:tr>
              <a:tr h="741914">
                <a:tc vMerge="1">
                  <a:txBody>
                    <a:bodyPr/>
                    <a:lstStyle/>
                    <a:p>
                      <a:endParaRPr lang="en-IN" dirty="0"/>
                    </a:p>
                  </a:txBody>
                  <a:tcPr/>
                </a:tc>
                <a:tc>
                  <a:txBody>
                    <a:bodyPr/>
                    <a:lstStyle/>
                    <a:p>
                      <a:r>
                        <a:rPr lang="en-US" b="1" dirty="0" smtClean="0"/>
                        <a:t>Value of claim &gt; Rs.25 lakhs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t>Panel</a:t>
                      </a:r>
                      <a:r>
                        <a:rPr lang="en-US" baseline="0" dirty="0" smtClean="0"/>
                        <a:t> of three Arbitrators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5461718"/>
                  </a:ext>
                </a:extLst>
              </a:tr>
              <a:tr h="1059877">
                <a:tc gridSpan="2">
                  <a:txBody>
                    <a:bodyPr/>
                    <a:lstStyle/>
                    <a:p>
                      <a:r>
                        <a:rPr lang="en-US" b="1" dirty="0" smtClean="0"/>
                        <a:t>Selection of Arbitrator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IN"/>
                    </a:p>
                  </a:txBody>
                  <a:tcPr/>
                </a:tc>
                <a:tc>
                  <a:txBody>
                    <a:bodyPr/>
                    <a:lstStyle/>
                    <a:p>
                      <a:pPr algn="ctr"/>
                      <a:r>
                        <a:rPr lang="en-US" dirty="0" smtClean="0"/>
                        <a:t>Through</a:t>
                      </a:r>
                      <a:r>
                        <a:rPr lang="en-US" baseline="0" dirty="0" smtClean="0"/>
                        <a:t> Centralized Arbitrator Appointment Process (CAAP) across Exchanges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83584055"/>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38</a:t>
            </a:r>
            <a:endParaRPr lang="en-IN" sz="1000" b="1" strike="noStrike" spc="-1" dirty="0">
              <a:solidFill>
                <a:schemeClr val="bg1"/>
              </a:solidFill>
              <a:latin typeface="Arial"/>
            </a:endParaRPr>
          </a:p>
        </p:txBody>
      </p:sp>
      <p:pic>
        <p:nvPicPr>
          <p:cNvPr id="7"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2627799840"/>
      </p:ext>
    </p:extLst>
  </p:cSld>
  <p:clrMapOvr>
    <a:masterClrMapping/>
  </p:clrMapOvr>
</p:sld>
</file>

<file path=ppt/slides/slide3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8" name="Table 7"/>
          <p:cNvGraphicFramePr>
            <a:graphicFrameLocks noGrp="1"/>
          </p:cNvGraphicFramePr>
          <p:nvPr>
            <p:extLst>
              <p:ext uri="{D42A27DB-BD31-4B8C-83A1-F6EECF244321}">
                <p14:modId xmlns:p14="http://schemas.microsoft.com/office/powerpoint/2010/main" val="564898244"/>
              </p:ext>
            </p:extLst>
          </p:nvPr>
        </p:nvGraphicFramePr>
        <p:xfrm>
          <a:off x="548191" y="1033726"/>
          <a:ext cx="9004674" cy="5228563"/>
        </p:xfrm>
        <a:graphic>
          <a:graphicData uri="http://schemas.openxmlformats.org/drawingml/2006/table">
            <a:tbl>
              <a:tblPr firstRow="1" bandRow="1">
                <a:tableStyleId>{5C22544A-7EE6-4342-B048-85BDC9FD1C3A}</a:tableStyleId>
              </a:tblPr>
              <a:tblGrid>
                <a:gridCol w="2729758">
                  <a:extLst>
                    <a:ext uri="{9D8B030D-6E8A-4147-A177-3AD203B41FA5}">
                      <a16:colId xmlns:a16="http://schemas.microsoft.com/office/drawing/2014/main" val="814594713"/>
                    </a:ext>
                  </a:extLst>
                </a:gridCol>
                <a:gridCol w="6274916">
                  <a:extLst>
                    <a:ext uri="{9D8B030D-6E8A-4147-A177-3AD203B41FA5}">
                      <a16:colId xmlns:a16="http://schemas.microsoft.com/office/drawing/2014/main" val="2571386948"/>
                    </a:ext>
                  </a:extLst>
                </a:gridCol>
              </a:tblGrid>
              <a:tr h="486973">
                <a:tc>
                  <a:txBody>
                    <a:bodyPr/>
                    <a:lstStyle/>
                    <a:p>
                      <a:pPr algn="ctr"/>
                      <a:r>
                        <a:rPr lang="en-US" sz="2000" dirty="0" smtClean="0"/>
                        <a:t>Activity</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000" dirty="0" smtClean="0"/>
                        <a:t>Details</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801887921"/>
                  </a:ext>
                </a:extLst>
              </a:tr>
              <a:tr h="1657506">
                <a:tc>
                  <a:txBody>
                    <a:bodyPr/>
                    <a:lstStyle/>
                    <a:p>
                      <a:r>
                        <a:rPr lang="en-US" b="1" dirty="0" smtClean="0"/>
                        <a:t>Hearing in arbitration cases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gn="ctr">
                        <a:buFontTx/>
                        <a:buChar char="-"/>
                      </a:pPr>
                      <a:r>
                        <a:rPr lang="en-US" dirty="0" smtClean="0"/>
                        <a:t>Conducted by Arbitrator with the parties and judgement is passed in form</a:t>
                      </a:r>
                      <a:r>
                        <a:rPr lang="en-US" baseline="0" dirty="0" smtClean="0"/>
                        <a:t> of award.</a:t>
                      </a:r>
                    </a:p>
                    <a:p>
                      <a:pPr marL="285750" indent="-285750" algn="ctr">
                        <a:buFontTx/>
                        <a:buChar char="-"/>
                      </a:pPr>
                      <a:endParaRPr lang="en-US" baseline="0" dirty="0" smtClean="0"/>
                    </a:p>
                    <a:p>
                      <a:pPr marL="285750" indent="-285750" algn="ctr">
                        <a:buFontTx/>
                        <a:buChar char="-"/>
                      </a:pPr>
                      <a:r>
                        <a:rPr lang="en-US" baseline="0" dirty="0" smtClean="0"/>
                        <a:t>For claim amount &lt; Rs.25,000/-, hearing isn’t compulsory, but arbitrator may call for hearing, if required.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6245679"/>
                  </a:ext>
                </a:extLst>
              </a:tr>
              <a:tr h="1346724">
                <a:tc>
                  <a:txBody>
                    <a:bodyPr/>
                    <a:lstStyle/>
                    <a:p>
                      <a:r>
                        <a:rPr lang="en-US" b="1" dirty="0" smtClean="0"/>
                        <a:t>Awards announced by Arbitrator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gn="ctr">
                        <a:buFontTx/>
                        <a:buChar char="-"/>
                      </a:pPr>
                      <a:r>
                        <a:rPr lang="en-US" dirty="0" smtClean="0"/>
                        <a:t>Awards in favor of investor implemented</a:t>
                      </a:r>
                      <a:r>
                        <a:rPr lang="en-US" baseline="0" dirty="0" smtClean="0"/>
                        <a:t> by NSE.</a:t>
                      </a:r>
                    </a:p>
                    <a:p>
                      <a:pPr marL="285750" indent="-285750" algn="ctr">
                        <a:buFontTx/>
                        <a:buChar char="-"/>
                      </a:pPr>
                      <a:endParaRPr lang="en-US" baseline="0" dirty="0" smtClean="0"/>
                    </a:p>
                    <a:p>
                      <a:pPr marL="285750" indent="-285750" algn="ctr">
                        <a:buFontTx/>
                        <a:buChar char="-"/>
                      </a:pPr>
                      <a:r>
                        <a:rPr lang="en-US" baseline="0" dirty="0" smtClean="0"/>
                        <a:t>Amount, as above, taken from trading member and paid to investor.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8613887"/>
                  </a:ext>
                </a:extLst>
              </a:tr>
              <a:tr h="1657506">
                <a:tc>
                  <a:txBody>
                    <a:bodyPr/>
                    <a:lstStyle/>
                    <a:p>
                      <a:r>
                        <a:rPr lang="en-US" b="1" dirty="0" smtClean="0"/>
                        <a:t>Non-satisfactory </a:t>
                      </a:r>
                      <a:r>
                        <a:rPr lang="en-US" b="1" dirty="0" err="1" smtClean="0"/>
                        <a:t>redressal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gn="ctr">
                        <a:buFontTx/>
                        <a:buChar char="-"/>
                      </a:pPr>
                      <a:r>
                        <a:rPr lang="en-US" dirty="0" smtClean="0"/>
                        <a:t>Investor/ TM not satisfied</a:t>
                      </a:r>
                      <a:r>
                        <a:rPr lang="en-US" baseline="0" dirty="0" smtClean="0"/>
                        <a:t> with arbitration award may file an appeal.</a:t>
                      </a:r>
                    </a:p>
                    <a:p>
                      <a:pPr marL="285750" indent="-285750" algn="ctr">
                        <a:buFontTx/>
                        <a:buChar char="-"/>
                      </a:pPr>
                      <a:endParaRPr lang="en-US" baseline="0" dirty="0" smtClean="0"/>
                    </a:p>
                    <a:p>
                      <a:pPr marL="285750" indent="-285750" algn="ctr">
                        <a:buFontTx/>
                        <a:buChar char="-"/>
                      </a:pPr>
                      <a:r>
                        <a:rPr lang="en-US" baseline="0" dirty="0" smtClean="0"/>
                        <a:t>Interim amount is paid out of IPF to investor, if TM wishes to appeal further in appellate arbitration.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83584055"/>
                  </a:ext>
                </a:extLst>
              </a:tr>
            </a:tbl>
          </a:graphicData>
        </a:graphic>
      </p:graphicFrame>
      <p:sp>
        <p:nvSpPr>
          <p:cNvPr id="6" name="Title 1"/>
          <p:cNvSpPr txBox="1">
            <a:spLocks/>
          </p:cNvSpPr>
          <p:nvPr/>
        </p:nvSpPr>
        <p:spPr>
          <a:xfrm>
            <a:off x="68514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Arbitration Process – Important points</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3200" b="1" dirty="0" smtClean="0">
                <a:ea typeface="Calibri" pitchFamily="34" charset="0"/>
              </a:rPr>
              <a:t>(NSE)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39</a:t>
            </a:r>
            <a:endParaRPr lang="en-IN" sz="1000" b="1" strike="noStrike" spc="-1" dirty="0">
              <a:solidFill>
                <a:schemeClr val="bg1"/>
              </a:solidFill>
              <a:latin typeface="Arial"/>
            </a:endParaRPr>
          </a:p>
        </p:txBody>
      </p:sp>
      <p:pic>
        <p:nvPicPr>
          <p:cNvPr id="10"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3092829803"/>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3785652"/>
          </a:xfrm>
          <a:prstGeom prst="rect">
            <a:avLst/>
          </a:prstGeom>
          <a:noFill/>
        </p:spPr>
        <p:txBody>
          <a:bodyPr wrap="square" rtlCol="0">
            <a:spAutoFit/>
          </a:bodyPr>
          <a:lstStyle/>
          <a:p>
            <a:pPr algn="ctr"/>
            <a:r>
              <a:rPr lang="en-US" sz="6000" b="1" dirty="0" smtClean="0"/>
              <a:t>SEBI Complaints Redress System </a:t>
            </a:r>
          </a:p>
          <a:p>
            <a:pPr algn="ctr"/>
            <a:r>
              <a:rPr lang="en-US" sz="6000" b="1" dirty="0" smtClean="0"/>
              <a:t>(SCORES)</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4</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18124164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100656"/>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Fee Structure for Filing</a:t>
            </a:r>
            <a:r>
              <a:rPr kumimoji="0" lang="en-IN" sz="3200" b="1" i="0" u="none" strike="noStrike" kern="1200" cap="none" spc="0" normalizeH="0" noProof="0" dirty="0" smtClean="0">
                <a:ln>
                  <a:noFill/>
                </a:ln>
                <a:solidFill>
                  <a:schemeClr val="tx1"/>
                </a:solidFill>
                <a:effectLst/>
                <a:uLnTx/>
                <a:uFillTx/>
                <a:ea typeface="Calibri" pitchFamily="34" charset="0"/>
              </a:rPr>
              <a:t> Arbitration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8" name="Picture 7"/>
          <p:cNvPicPr>
            <a:picLocks noChangeAspect="1"/>
          </p:cNvPicPr>
          <p:nvPr/>
        </p:nvPicPr>
        <p:blipFill>
          <a:blip r:embed="rId3"/>
          <a:stretch>
            <a:fillRect/>
          </a:stretch>
        </p:blipFill>
        <p:spPr>
          <a:xfrm>
            <a:off x="411713" y="1033727"/>
            <a:ext cx="8975678" cy="5148710"/>
          </a:xfrm>
          <a:prstGeom prst="rect">
            <a:avLst/>
          </a:prstGeom>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40</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2667109989"/>
      </p:ext>
    </p:extLst>
  </p:cSld>
  <p:clrMapOvr>
    <a:masterClrMapping/>
  </p:clrMapOvr>
</p:sld>
</file>

<file path=ppt/slides/slide41.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799"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Forms/ Documents for Filing Arbitration </a:t>
            </a:r>
            <a:r>
              <a:rPr kumimoji="0" lang="en-IN" sz="3200" b="1" i="0" u="none" strike="noStrike" kern="1200" cap="none" spc="0" normalizeH="0" noProof="0" dirty="0" smtClean="0">
                <a:ln>
                  <a:noFill/>
                </a:ln>
                <a:solidFill>
                  <a:schemeClr val="tx1"/>
                </a:solidFill>
                <a:effectLst/>
                <a:uLnTx/>
                <a:uFillTx/>
                <a:ea typeface="Calibri" pitchFamily="34" charset="0"/>
              </a:rPr>
              <a:t>application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571500" y="5552465"/>
            <a:ext cx="9334500" cy="338554"/>
          </a:xfrm>
          <a:prstGeom prst="rect">
            <a:avLst/>
          </a:prstGeom>
          <a:noFill/>
        </p:spPr>
        <p:txBody>
          <a:bodyPr wrap="square" rtlCol="0">
            <a:spAutoFit/>
          </a:bodyPr>
          <a:lstStyle/>
          <a:p>
            <a:pPr algn="just"/>
            <a:r>
              <a:rPr lang="en-US" sz="1600" b="1" u="sng" dirty="0" smtClean="0"/>
              <a:t>* Note: The documents should be submitted in sets of 5 in original.</a:t>
            </a:r>
            <a:endParaRPr lang="en-US" sz="1600" b="1" u="sng"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41</a:t>
            </a:r>
            <a:endParaRPr lang="en-IN" sz="1000" b="1" strike="noStrike" spc="-1" dirty="0">
              <a:solidFill>
                <a:schemeClr val="bg1"/>
              </a:solidFill>
              <a:latin typeface="Arial"/>
            </a:endParaRPr>
          </a:p>
        </p:txBody>
      </p:sp>
      <p:pic>
        <p:nvPicPr>
          <p:cNvPr id="7" name="Picture 3"/>
          <p:cNvPicPr/>
          <p:nvPr/>
        </p:nvPicPr>
        <p:blipFill>
          <a:blip r:embed="rId3"/>
          <a:stretch/>
        </p:blipFill>
        <p:spPr>
          <a:xfrm>
            <a:off x="0" y="0"/>
            <a:ext cx="1029600" cy="803880"/>
          </a:xfrm>
          <a:prstGeom prst="rect">
            <a:avLst/>
          </a:prstGeom>
          <a:ln>
            <a:noFill/>
          </a:ln>
        </p:spPr>
      </p:pic>
      <p:sp>
        <p:nvSpPr>
          <p:cNvPr id="3" name="Right Arrow 2"/>
          <p:cNvSpPr/>
          <p:nvPr/>
        </p:nvSpPr>
        <p:spPr>
          <a:xfrm>
            <a:off x="685799" y="1280160"/>
            <a:ext cx="8458201" cy="953589"/>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Different forms/ documents used for filing arbitration application:</a:t>
            </a:r>
            <a:endParaRPr lang="en-IN" b="1" dirty="0"/>
          </a:p>
        </p:txBody>
      </p:sp>
      <p:graphicFrame>
        <p:nvGraphicFramePr>
          <p:cNvPr id="9" name="Table 8"/>
          <p:cNvGraphicFramePr>
            <a:graphicFrameLocks noGrp="1"/>
          </p:cNvGraphicFramePr>
          <p:nvPr>
            <p:extLst>
              <p:ext uri="{D42A27DB-BD31-4B8C-83A1-F6EECF244321}">
                <p14:modId xmlns:p14="http://schemas.microsoft.com/office/powerpoint/2010/main" val="2633236363"/>
              </p:ext>
            </p:extLst>
          </p:nvPr>
        </p:nvGraphicFramePr>
        <p:xfrm>
          <a:off x="627015" y="2427381"/>
          <a:ext cx="8575767" cy="2931452"/>
        </p:xfrm>
        <a:graphic>
          <a:graphicData uri="http://schemas.openxmlformats.org/drawingml/2006/table">
            <a:tbl>
              <a:tblPr firstRow="1" bandRow="1">
                <a:tableStyleId>{5C22544A-7EE6-4342-B048-85BDC9FD1C3A}</a:tableStyleId>
              </a:tblPr>
              <a:tblGrid>
                <a:gridCol w="986247">
                  <a:extLst>
                    <a:ext uri="{9D8B030D-6E8A-4147-A177-3AD203B41FA5}">
                      <a16:colId xmlns:a16="http://schemas.microsoft.com/office/drawing/2014/main" val="3008246207"/>
                    </a:ext>
                  </a:extLst>
                </a:gridCol>
                <a:gridCol w="3154681">
                  <a:extLst>
                    <a:ext uri="{9D8B030D-6E8A-4147-A177-3AD203B41FA5}">
                      <a16:colId xmlns:a16="http://schemas.microsoft.com/office/drawing/2014/main" val="2113090187"/>
                    </a:ext>
                  </a:extLst>
                </a:gridCol>
                <a:gridCol w="4434839">
                  <a:extLst>
                    <a:ext uri="{9D8B030D-6E8A-4147-A177-3AD203B41FA5}">
                      <a16:colId xmlns:a16="http://schemas.microsoft.com/office/drawing/2014/main" val="672581252"/>
                    </a:ext>
                  </a:extLst>
                </a:gridCol>
              </a:tblGrid>
              <a:tr h="629328">
                <a:tc>
                  <a:txBody>
                    <a:bodyPr/>
                    <a:lstStyle/>
                    <a:p>
                      <a:pPr algn="ctr"/>
                      <a:r>
                        <a:rPr lang="en-US" dirty="0" err="1" smtClean="0"/>
                        <a:t>S.No</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Forms/ Documents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Purpose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103851"/>
                  </a:ext>
                </a:extLst>
              </a:tr>
              <a:tr h="693862">
                <a:tc>
                  <a:txBody>
                    <a:bodyPr/>
                    <a:lstStyle/>
                    <a:p>
                      <a:pPr algn="ctr"/>
                      <a:r>
                        <a:rPr lang="en-US" dirty="0" smtClean="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Form III (dated &amp; signed)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For filing appeal against the award</a:t>
                      </a:r>
                      <a:r>
                        <a:rPr lang="en-US" baseline="0" dirty="0" smtClean="0"/>
                        <a:t> passed along with copy of award.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786292"/>
                  </a:ext>
                </a:extLst>
              </a:tr>
              <a:tr h="693862">
                <a:tc>
                  <a:txBody>
                    <a:bodyPr/>
                    <a:lstStyle/>
                    <a:p>
                      <a:pPr algn="ctr"/>
                      <a:r>
                        <a:rPr lang="en-US" dirty="0" smtClean="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Statement of appeal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Brief description of the grounds which</a:t>
                      </a:r>
                      <a:r>
                        <a:rPr lang="en-US" baseline="0" dirty="0" smtClean="0"/>
                        <a:t> are to be placed in the appeal and relief sought through the appeal process.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551343"/>
                  </a:ext>
                </a:extLst>
              </a:tr>
              <a:tr h="693862">
                <a:tc>
                  <a:txBody>
                    <a:bodyPr/>
                    <a:lstStyle/>
                    <a:p>
                      <a:pPr algn="ctr"/>
                      <a:r>
                        <a:rPr lang="en-US" dirty="0" smtClean="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Cheque</a:t>
                      </a:r>
                      <a:r>
                        <a:rPr lang="en-US" dirty="0" smtClean="0"/>
                        <a:t>/</a:t>
                      </a:r>
                      <a:r>
                        <a:rPr lang="en-US" baseline="0" dirty="0" smtClean="0"/>
                        <a:t> Pay Order/ Demand Draft in </a:t>
                      </a:r>
                      <a:r>
                        <a:rPr lang="en-US" baseline="0" dirty="0" err="1" smtClean="0"/>
                        <a:t>favour</a:t>
                      </a:r>
                      <a:r>
                        <a:rPr lang="en-US" baseline="0" dirty="0" smtClean="0"/>
                        <a:t> of NSEIL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Towards cost of appeal (non-refundable)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469750"/>
                  </a:ext>
                </a:extLst>
              </a:tr>
            </a:tbl>
          </a:graphicData>
        </a:graphic>
      </p:graphicFrame>
    </p:spTree>
    <p:extLst>
      <p:ext uri="{BB962C8B-B14F-4D97-AF65-F5344CB8AC3E}">
        <p14:creationId xmlns:p14="http://schemas.microsoft.com/office/powerpoint/2010/main" val="1013522003"/>
      </p:ext>
    </p:extLst>
  </p:cSld>
  <p:clrMapOvr>
    <a:masterClrMapping/>
  </p:clrMapOvr>
</p:sld>
</file>

<file path=ppt/slides/slide4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140" y="24499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42</a:t>
            </a:r>
            <a:endParaRPr lang="en-IN" sz="1000" b="1" strike="noStrike" spc="-1" dirty="0">
              <a:solidFill>
                <a:schemeClr val="bg1"/>
              </a:solidFill>
              <a:latin typeface="Arial"/>
            </a:endParaRPr>
          </a:p>
        </p:txBody>
      </p:sp>
      <p:pic>
        <p:nvPicPr>
          <p:cNvPr id="11" name="Picture 3"/>
          <p:cNvPicPr/>
          <p:nvPr/>
        </p:nvPicPr>
        <p:blipFill>
          <a:blip r:embed="rId3"/>
          <a:stretch/>
        </p:blipFill>
        <p:spPr>
          <a:xfrm>
            <a:off x="0" y="0"/>
            <a:ext cx="1029600" cy="803880"/>
          </a:xfrm>
          <a:prstGeom prst="rect">
            <a:avLst/>
          </a:prstGeom>
          <a:ln>
            <a:noFill/>
          </a:ln>
        </p:spPr>
      </p:pic>
      <p:pic>
        <p:nvPicPr>
          <p:cNvPr id="7" name="Picture 6"/>
          <p:cNvPicPr>
            <a:picLocks noChangeAspect="1"/>
          </p:cNvPicPr>
          <p:nvPr/>
        </p:nvPicPr>
        <p:blipFill>
          <a:blip r:embed="rId4"/>
          <a:stretch>
            <a:fillRect/>
          </a:stretch>
        </p:blipFill>
        <p:spPr>
          <a:xfrm>
            <a:off x="187234" y="930222"/>
            <a:ext cx="9105959" cy="315424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900304706"/>
              </p:ext>
            </p:extLst>
          </p:nvPr>
        </p:nvGraphicFramePr>
        <p:xfrm>
          <a:off x="436044" y="4076356"/>
          <a:ext cx="9072011" cy="1923675"/>
        </p:xfrm>
        <a:graphic>
          <a:graphicData uri="http://schemas.openxmlformats.org/drawingml/2006/table">
            <a:tbl>
              <a:tblPr firstRow="1" bandRow="1">
                <a:tableStyleId>{5C22544A-7EE6-4342-B048-85BDC9FD1C3A}</a:tableStyleId>
              </a:tblPr>
              <a:tblGrid>
                <a:gridCol w="825098">
                  <a:extLst>
                    <a:ext uri="{9D8B030D-6E8A-4147-A177-3AD203B41FA5}">
                      <a16:colId xmlns:a16="http://schemas.microsoft.com/office/drawing/2014/main" val="3008246207"/>
                    </a:ext>
                  </a:extLst>
                </a:gridCol>
                <a:gridCol w="3002864">
                  <a:extLst>
                    <a:ext uri="{9D8B030D-6E8A-4147-A177-3AD203B41FA5}">
                      <a16:colId xmlns:a16="http://schemas.microsoft.com/office/drawing/2014/main" val="2113090187"/>
                    </a:ext>
                  </a:extLst>
                </a:gridCol>
                <a:gridCol w="5244049">
                  <a:extLst>
                    <a:ext uri="{9D8B030D-6E8A-4147-A177-3AD203B41FA5}">
                      <a16:colId xmlns:a16="http://schemas.microsoft.com/office/drawing/2014/main" val="672581252"/>
                    </a:ext>
                  </a:extLst>
                </a:gridCol>
              </a:tblGrid>
              <a:tr h="315357">
                <a:tc>
                  <a:txBody>
                    <a:bodyPr/>
                    <a:lstStyle/>
                    <a:p>
                      <a:pPr algn="ctr"/>
                      <a:r>
                        <a:rPr lang="en-US" sz="1400" dirty="0" err="1" smtClean="0"/>
                        <a:t>S.No</a:t>
                      </a:r>
                      <a:r>
                        <a:rPr lang="en-US" sz="1400" dirty="0" smtClean="0"/>
                        <a: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Forms/ Documents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Purpose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103851"/>
                  </a:ext>
                </a:extLst>
              </a:tr>
              <a:tr h="536106">
                <a:tc>
                  <a:txBody>
                    <a:bodyPr/>
                    <a:lstStyle/>
                    <a:p>
                      <a:pPr algn="ctr"/>
                      <a:r>
                        <a:rPr lang="en-US" sz="1400" dirty="0" smtClean="0"/>
                        <a:t>1.</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Form III (dated &amp; signed)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For filing appeal against the award</a:t>
                      </a:r>
                      <a:r>
                        <a:rPr lang="en-US" sz="1400" baseline="0" dirty="0" smtClean="0"/>
                        <a:t> passed along with copy of award.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786292"/>
                  </a:ext>
                </a:extLst>
              </a:tr>
              <a:tr h="536106">
                <a:tc>
                  <a:txBody>
                    <a:bodyPr/>
                    <a:lstStyle/>
                    <a:p>
                      <a:pPr algn="ctr"/>
                      <a:r>
                        <a:rPr lang="en-US" sz="1400" dirty="0" smtClean="0"/>
                        <a:t>2.</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Statement of appeal </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Brief description of the grounds which</a:t>
                      </a:r>
                      <a:r>
                        <a:rPr lang="en-US" sz="1400" baseline="0" dirty="0" smtClean="0"/>
                        <a:t> are to be placed in the appeal and relief sought through the appeal process.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551343"/>
                  </a:ext>
                </a:extLst>
              </a:tr>
              <a:tr h="536106">
                <a:tc>
                  <a:txBody>
                    <a:bodyPr/>
                    <a:lstStyle/>
                    <a:p>
                      <a:pPr algn="ctr"/>
                      <a:r>
                        <a:rPr lang="en-US" sz="1400" dirty="0" smtClean="0"/>
                        <a:t>3.</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t>Cheque</a:t>
                      </a:r>
                      <a:r>
                        <a:rPr lang="en-US" sz="1400" dirty="0" smtClean="0"/>
                        <a:t>/</a:t>
                      </a:r>
                      <a:r>
                        <a:rPr lang="en-US" sz="1400" baseline="0" dirty="0" smtClean="0"/>
                        <a:t> Pay Order/ Demand Draft in </a:t>
                      </a:r>
                      <a:r>
                        <a:rPr lang="en-US" sz="1400" baseline="0" dirty="0" err="1" smtClean="0"/>
                        <a:t>favour</a:t>
                      </a:r>
                      <a:r>
                        <a:rPr lang="en-US" sz="1400" baseline="0" dirty="0" smtClean="0"/>
                        <a:t> of NSEIL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Towards cost of appeal (non-refundable).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469750"/>
                  </a:ext>
                </a:extLst>
              </a:tr>
            </a:tbl>
          </a:graphicData>
        </a:graphic>
      </p:graphicFrame>
      <p:sp>
        <p:nvSpPr>
          <p:cNvPr id="14" name="TextBox 13"/>
          <p:cNvSpPr txBox="1"/>
          <p:nvPr/>
        </p:nvSpPr>
        <p:spPr>
          <a:xfrm>
            <a:off x="514800" y="6016703"/>
            <a:ext cx="9334500" cy="307777"/>
          </a:xfrm>
          <a:prstGeom prst="rect">
            <a:avLst/>
          </a:prstGeom>
          <a:noFill/>
        </p:spPr>
        <p:txBody>
          <a:bodyPr wrap="square" rtlCol="0">
            <a:spAutoFit/>
          </a:bodyPr>
          <a:lstStyle/>
          <a:p>
            <a:pPr algn="just"/>
            <a:r>
              <a:rPr lang="en-US" sz="1400" b="1" u="sng" dirty="0" smtClean="0"/>
              <a:t>* Note: The documents should be submitted in sets of 5 in original.</a:t>
            </a:r>
            <a:endParaRPr lang="en-US" sz="1400" b="1" u="sng" dirty="0"/>
          </a:p>
        </p:txBody>
      </p:sp>
    </p:spTree>
    <p:extLst>
      <p:ext uri="{BB962C8B-B14F-4D97-AF65-F5344CB8AC3E}">
        <p14:creationId xmlns:p14="http://schemas.microsoft.com/office/powerpoint/2010/main" val="2527520103"/>
      </p:ext>
    </p:extLst>
  </p:cSld>
  <p:clrMapOvr>
    <a:masterClrMapping/>
  </p:clrMapOvr>
</p:sld>
</file>

<file path=ppt/slides/slide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191" y="2577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Sample Arbitration Award Copy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5" name="Picture 4"/>
          <p:cNvPicPr>
            <a:picLocks noChangeAspect="1"/>
          </p:cNvPicPr>
          <p:nvPr/>
        </p:nvPicPr>
        <p:blipFill rotWithShape="1">
          <a:blip r:embed="rId3"/>
          <a:srcRect b="35326"/>
          <a:stretch/>
        </p:blipFill>
        <p:spPr>
          <a:xfrm>
            <a:off x="1752600" y="1534328"/>
            <a:ext cx="6174604" cy="4185195"/>
          </a:xfrm>
          <a:prstGeom prst="rect">
            <a:avLst/>
          </a:prstGeom>
          <a:ln w="19050">
            <a:solidFill>
              <a:schemeClr val="tx1"/>
            </a:solidFill>
          </a:ln>
        </p:spPr>
      </p:pic>
      <p:sp>
        <p:nvSpPr>
          <p:cNvPr id="8" name="Rectangle 7"/>
          <p:cNvSpPr/>
          <p:nvPr/>
        </p:nvSpPr>
        <p:spPr>
          <a:xfrm>
            <a:off x="1981200" y="25146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1981200" y="3205101"/>
            <a:ext cx="2438400" cy="83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977191" y="5413537"/>
            <a:ext cx="990600" cy="14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4191000" y="1952529"/>
            <a:ext cx="476250" cy="18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43</a:t>
            </a:r>
            <a:endParaRPr lang="en-IN" sz="1000" b="1" strike="noStrike" spc="-1" dirty="0">
              <a:solidFill>
                <a:schemeClr val="bg1"/>
              </a:solidFill>
              <a:latin typeface="Arial"/>
            </a:endParaRPr>
          </a:p>
        </p:txBody>
      </p:sp>
      <p:pic>
        <p:nvPicPr>
          <p:cNvPr id="12"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4142769205"/>
      </p:ext>
    </p:extLst>
  </p:cSld>
  <p:clrMapOvr>
    <a:masterClrMapping/>
  </p:clrMapOvr>
</p:sld>
</file>

<file path=ppt/slides/slide44.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60" y="2603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ea typeface="Calibri" pitchFamily="34" charset="0"/>
              </a:rPr>
              <a:t>Arbitration</a:t>
            </a:r>
            <a:r>
              <a:rPr lang="en-IN" sz="2800" b="1" dirty="0" smtClean="0">
                <a:ea typeface="Calibri" pitchFamily="34" charset="0"/>
              </a:rPr>
              <a:t> Process – Interim Relief to small investors (NSE)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9" name="Content Placeholder 2"/>
          <p:cNvSpPr txBox="1">
            <a:spLocks/>
          </p:cNvSpPr>
          <p:nvPr/>
        </p:nvSpPr>
        <p:spPr>
          <a:xfrm>
            <a:off x="292693" y="1040749"/>
            <a:ext cx="9098507" cy="4831467"/>
          </a:xfrm>
          <a:prstGeom prst="rect">
            <a:avLst/>
          </a:prstGeom>
        </p:spPr>
        <p:txBody>
          <a:bodyPr vert="horz" lIns="91440" tIns="45720" rIns="91440" bIns="45720" rtlCol="0">
            <a:noAutofit/>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dirty="0" smtClean="0"/>
              <a:t>Interim Relief granted to clients by Stock Exchange (SE) from Investor Protection Fund (IPF), if:</a:t>
            </a:r>
          </a:p>
          <a:p>
            <a:pPr lvl="1" algn="just">
              <a:buFontTx/>
              <a:buChar char="-"/>
            </a:pPr>
            <a:r>
              <a:rPr lang="en-US" dirty="0" smtClean="0"/>
              <a:t>Order of award is in favor of client.</a:t>
            </a:r>
          </a:p>
          <a:p>
            <a:pPr lvl="1" algn="just">
              <a:buFontTx/>
              <a:buChar char="-"/>
            </a:pPr>
            <a:r>
              <a:rPr lang="en-US" dirty="0" smtClean="0"/>
              <a:t>Member opts for further appeal</a:t>
            </a:r>
          </a:p>
          <a:p>
            <a:pPr lvl="1" algn="just">
              <a:buFontTx/>
              <a:buChar char="-"/>
            </a:pPr>
            <a:r>
              <a:rPr lang="en-US" dirty="0" smtClean="0"/>
              <a:t>Claim value </a:t>
            </a:r>
            <a:r>
              <a:rPr lang="en-US" dirty="0"/>
              <a:t>admissible is not more than Rs.20 </a:t>
            </a:r>
            <a:r>
              <a:rPr lang="en-US" dirty="0" smtClean="0"/>
              <a:t>lakhs</a:t>
            </a:r>
            <a:endParaRPr lang="en-US" dirty="0"/>
          </a:p>
          <a:p>
            <a:pPr algn="just">
              <a:buFontTx/>
              <a:buChar char="-"/>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lgn="just">
              <a:buFont typeface="Wingdings" panose="05000000000000000000" pitchFamily="2" charset="2"/>
              <a:buChar char="Ø"/>
            </a:pPr>
            <a:r>
              <a:rPr lang="en-US" dirty="0" smtClean="0"/>
              <a:t>Total </a:t>
            </a:r>
            <a:r>
              <a:rPr lang="en-US" dirty="0"/>
              <a:t>amount released to </a:t>
            </a:r>
            <a:r>
              <a:rPr lang="en-US" dirty="0" smtClean="0"/>
              <a:t>client </a:t>
            </a:r>
            <a:r>
              <a:rPr lang="en-US" dirty="0"/>
              <a:t>through </a:t>
            </a:r>
            <a:r>
              <a:rPr lang="en-US" dirty="0" smtClean="0"/>
              <a:t>facility </a:t>
            </a:r>
            <a:r>
              <a:rPr lang="en-US" dirty="0"/>
              <a:t>of interim relief from IPF shall not exceed Rs.10 lakhs in the financial year.</a:t>
            </a:r>
          </a:p>
        </p:txBody>
      </p:sp>
      <p:graphicFrame>
        <p:nvGraphicFramePr>
          <p:cNvPr id="8" name="Table 7"/>
          <p:cNvGraphicFramePr>
            <a:graphicFrameLocks noGrp="1"/>
          </p:cNvGraphicFramePr>
          <p:nvPr>
            <p:extLst>
              <p:ext uri="{D42A27DB-BD31-4B8C-83A1-F6EECF244321}">
                <p14:modId xmlns:p14="http://schemas.microsoft.com/office/powerpoint/2010/main" val="2076271451"/>
              </p:ext>
            </p:extLst>
          </p:nvPr>
        </p:nvGraphicFramePr>
        <p:xfrm>
          <a:off x="292692" y="2997495"/>
          <a:ext cx="9098508" cy="2291080"/>
        </p:xfrm>
        <a:graphic>
          <a:graphicData uri="http://schemas.openxmlformats.org/drawingml/2006/table">
            <a:tbl>
              <a:tblPr firstRow="1" bandRow="1">
                <a:tableStyleId>{5C22544A-7EE6-4342-B048-85BDC9FD1C3A}</a:tableStyleId>
              </a:tblPr>
              <a:tblGrid>
                <a:gridCol w="4549254">
                  <a:extLst>
                    <a:ext uri="{9D8B030D-6E8A-4147-A177-3AD203B41FA5}">
                      <a16:colId xmlns:a16="http://schemas.microsoft.com/office/drawing/2014/main" val="2718566053"/>
                    </a:ext>
                  </a:extLst>
                </a:gridCol>
                <a:gridCol w="4549254">
                  <a:extLst>
                    <a:ext uri="{9D8B030D-6E8A-4147-A177-3AD203B41FA5}">
                      <a16:colId xmlns:a16="http://schemas.microsoft.com/office/drawing/2014/main" val="3020268839"/>
                    </a:ext>
                  </a:extLst>
                </a:gridCol>
              </a:tblGrid>
              <a:tr h="370840">
                <a:tc>
                  <a:txBody>
                    <a:bodyPr/>
                    <a:lstStyle/>
                    <a:p>
                      <a:pPr algn="ctr"/>
                      <a:r>
                        <a:rPr lang="en-US" dirty="0" smtClean="0"/>
                        <a:t>Condition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Interim Relief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039992"/>
                  </a:ext>
                </a:extLst>
              </a:tr>
              <a:tr h="370840">
                <a:tc>
                  <a:txBody>
                    <a:bodyPr/>
                    <a:lstStyle/>
                    <a:p>
                      <a:r>
                        <a:rPr lang="en-US" dirty="0" smtClean="0"/>
                        <a:t>TM files Arbitration against GRC order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 of the admissible claim amount or Rs.2 lakhs, whichever is less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377757"/>
                  </a:ext>
                </a:extLst>
              </a:tr>
              <a:tr h="370840">
                <a:tc>
                  <a:txBody>
                    <a:bodyPr/>
                    <a:lstStyle/>
                    <a:p>
                      <a:r>
                        <a:rPr lang="en-US" dirty="0" smtClean="0"/>
                        <a:t>TM opts for Appellate / Court against Arbitration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 of the award amount or 3 lakhs, whichever is less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459114"/>
                  </a:ext>
                </a:extLst>
              </a:tr>
              <a:tr h="370840">
                <a:tc>
                  <a:txBody>
                    <a:bodyPr/>
                    <a:lstStyle/>
                    <a:p>
                      <a:r>
                        <a:rPr lang="en-US" dirty="0" smtClean="0"/>
                        <a:t>TM files appeal in Court against Appellate Award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75% of the appellate arbitration award or 5 lakhs, whichever is less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452439"/>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44</a:t>
            </a:r>
            <a:endParaRPr lang="en-IN" sz="1000" b="1" strike="noStrike" spc="-1" dirty="0">
              <a:solidFill>
                <a:schemeClr val="bg1"/>
              </a:solidFill>
              <a:latin typeface="Arial"/>
            </a:endParaRPr>
          </a:p>
        </p:txBody>
      </p:sp>
      <p:pic>
        <p:nvPicPr>
          <p:cNvPr id="7"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2537488494"/>
      </p:ext>
    </p:extLst>
  </p:cSld>
  <p:clrMapOvr>
    <a:masterClrMapping/>
  </p:clrMapOvr>
</p:sld>
</file>

<file path=ppt/slides/slide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5" name="TextBox 4"/>
          <p:cNvSpPr txBox="1"/>
          <p:nvPr/>
        </p:nvSpPr>
        <p:spPr>
          <a:xfrm>
            <a:off x="381000" y="1003299"/>
            <a:ext cx="8839200" cy="440120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b="1" dirty="0"/>
              <a:t>Defaulters’ </a:t>
            </a:r>
            <a:r>
              <a:rPr lang="en-US" sz="2000" b="1" dirty="0" smtClean="0"/>
              <a:t>Committee:</a:t>
            </a:r>
          </a:p>
          <a:p>
            <a:pPr algn="just"/>
            <a:endParaRPr lang="en-US" sz="2000" b="1" dirty="0"/>
          </a:p>
          <a:p>
            <a:pPr marL="342900" indent="-342900" algn="just">
              <a:buFontTx/>
              <a:buChar char="-"/>
            </a:pPr>
            <a:r>
              <a:rPr lang="en-US" sz="2000" dirty="0" smtClean="0"/>
              <a:t>Administer assets </a:t>
            </a:r>
            <a:r>
              <a:rPr lang="en-US" sz="2000" dirty="0"/>
              <a:t>in respect of </a:t>
            </a:r>
            <a:r>
              <a:rPr lang="en-US" sz="2000" dirty="0" smtClean="0"/>
              <a:t>defaulters/expelled </a:t>
            </a:r>
            <a:r>
              <a:rPr lang="en-US" sz="2000" dirty="0"/>
              <a:t>trading members. </a:t>
            </a:r>
            <a:endParaRPr lang="en-US" sz="2000" dirty="0" smtClean="0"/>
          </a:p>
          <a:p>
            <a:pPr marL="342900" indent="-342900" algn="just">
              <a:buFontTx/>
              <a:buChar char="-"/>
            </a:pPr>
            <a:endParaRPr lang="en-US" sz="2000" dirty="0" smtClean="0"/>
          </a:p>
          <a:p>
            <a:pPr marL="342900" indent="-342900" algn="just">
              <a:buFontTx/>
              <a:buChar char="-"/>
            </a:pPr>
            <a:r>
              <a:rPr lang="en-US" sz="2000" dirty="0" smtClean="0"/>
              <a:t>Distributes amount </a:t>
            </a:r>
            <a:r>
              <a:rPr lang="en-US" sz="2000" dirty="0"/>
              <a:t>available in </a:t>
            </a:r>
            <a:r>
              <a:rPr lang="en-US" sz="2000" dirty="0" smtClean="0"/>
              <a:t>defaulter's </a:t>
            </a:r>
            <a:r>
              <a:rPr lang="en-US" sz="2000" dirty="0"/>
              <a:t>account to the admitted claims on pro-rata basis as per the priority laid out under NSE Rules / Regulations / Bye-Laws</a:t>
            </a:r>
          </a:p>
          <a:p>
            <a:pPr algn="just"/>
            <a:endParaRPr lang="en-US" sz="2000" dirty="0"/>
          </a:p>
          <a:p>
            <a:pPr marL="285750" indent="-285750" algn="just">
              <a:buFont typeface="Wingdings" panose="05000000000000000000" pitchFamily="2" charset="2"/>
              <a:buChar char="Ø"/>
            </a:pPr>
            <a:r>
              <a:rPr lang="en-US" sz="2000" dirty="0"/>
              <a:t>In case </a:t>
            </a:r>
            <a:r>
              <a:rPr lang="en-US" sz="2000" dirty="0" smtClean="0"/>
              <a:t>of insufficient funds </a:t>
            </a:r>
            <a:r>
              <a:rPr lang="en-US" sz="2000" dirty="0"/>
              <a:t>in Defaulters' </a:t>
            </a:r>
            <a:r>
              <a:rPr lang="en-US" sz="2000" dirty="0" smtClean="0"/>
              <a:t>account </a:t>
            </a:r>
            <a:r>
              <a:rPr lang="en-US" sz="2000" dirty="0" smtClean="0">
                <a:sym typeface="Wingdings" panose="05000000000000000000" pitchFamily="2" charset="2"/>
              </a:rPr>
              <a:t> </a:t>
            </a:r>
          </a:p>
          <a:p>
            <a:pPr algn="just"/>
            <a:r>
              <a:rPr lang="en-US" sz="2000" dirty="0">
                <a:sym typeface="Wingdings" panose="05000000000000000000" pitchFamily="2" charset="2"/>
              </a:rPr>
              <a:t>	</a:t>
            </a:r>
            <a:endParaRPr lang="en-US" sz="2000" dirty="0" smtClean="0">
              <a:sym typeface="Wingdings" panose="05000000000000000000" pitchFamily="2" charset="2"/>
            </a:endParaRPr>
          </a:p>
          <a:p>
            <a:pPr algn="just"/>
            <a:r>
              <a:rPr lang="en-US" sz="2000" dirty="0">
                <a:sym typeface="Wingdings" panose="05000000000000000000" pitchFamily="2" charset="2"/>
              </a:rPr>
              <a:t>	</a:t>
            </a:r>
            <a:r>
              <a:rPr lang="en-US" sz="2000" dirty="0" smtClean="0">
                <a:sym typeface="Wingdings" panose="05000000000000000000" pitchFamily="2" charset="2"/>
              </a:rPr>
              <a:t>C</a:t>
            </a:r>
            <a:r>
              <a:rPr lang="en-US" sz="2000" dirty="0" smtClean="0"/>
              <a:t>ompensation </a:t>
            </a:r>
            <a:r>
              <a:rPr lang="en-US" sz="2000" dirty="0"/>
              <a:t>is paid from </a:t>
            </a:r>
            <a:r>
              <a:rPr lang="en-US" sz="2000" dirty="0" smtClean="0"/>
              <a:t>Investor </a:t>
            </a:r>
            <a:r>
              <a:rPr lang="en-US" sz="2000" dirty="0"/>
              <a:t>Protection </a:t>
            </a:r>
            <a:r>
              <a:rPr lang="en-US" sz="2000" dirty="0" smtClean="0"/>
              <a:t>Fund (IPF)</a:t>
            </a:r>
            <a:endParaRPr lang="en-US" sz="2000" dirty="0"/>
          </a:p>
          <a:p>
            <a:pPr algn="just"/>
            <a:endParaRPr lang="en-US" sz="2000" dirty="0"/>
          </a:p>
          <a:p>
            <a:pPr marL="285750" indent="-285750" algn="just">
              <a:buFont typeface="Wingdings" panose="05000000000000000000" pitchFamily="2" charset="2"/>
              <a:buChar char="Ø"/>
            </a:pPr>
            <a:r>
              <a:rPr lang="en-US" sz="2000" dirty="0"/>
              <a:t>Compensation up to a maximum of </a:t>
            </a:r>
            <a:r>
              <a:rPr lang="en-US" sz="2000" dirty="0" smtClean="0"/>
              <a:t>Rs.25 </a:t>
            </a:r>
            <a:r>
              <a:rPr lang="en-US" sz="2000" dirty="0"/>
              <a:t>lakhs per investor subject to an overall limit per defaulter / expelled member.</a:t>
            </a:r>
            <a:endParaRPr lang="en-IN" dirty="0"/>
          </a:p>
        </p:txBody>
      </p:sp>
      <p:sp>
        <p:nvSpPr>
          <p:cNvPr id="10" name="Title 1"/>
          <p:cNvSpPr txBox="1">
            <a:spLocks/>
          </p:cNvSpPr>
          <p:nvPr/>
        </p:nvSpPr>
        <p:spPr>
          <a:xfrm>
            <a:off x="685140" y="2621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ea typeface="Calibri" pitchFamily="34" charset="0"/>
              </a:rPr>
              <a:t>Remedy to investors in case of Broker – Expulsion/ Default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45</a:t>
            </a:r>
            <a:endParaRPr lang="en-IN" sz="1000" b="1" strike="noStrike" spc="-1" dirty="0">
              <a:solidFill>
                <a:schemeClr val="bg1"/>
              </a:solidFill>
              <a:latin typeface="Arial"/>
            </a:endParaRPr>
          </a:p>
        </p:txBody>
      </p:sp>
      <p:pic>
        <p:nvPicPr>
          <p:cNvPr id="7"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3224193454"/>
      </p:ext>
    </p:extLst>
  </p:cSld>
  <p:clrMapOvr>
    <a:masterClrMapping/>
  </p:clrMapOvr>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505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ea typeface="Calibri" pitchFamily="34" charset="0"/>
              </a:rPr>
              <a:t>Remedy to investors in case of Broker – Expulsion/ Default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5" name="TextBox 4"/>
          <p:cNvSpPr txBox="1"/>
          <p:nvPr/>
        </p:nvSpPr>
        <p:spPr>
          <a:xfrm>
            <a:off x="505535" y="1218767"/>
            <a:ext cx="8938715"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Trading Member expelled/ declared as defaulter/expelled member </a:t>
            </a:r>
            <a:r>
              <a:rPr lang="en-US" dirty="0" smtClean="0">
                <a:sym typeface="Wingdings" panose="05000000000000000000" pitchFamily="2" charset="2"/>
              </a:rPr>
              <a:t></a:t>
            </a:r>
            <a:r>
              <a:rPr lang="en-US" dirty="0">
                <a:sym typeface="Wingdings" panose="05000000000000000000" pitchFamily="2" charset="2"/>
              </a:rPr>
              <a:t> </a:t>
            </a:r>
            <a:endParaRPr lang="en-US" dirty="0" smtClean="0">
              <a:sym typeface="Wingdings" panose="05000000000000000000" pitchFamily="2" charset="2"/>
            </a:endParaRPr>
          </a:p>
          <a:p>
            <a:pPr algn="just"/>
            <a:endParaRPr lang="en-US" dirty="0">
              <a:sym typeface="Wingdings" panose="05000000000000000000" pitchFamily="2" charset="2"/>
            </a:endParaRPr>
          </a:p>
          <a:p>
            <a:pPr algn="just"/>
            <a:r>
              <a:rPr lang="en-US" dirty="0" smtClean="0">
                <a:sym typeface="Wingdings" panose="05000000000000000000" pitchFamily="2" charset="2"/>
              </a:rPr>
              <a:t>	</a:t>
            </a:r>
            <a:r>
              <a:rPr lang="en-US" dirty="0" smtClean="0"/>
              <a:t>Exchange </a:t>
            </a:r>
            <a:r>
              <a:rPr lang="en-US" dirty="0"/>
              <a:t>issues a Public Notice in leading newspapers.</a:t>
            </a:r>
          </a:p>
          <a:p>
            <a:pPr algn="just"/>
            <a:endParaRPr lang="en-US" dirty="0"/>
          </a:p>
          <a:p>
            <a:pPr marL="285750" indent="-285750" algn="just">
              <a:buFont typeface="Wingdings" panose="05000000000000000000" pitchFamily="2" charset="2"/>
              <a:buChar char="Ø"/>
            </a:pPr>
            <a:r>
              <a:rPr lang="en-US" dirty="0"/>
              <a:t>List </a:t>
            </a:r>
            <a:r>
              <a:rPr lang="en-US" dirty="0" smtClean="0"/>
              <a:t>available </a:t>
            </a:r>
            <a:r>
              <a:rPr lang="en-US" dirty="0"/>
              <a:t>on </a:t>
            </a:r>
            <a:r>
              <a:rPr lang="en-US" dirty="0" smtClean="0"/>
              <a:t>NSE </a:t>
            </a:r>
            <a:r>
              <a:rPr lang="en-US" dirty="0"/>
              <a:t>website </a:t>
            </a:r>
            <a:r>
              <a:rPr lang="en-US" dirty="0" smtClean="0"/>
              <a:t>under:</a:t>
            </a:r>
          </a:p>
          <a:p>
            <a:pPr marL="285750" indent="-285750" algn="just">
              <a:buFont typeface="Wingdings" panose="05000000000000000000" pitchFamily="2" charset="2"/>
              <a:buChar char="Ø"/>
            </a:pPr>
            <a:endParaRPr lang="en-US" dirty="0" smtClean="0"/>
          </a:p>
          <a:p>
            <a:pPr algn="just"/>
            <a:r>
              <a:rPr lang="en-US" dirty="0"/>
              <a:t>	</a:t>
            </a:r>
            <a:r>
              <a:rPr lang="en-US" dirty="0" smtClean="0"/>
              <a:t> </a:t>
            </a:r>
            <a:r>
              <a:rPr lang="en-US" dirty="0"/>
              <a:t>Home &gt; Domestic Investors &gt; Defaulters &gt; Public Notice.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Investors having claims against </a:t>
            </a:r>
            <a:r>
              <a:rPr lang="en-US" dirty="0" smtClean="0"/>
              <a:t>Defaulter/Expelled </a:t>
            </a:r>
            <a:r>
              <a:rPr lang="en-US" dirty="0"/>
              <a:t>Trading </a:t>
            </a:r>
            <a:r>
              <a:rPr lang="en-US" dirty="0" smtClean="0"/>
              <a:t>Member:</a:t>
            </a:r>
          </a:p>
          <a:p>
            <a:pPr algn="just"/>
            <a:endParaRPr lang="en-US" dirty="0"/>
          </a:p>
          <a:p>
            <a:pPr algn="just"/>
            <a:r>
              <a:rPr lang="en-US" dirty="0" smtClean="0"/>
              <a:t>	Register claim </a:t>
            </a:r>
            <a:r>
              <a:rPr lang="en-US" dirty="0"/>
              <a:t>within 3 months from </a:t>
            </a:r>
            <a:r>
              <a:rPr lang="en-US" dirty="0" smtClean="0"/>
              <a:t>date </a:t>
            </a:r>
            <a:r>
              <a:rPr lang="en-US" dirty="0"/>
              <a:t>of </a:t>
            </a:r>
            <a:r>
              <a:rPr lang="en-US" dirty="0" smtClean="0"/>
              <a:t>Public </a:t>
            </a:r>
            <a:r>
              <a:rPr lang="en-US" dirty="0"/>
              <a:t>Notice.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To register a claim against a defaulter/expelled </a:t>
            </a:r>
            <a:r>
              <a:rPr lang="en-US" dirty="0" smtClean="0"/>
              <a:t>Member:</a:t>
            </a:r>
          </a:p>
          <a:p>
            <a:pPr marL="285750" indent="-285750" algn="just">
              <a:buFont typeface="Wingdings" panose="05000000000000000000" pitchFamily="2" charset="2"/>
              <a:buChar char="Ø"/>
            </a:pPr>
            <a:endParaRPr lang="en-US" dirty="0" smtClean="0"/>
          </a:p>
          <a:p>
            <a:pPr marL="800100" lvl="1" indent="-342900" algn="just">
              <a:buFontTx/>
              <a:buChar char="-"/>
            </a:pPr>
            <a:r>
              <a:rPr lang="en-US" dirty="0" smtClean="0"/>
              <a:t>Visit www.nseindia.com website</a:t>
            </a:r>
          </a:p>
          <a:p>
            <a:pPr marL="800100" lvl="1" indent="-342900" algn="just">
              <a:buFontTx/>
              <a:buChar char="-"/>
            </a:pPr>
            <a:r>
              <a:rPr lang="en-US" dirty="0" smtClean="0"/>
              <a:t>Download form from below mentioned address: </a:t>
            </a:r>
          </a:p>
          <a:p>
            <a:pPr lvl="1" algn="just"/>
            <a:r>
              <a:rPr lang="en-IN" dirty="0" smtClean="0">
                <a:hlinkClick r:id="rId3"/>
              </a:rPr>
              <a:t>https</a:t>
            </a:r>
            <a:r>
              <a:rPr lang="en-IN" dirty="0">
                <a:hlinkClick r:id="rId3"/>
              </a:rPr>
              <a:t>://www.nseindia.com/invest/details-to-be-provided-for-lodging-claims</a:t>
            </a: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46</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2664709690"/>
      </p:ext>
    </p:extLst>
  </p:cSld>
  <p:clrMapOvr>
    <a:masterClrMapping/>
  </p:clrMapOvr>
</p:sld>
</file>

<file path=ppt/slides/slide4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BSE</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47</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29415271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191" y="2577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a:t>
            </a:r>
            <a:r>
              <a:rPr lang="en-IN" sz="3200" b="1" dirty="0">
                <a:ea typeface="Calibri" pitchFamily="34" charset="0"/>
              </a:rPr>
              <a:t>BSE</a:t>
            </a:r>
            <a:r>
              <a:rPr kumimoji="0" lang="en-IN" sz="3200" b="1" i="0" u="none" strike="noStrike" kern="1200" cap="none" spc="0" normalizeH="0" noProof="0" dirty="0">
                <a:ln>
                  <a:noFill/>
                </a:ln>
                <a:solidFill>
                  <a:schemeClr val="tx1"/>
                </a:solidFill>
                <a:effectLst/>
                <a:uLnTx/>
                <a:uFillTx/>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Rectangle 8">
            <a:extLst>
              <a:ext uri="{FF2B5EF4-FFF2-40B4-BE49-F238E27FC236}">
                <a16:creationId xmlns:a16="http://schemas.microsoft.com/office/drawing/2014/main" id="{9D817D16-D7EA-486E-B934-2B83EAA28F45}"/>
              </a:ext>
            </a:extLst>
          </p:cNvPr>
          <p:cNvSpPr/>
          <p:nvPr/>
        </p:nvSpPr>
        <p:spPr>
          <a:xfrm>
            <a:off x="304800" y="1066800"/>
            <a:ext cx="8991600" cy="5139869"/>
          </a:xfrm>
          <a:prstGeom prst="rect">
            <a:avLst/>
          </a:prstGeom>
        </p:spPr>
        <p:txBody>
          <a:bodyPr wrap="square">
            <a:spAutoFit/>
          </a:bodyPr>
          <a:lstStyle/>
          <a:p>
            <a:pPr marL="285750" indent="-285750" algn="just">
              <a:buFont typeface="Wingdings" panose="05000000000000000000" pitchFamily="2" charset="2"/>
              <a:buChar char="Ø"/>
            </a:pPr>
            <a:r>
              <a:rPr lang="en-US" sz="2000" b="1" u="sng" dirty="0" smtClean="0"/>
              <a:t>Department </a:t>
            </a:r>
            <a:r>
              <a:rPr lang="en-US" sz="2000" b="1" u="sng" dirty="0"/>
              <a:t>for Investors Services (DIS</a:t>
            </a:r>
            <a:r>
              <a:rPr lang="en-US" sz="2000" b="1" u="sng" dirty="0" smtClean="0"/>
              <a:t>)</a:t>
            </a:r>
          </a:p>
          <a:p>
            <a:pPr algn="just"/>
            <a:endParaRPr lang="en-US" sz="2000" b="1" u="sng" dirty="0"/>
          </a:p>
          <a:p>
            <a:pPr marL="285750" indent="-285750" algn="just">
              <a:buFontTx/>
              <a:buChar char="-"/>
            </a:pPr>
            <a:r>
              <a:rPr lang="en-US" sz="1800" dirty="0" smtClean="0">
                <a:latin typeface="+mn-lt"/>
              </a:rPr>
              <a:t>Dedicated department to redress investor grievances.</a:t>
            </a:r>
          </a:p>
          <a:p>
            <a:pPr marL="285750" indent="-285750" algn="just">
              <a:buFontTx/>
              <a:buChar char="-"/>
            </a:pPr>
            <a:endParaRPr lang="en-US" dirty="0"/>
          </a:p>
          <a:p>
            <a:pPr marL="285750" indent="-285750" algn="just">
              <a:buFontTx/>
              <a:buChar char="-"/>
            </a:pPr>
            <a:r>
              <a:rPr lang="en-US" sz="1800" dirty="0" smtClean="0">
                <a:latin typeface="+mn-lt"/>
              </a:rPr>
              <a:t>Operation </a:t>
            </a:r>
            <a:r>
              <a:rPr lang="en-US" sz="1800" dirty="0">
                <a:latin typeface="+mn-lt"/>
              </a:rPr>
              <a:t>of </a:t>
            </a:r>
            <a:r>
              <a:rPr lang="en-US" sz="1800" dirty="0" smtClean="0">
                <a:latin typeface="+mn-lt"/>
              </a:rPr>
              <a:t>Investor Services Center (ISC) </a:t>
            </a:r>
            <a:r>
              <a:rPr lang="en-US" sz="1800" dirty="0">
                <a:latin typeface="+mn-lt"/>
              </a:rPr>
              <a:t>commenced in </a:t>
            </a:r>
            <a:r>
              <a:rPr lang="en-US" sz="1800" dirty="0" smtClean="0">
                <a:latin typeface="+mn-lt"/>
              </a:rPr>
              <a:t>year </a:t>
            </a:r>
            <a:r>
              <a:rPr lang="en-US" sz="1800" dirty="0">
                <a:latin typeface="+mn-lt"/>
              </a:rPr>
              <a:t>1986. </a:t>
            </a:r>
            <a:endParaRPr lang="en-US" sz="1800" dirty="0" smtClean="0">
              <a:latin typeface="+mn-lt"/>
            </a:endParaRPr>
          </a:p>
          <a:p>
            <a:pPr marL="285750" indent="-285750" algn="just">
              <a:buFontTx/>
              <a:buChar char="-"/>
            </a:pPr>
            <a:endParaRPr lang="en-US" dirty="0"/>
          </a:p>
          <a:p>
            <a:pPr marL="285750" indent="-285750" algn="just">
              <a:buFontTx/>
              <a:buChar char="-"/>
            </a:pPr>
            <a:r>
              <a:rPr lang="en-US" sz="1800" dirty="0" smtClean="0">
                <a:latin typeface="+mn-lt"/>
              </a:rPr>
              <a:t>Plays </a:t>
            </a:r>
            <a:r>
              <a:rPr lang="en-US" sz="1800" dirty="0">
                <a:latin typeface="+mn-lt"/>
              </a:rPr>
              <a:t>a pivotal role in enhancing and maintaining investors' faith and confidence by resolving their grievances. </a:t>
            </a:r>
            <a:endParaRPr lang="en-US" sz="1800" dirty="0" smtClean="0">
              <a:latin typeface="+mn-lt"/>
            </a:endParaRPr>
          </a:p>
          <a:p>
            <a:pPr marL="285750" indent="-285750" algn="just">
              <a:buFontTx/>
              <a:buChar char="-"/>
            </a:pPr>
            <a:endParaRPr lang="en-US" dirty="0"/>
          </a:p>
          <a:p>
            <a:pPr marL="285750" indent="-285750" algn="just">
              <a:buFontTx/>
              <a:buChar char="-"/>
            </a:pPr>
            <a:r>
              <a:rPr lang="en-US" sz="1800" dirty="0" smtClean="0">
                <a:latin typeface="+mn-lt"/>
              </a:rPr>
              <a:t>Services </a:t>
            </a:r>
            <a:r>
              <a:rPr lang="en-US" sz="1800" dirty="0">
                <a:latin typeface="+mn-lt"/>
              </a:rPr>
              <a:t>offered by DIS are as under:</a:t>
            </a:r>
          </a:p>
          <a:p>
            <a:pPr marL="742950" lvl="1" indent="-285750" algn="just">
              <a:buFont typeface="Arial" panose="020B0604020202020204" pitchFamily="34" charset="0"/>
              <a:buChar char="•"/>
            </a:pPr>
            <a:r>
              <a:rPr lang="en-US" sz="1800" dirty="0" smtClean="0">
                <a:latin typeface="+mn-lt"/>
              </a:rPr>
              <a:t>Investors</a:t>
            </a:r>
            <a:r>
              <a:rPr lang="en-US" sz="1800" dirty="0">
                <a:latin typeface="+mn-lt"/>
              </a:rPr>
              <a:t>' Grievances against BSE's Trading Members (Including Arbitration &amp; appellate </a:t>
            </a:r>
            <a:r>
              <a:rPr lang="en-US" sz="1800" dirty="0" smtClean="0">
                <a:latin typeface="+mn-lt"/>
              </a:rPr>
              <a:t>Arbitration)</a:t>
            </a:r>
          </a:p>
          <a:p>
            <a:pPr marL="742950" lvl="1" indent="-285750" algn="just">
              <a:buFont typeface="Arial" panose="020B0604020202020204" pitchFamily="34" charset="0"/>
              <a:buChar char="•"/>
            </a:pPr>
            <a:r>
              <a:rPr lang="en-US" sz="1800" dirty="0" smtClean="0">
                <a:latin typeface="+mn-lt"/>
              </a:rPr>
              <a:t>Claim </a:t>
            </a:r>
            <a:r>
              <a:rPr lang="en-US" sz="1800" dirty="0">
                <a:latin typeface="+mn-lt"/>
              </a:rPr>
              <a:t>against Defaulter/Expelled </a:t>
            </a:r>
            <a:r>
              <a:rPr lang="en-US" sz="1800" dirty="0" smtClean="0">
                <a:latin typeface="+mn-lt"/>
              </a:rPr>
              <a:t>Member</a:t>
            </a:r>
          </a:p>
          <a:p>
            <a:pPr marL="742950" lvl="1" indent="-285750" algn="just">
              <a:buFont typeface="Arial" panose="020B0604020202020204" pitchFamily="34" charset="0"/>
              <a:buChar char="•"/>
            </a:pPr>
            <a:r>
              <a:rPr lang="en-US" sz="1800" dirty="0" smtClean="0">
                <a:latin typeface="+mn-lt"/>
              </a:rPr>
              <a:t>Investors</a:t>
            </a:r>
            <a:r>
              <a:rPr lang="en-US" sz="1800" dirty="0">
                <a:latin typeface="+mn-lt"/>
              </a:rPr>
              <a:t>' Grievances against Listed Companies</a:t>
            </a:r>
          </a:p>
          <a:p>
            <a:pPr lvl="1" algn="just"/>
            <a:endParaRPr lang="en-US" sz="1800" dirty="0">
              <a:latin typeface="+mn-lt"/>
            </a:endParaRPr>
          </a:p>
          <a:p>
            <a:pPr marL="285750" lvl="1" indent="-285750" algn="just">
              <a:buFont typeface="Wingdings" panose="05000000000000000000" pitchFamily="2" charset="2"/>
              <a:buChar char="Ø"/>
            </a:pPr>
            <a:r>
              <a:rPr lang="en-US" sz="1800" dirty="0" smtClean="0">
                <a:latin typeface="+mn-lt"/>
              </a:rPr>
              <a:t>Regional </a:t>
            </a:r>
            <a:r>
              <a:rPr lang="en-US" sz="1800" dirty="0">
                <a:latin typeface="+mn-lt"/>
              </a:rPr>
              <a:t>Investor Service </a:t>
            </a:r>
            <a:r>
              <a:rPr lang="en-US" sz="1800" dirty="0" smtClean="0">
                <a:latin typeface="+mn-lt"/>
              </a:rPr>
              <a:t>Centers of BSE =  At </a:t>
            </a:r>
            <a:r>
              <a:rPr lang="en-US" sz="1800" dirty="0">
                <a:latin typeface="+mn-lt"/>
              </a:rPr>
              <a:t>25 places. </a:t>
            </a:r>
          </a:p>
          <a:p>
            <a:pPr marL="285750" lvl="1" indent="-285750" algn="just">
              <a:buFont typeface="Wingdings" panose="05000000000000000000" pitchFamily="2" charset="2"/>
              <a:buChar char="ü"/>
            </a:pPr>
            <a:endParaRPr lang="en-US" sz="1800" dirty="0">
              <a:latin typeface="+mn-lt"/>
            </a:endParaRPr>
          </a:p>
          <a:p>
            <a:pPr marL="285750" lvl="1" indent="-285750" algn="just">
              <a:buFont typeface="Wingdings" panose="05000000000000000000" pitchFamily="2" charset="2"/>
              <a:buChar char="Ø"/>
            </a:pPr>
            <a:r>
              <a:rPr lang="en-US" sz="1800" dirty="0">
                <a:latin typeface="+mn-lt"/>
              </a:rPr>
              <a:t>Complaint against Companies are handled solely from Mumbai office (Fort &amp; BKC).</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48</a:t>
            </a:r>
            <a:endParaRPr lang="en-IN" sz="1000" b="1" strike="noStrike" spc="-1" dirty="0">
              <a:solidFill>
                <a:schemeClr val="bg1"/>
              </a:solidFill>
              <a:latin typeface="Arial"/>
            </a:endParaRPr>
          </a:p>
        </p:txBody>
      </p:sp>
      <p:pic>
        <p:nvPicPr>
          <p:cNvPr id="7" name="Picture 3"/>
          <p:cNvPicPr/>
          <p:nvPr/>
        </p:nvPicPr>
        <p:blipFill>
          <a:blip r:embed="rId3"/>
          <a:stretch/>
        </p:blipFill>
        <p:spPr>
          <a:xfrm>
            <a:off x="0" y="0"/>
            <a:ext cx="1029600" cy="803880"/>
          </a:xfrm>
          <a:prstGeom prst="rect">
            <a:avLst/>
          </a:prstGeom>
          <a:ln>
            <a:noFill/>
          </a:ln>
        </p:spPr>
      </p:pic>
    </p:spTree>
    <p:extLst>
      <p:ext uri="{BB962C8B-B14F-4D97-AF65-F5344CB8AC3E}">
        <p14:creationId xmlns:p14="http://schemas.microsoft.com/office/powerpoint/2010/main" val="2206062828"/>
      </p:ext>
    </p:extLst>
  </p:cSld>
  <p:clrMapOvr>
    <a:masterClrMapping/>
  </p:clrMapOvr>
</p:sld>
</file>

<file path=ppt/slides/slide49.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191" y="2577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Mode of Filing Complaints (BSE)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947784287"/>
              </p:ext>
            </p:extLst>
          </p:nvPr>
        </p:nvGraphicFramePr>
        <p:xfrm>
          <a:off x="304799" y="1227666"/>
          <a:ext cx="9082591" cy="4977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49</a:t>
            </a:r>
            <a:endParaRPr lang="en-IN" sz="1000" b="1" strike="noStrike" spc="-1" dirty="0">
              <a:solidFill>
                <a:schemeClr val="bg1"/>
              </a:solidFill>
              <a:latin typeface="Arial"/>
            </a:endParaRPr>
          </a:p>
        </p:txBody>
      </p:sp>
      <p:pic>
        <p:nvPicPr>
          <p:cNvPr id="7" name="Picture 3"/>
          <p:cNvPicPr/>
          <p:nvPr/>
        </p:nvPicPr>
        <p:blipFill>
          <a:blip r:embed="rId8"/>
          <a:stretch/>
        </p:blipFill>
        <p:spPr>
          <a:xfrm>
            <a:off x="0" y="0"/>
            <a:ext cx="1029600" cy="803880"/>
          </a:xfrm>
          <a:prstGeom prst="rect">
            <a:avLst/>
          </a:prstGeom>
          <a:ln>
            <a:noFill/>
          </a:ln>
        </p:spPr>
      </p:pic>
    </p:spTree>
    <p:extLst>
      <p:ext uri="{BB962C8B-B14F-4D97-AF65-F5344CB8AC3E}">
        <p14:creationId xmlns:p14="http://schemas.microsoft.com/office/powerpoint/2010/main" val="3621797298"/>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143626"/>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sng" strike="noStrike" kern="1200" cap="none" spc="0" normalizeH="0" baseline="0" noProof="0" dirty="0" smtClean="0">
                <a:ln>
                  <a:noFill/>
                </a:ln>
                <a:solidFill>
                  <a:schemeClr val="tx1"/>
                </a:solidFill>
                <a:effectLst/>
                <a:uLnTx/>
                <a:uFillTx/>
                <a:ea typeface="Calibri" pitchFamily="34" charset="0"/>
              </a:rPr>
              <a:t>S</a:t>
            </a:r>
            <a:r>
              <a:rPr kumimoji="0" lang="en-IN" sz="2800" b="1" i="0" u="none" strike="noStrike" kern="1200" cap="none" spc="0" normalizeH="0" baseline="0" noProof="0" dirty="0" smtClean="0">
                <a:ln>
                  <a:noFill/>
                </a:ln>
                <a:solidFill>
                  <a:schemeClr val="tx1"/>
                </a:solidFill>
                <a:effectLst/>
                <a:uLnTx/>
                <a:uFillTx/>
                <a:ea typeface="Calibri" pitchFamily="34" charset="0"/>
              </a:rPr>
              <a:t>EBI </a:t>
            </a:r>
            <a:r>
              <a:rPr kumimoji="0" lang="en-IN" sz="2800" b="1" i="0" u="sng" strike="noStrike" kern="1200" cap="none" spc="0" normalizeH="0" baseline="0" noProof="0" dirty="0" err="1" smtClean="0">
                <a:ln>
                  <a:noFill/>
                </a:ln>
                <a:solidFill>
                  <a:schemeClr val="tx1"/>
                </a:solidFill>
                <a:effectLst/>
                <a:uLnTx/>
                <a:uFillTx/>
                <a:ea typeface="Calibri" pitchFamily="34" charset="0"/>
              </a:rPr>
              <a:t>CO</a:t>
            </a:r>
            <a:r>
              <a:rPr kumimoji="0" lang="en-IN" sz="2800" b="1" i="0" u="none" strike="noStrike" kern="1200" cap="none" spc="0" normalizeH="0" baseline="0" noProof="0" dirty="0" err="1" smtClean="0">
                <a:ln>
                  <a:noFill/>
                </a:ln>
                <a:solidFill>
                  <a:schemeClr val="tx1"/>
                </a:solidFill>
                <a:effectLst/>
                <a:uLnTx/>
                <a:uFillTx/>
                <a:ea typeface="Calibri" pitchFamily="34" charset="0"/>
              </a:rPr>
              <a:t>mplaints</a:t>
            </a:r>
            <a:r>
              <a:rPr kumimoji="0" lang="en-IN" sz="2800" b="1" i="0" u="none" strike="noStrike" kern="1200" cap="none" spc="0" normalizeH="0" baseline="0" noProof="0" dirty="0" smtClean="0">
                <a:ln>
                  <a:noFill/>
                </a:ln>
                <a:solidFill>
                  <a:schemeClr val="tx1"/>
                </a:solidFill>
                <a:effectLst/>
                <a:uLnTx/>
                <a:uFillTx/>
                <a:ea typeface="Calibri" pitchFamily="34" charset="0"/>
              </a:rPr>
              <a:t> </a:t>
            </a:r>
            <a:r>
              <a:rPr kumimoji="0" lang="en-IN" sz="2800" b="1" i="0" u="sng" strike="noStrike" kern="1200" cap="none" spc="0" normalizeH="0" baseline="0" noProof="0" dirty="0" err="1" smtClean="0">
                <a:ln>
                  <a:noFill/>
                </a:ln>
                <a:solidFill>
                  <a:schemeClr val="tx1"/>
                </a:solidFill>
                <a:effectLst/>
                <a:uLnTx/>
                <a:uFillTx/>
                <a:ea typeface="Calibri" pitchFamily="34" charset="0"/>
              </a:rPr>
              <a:t>RE</a:t>
            </a:r>
            <a:r>
              <a:rPr kumimoji="0" lang="en-IN" sz="2800" b="1" i="0" u="none" strike="noStrike" kern="1200" cap="none" spc="0" normalizeH="0" baseline="0" noProof="0" dirty="0" err="1" smtClean="0">
                <a:ln>
                  <a:noFill/>
                </a:ln>
                <a:solidFill>
                  <a:schemeClr val="tx1"/>
                </a:solidFill>
                <a:effectLst/>
                <a:uLnTx/>
                <a:uFillTx/>
                <a:ea typeface="Calibri" pitchFamily="34" charset="0"/>
              </a:rPr>
              <a:t>dress</a:t>
            </a:r>
            <a:r>
              <a:rPr kumimoji="0" lang="en-IN" sz="2800" b="1" i="0" u="none" strike="noStrike" kern="1200" cap="none" spc="0" normalizeH="0" baseline="0" noProof="0" dirty="0" smtClean="0">
                <a:ln>
                  <a:noFill/>
                </a:ln>
                <a:solidFill>
                  <a:schemeClr val="tx1"/>
                </a:solidFill>
                <a:effectLst/>
                <a:uLnTx/>
                <a:uFillTx/>
                <a:ea typeface="Calibri" pitchFamily="34" charset="0"/>
              </a:rPr>
              <a:t> </a:t>
            </a:r>
            <a:r>
              <a:rPr kumimoji="0" lang="en-IN" sz="2800" b="1" i="0" u="sng" strike="noStrike" kern="1200" cap="none" spc="0" normalizeH="0" baseline="0" noProof="0" dirty="0" smtClean="0">
                <a:ln>
                  <a:noFill/>
                </a:ln>
                <a:solidFill>
                  <a:schemeClr val="tx1"/>
                </a:solidFill>
                <a:effectLst/>
                <a:uLnTx/>
                <a:uFillTx/>
                <a:ea typeface="Calibri" pitchFamily="34" charset="0"/>
              </a:rPr>
              <a:t>S</a:t>
            </a:r>
            <a:r>
              <a:rPr kumimoji="0" lang="en-IN" sz="2800" b="1" i="0" u="none" strike="noStrike" kern="1200" cap="none" spc="0" normalizeH="0" baseline="0" noProof="0" dirty="0" smtClean="0">
                <a:ln>
                  <a:noFill/>
                </a:ln>
                <a:solidFill>
                  <a:schemeClr val="tx1"/>
                </a:solidFill>
                <a:effectLst/>
                <a:uLnTx/>
                <a:uFillTx/>
                <a:ea typeface="Calibri" pitchFamily="34" charset="0"/>
              </a:rPr>
              <a:t>ystem (SCORES)</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8" name="TextBox 7"/>
          <p:cNvSpPr txBox="1"/>
          <p:nvPr/>
        </p:nvSpPr>
        <p:spPr>
          <a:xfrm>
            <a:off x="304800" y="985150"/>
            <a:ext cx="9333120" cy="5355312"/>
          </a:xfrm>
          <a:prstGeom prst="rect">
            <a:avLst/>
          </a:prstGeom>
          <a:noFill/>
        </p:spPr>
        <p:txBody>
          <a:bodyPr wrap="square" rtlCol="0">
            <a:spAutoFit/>
          </a:bodyPr>
          <a:lstStyle/>
          <a:p>
            <a:pPr marL="285750" indent="-285750" algn="just">
              <a:buFont typeface="Wingdings" panose="05000000000000000000" pitchFamily="2" charset="2"/>
              <a:buChar char="Ø"/>
            </a:pPr>
            <a:r>
              <a:rPr lang="en-US" sz="1900" dirty="0" smtClean="0">
                <a:ea typeface="Calibri" panose="020F0502020204030204" pitchFamily="34" charset="0"/>
                <a:cs typeface="Times New Roman" panose="02020603050405020304" pitchFamily="18" charset="0"/>
              </a:rPr>
              <a:t>SCORES platform: </a:t>
            </a:r>
            <a:r>
              <a:rPr lang="en-US" sz="1900" b="1" dirty="0">
                <a:ea typeface="Calibri" panose="020F0502020204030204" pitchFamily="34" charset="0"/>
                <a:cs typeface="Times New Roman" panose="02020603050405020304" pitchFamily="18" charset="0"/>
                <a:hlinkClick r:id="rId3"/>
              </a:rPr>
              <a:t>https://</a:t>
            </a:r>
            <a:r>
              <a:rPr lang="en-US" sz="1900" b="1" dirty="0" smtClean="0">
                <a:ea typeface="Calibri" panose="020F0502020204030204" pitchFamily="34" charset="0"/>
                <a:cs typeface="Times New Roman" panose="02020603050405020304" pitchFamily="18" charset="0"/>
                <a:hlinkClick r:id="rId3"/>
              </a:rPr>
              <a:t>scores.gov.in</a:t>
            </a:r>
            <a:endParaRPr lang="en-US" sz="1900" b="1" dirty="0" smtClean="0">
              <a:ea typeface="Calibri" panose="020F0502020204030204" pitchFamily="34" charset="0"/>
              <a:cs typeface="Times New Roman" panose="02020603050405020304" pitchFamily="18" charset="0"/>
            </a:endParaRPr>
          </a:p>
          <a:p>
            <a:pPr algn="just"/>
            <a:endParaRPr lang="en-US" sz="1900" b="1"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900" dirty="0" smtClean="0">
                <a:ea typeface="Calibri" panose="020F0502020204030204" pitchFamily="34" charset="0"/>
                <a:cs typeface="Times New Roman" panose="02020603050405020304" pitchFamily="18" charset="0"/>
              </a:rPr>
              <a:t>Online </a:t>
            </a:r>
            <a:r>
              <a:rPr lang="en-US" sz="1900" dirty="0">
                <a:ea typeface="Calibri" panose="020F0502020204030204" pitchFamily="34" charset="0"/>
                <a:cs typeface="Times New Roman" panose="02020603050405020304" pitchFamily="18" charset="0"/>
              </a:rPr>
              <a:t>platform </a:t>
            </a:r>
            <a:r>
              <a:rPr lang="en-US" sz="1900" dirty="0" smtClean="0">
                <a:ea typeface="Calibri" panose="020F0502020204030204" pitchFamily="34" charset="0"/>
                <a:cs typeface="Times New Roman" panose="02020603050405020304" pitchFamily="18" charset="0"/>
              </a:rPr>
              <a:t>for </a:t>
            </a:r>
            <a:r>
              <a:rPr lang="en-US" sz="1900" dirty="0">
                <a:ea typeface="Calibri" panose="020F0502020204030204" pitchFamily="34" charset="0"/>
                <a:cs typeface="Times New Roman" panose="02020603050405020304" pitchFamily="18" charset="0"/>
              </a:rPr>
              <a:t>investors to lodge </a:t>
            </a:r>
            <a:r>
              <a:rPr lang="en-US" sz="1900" dirty="0" smtClean="0">
                <a:ea typeface="Calibri" panose="020F0502020204030204" pitchFamily="34" charset="0"/>
                <a:cs typeface="Times New Roman" panose="02020603050405020304" pitchFamily="18" charset="0"/>
              </a:rPr>
              <a:t>their </a:t>
            </a:r>
            <a:r>
              <a:rPr lang="en-US" sz="1900" dirty="0">
                <a:ea typeface="Calibri" panose="020F0502020204030204" pitchFamily="34" charset="0"/>
                <a:cs typeface="Times New Roman" panose="02020603050405020304" pitchFamily="18" charset="0"/>
              </a:rPr>
              <a:t>complaints </a:t>
            </a:r>
            <a:endParaRPr lang="en-US" sz="1900" dirty="0" smtClean="0">
              <a:ea typeface="Calibri" panose="020F0502020204030204" pitchFamily="34" charset="0"/>
              <a:cs typeface="Times New Roman" panose="02020603050405020304" pitchFamily="18" charset="0"/>
            </a:endParaRPr>
          </a:p>
          <a:p>
            <a:pPr marL="360000" algn="just"/>
            <a:r>
              <a:rPr lang="en-US" sz="1900" dirty="0" smtClean="0">
                <a:ea typeface="Calibri" panose="020F0502020204030204" pitchFamily="34" charset="0"/>
                <a:cs typeface="Times New Roman" panose="02020603050405020304" pitchFamily="18" charset="0"/>
              </a:rPr>
              <a:t>related to </a:t>
            </a:r>
            <a:r>
              <a:rPr lang="en-US" sz="1900" dirty="0">
                <a:ea typeface="Calibri" panose="020F0502020204030204" pitchFamily="34" charset="0"/>
                <a:cs typeface="Times New Roman" panose="02020603050405020304" pitchFamily="18" charset="0"/>
              </a:rPr>
              <a:t>securities </a:t>
            </a:r>
            <a:r>
              <a:rPr lang="en-US" sz="1900" dirty="0" smtClean="0">
                <a:ea typeface="Calibri" panose="020F0502020204030204" pitchFamily="34" charset="0"/>
                <a:cs typeface="Times New Roman" panose="02020603050405020304" pitchFamily="18" charset="0"/>
              </a:rPr>
              <a:t>market.</a:t>
            </a:r>
            <a:endParaRPr lang="en-US" sz="1900" dirty="0">
              <a:ea typeface="Calibri" panose="020F0502020204030204" pitchFamily="34" charset="0"/>
              <a:cs typeface="Times New Roman" panose="02020603050405020304" pitchFamily="18" charset="0"/>
            </a:endParaRPr>
          </a:p>
          <a:p>
            <a:pPr algn="just"/>
            <a:endParaRPr lang="en-US" sz="1900"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900" dirty="0">
                <a:ea typeface="Calibri" panose="020F0502020204030204" pitchFamily="34" charset="0"/>
                <a:cs typeface="Times New Roman" panose="02020603050405020304" pitchFamily="18" charset="0"/>
              </a:rPr>
              <a:t>Complaints against listed companies and </a:t>
            </a:r>
            <a:endParaRPr lang="en-US" sz="1900" dirty="0" smtClean="0">
              <a:ea typeface="Calibri" panose="020F0502020204030204" pitchFamily="34" charset="0"/>
              <a:cs typeface="Times New Roman" panose="02020603050405020304" pitchFamily="18" charset="0"/>
            </a:endParaRPr>
          </a:p>
          <a:p>
            <a:pPr marL="360000" algn="just"/>
            <a:r>
              <a:rPr lang="en-US" sz="1900" dirty="0" smtClean="0">
                <a:ea typeface="Calibri" panose="020F0502020204030204" pitchFamily="34" charset="0"/>
                <a:cs typeface="Times New Roman" panose="02020603050405020304" pitchFamily="18" charset="0"/>
              </a:rPr>
              <a:t>SEBI </a:t>
            </a:r>
            <a:r>
              <a:rPr lang="en-US" sz="1900" dirty="0">
                <a:ea typeface="Calibri" panose="020F0502020204030204" pitchFamily="34" charset="0"/>
                <a:cs typeface="Times New Roman" panose="02020603050405020304" pitchFamily="18" charset="0"/>
              </a:rPr>
              <a:t>registered intermediaries</a:t>
            </a:r>
          </a:p>
          <a:p>
            <a:pPr algn="just"/>
            <a:endParaRPr lang="en-US" sz="1900"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IN" sz="1900" dirty="0">
                <a:ea typeface="Calibri" panose="020F0502020204030204" pitchFamily="34" charset="0"/>
              </a:rPr>
              <a:t>Status of every </a:t>
            </a:r>
            <a:r>
              <a:rPr lang="en-IN" sz="1900" dirty="0" smtClean="0">
                <a:ea typeface="Calibri" panose="020F0502020204030204" pitchFamily="34" charset="0"/>
              </a:rPr>
              <a:t>complaint:</a:t>
            </a:r>
          </a:p>
          <a:p>
            <a:pPr marL="342900" indent="-342900" algn="just">
              <a:buFontTx/>
              <a:buChar char="-"/>
            </a:pPr>
            <a:r>
              <a:rPr lang="en-IN" sz="1900" dirty="0" smtClean="0">
                <a:ea typeface="Calibri" panose="020F0502020204030204" pitchFamily="34" charset="0"/>
              </a:rPr>
              <a:t>Can </a:t>
            </a:r>
            <a:r>
              <a:rPr lang="en-IN" sz="1900" dirty="0">
                <a:ea typeface="Calibri" panose="020F0502020204030204" pitchFamily="34" charset="0"/>
              </a:rPr>
              <a:t>be viewed online in the SCORES </a:t>
            </a:r>
            <a:r>
              <a:rPr lang="en-IN" sz="1900" dirty="0" smtClean="0">
                <a:ea typeface="Calibri" panose="020F0502020204030204" pitchFamily="34" charset="0"/>
              </a:rPr>
              <a:t>website</a:t>
            </a:r>
          </a:p>
          <a:p>
            <a:pPr marL="342900" indent="-342900" algn="just">
              <a:buFontTx/>
              <a:buChar char="-"/>
            </a:pPr>
            <a:r>
              <a:rPr lang="en-IN" sz="1900" dirty="0" smtClean="0">
                <a:ea typeface="Calibri" panose="020F0502020204030204" pitchFamily="34" charset="0"/>
              </a:rPr>
              <a:t>Can be </a:t>
            </a:r>
            <a:r>
              <a:rPr lang="en-IN" sz="1900" dirty="0">
                <a:ea typeface="Calibri" panose="020F0502020204030204" pitchFamily="34" charset="0"/>
              </a:rPr>
              <a:t>obtained from toll free </a:t>
            </a:r>
            <a:r>
              <a:rPr lang="en-IN" sz="1900" dirty="0" smtClean="0">
                <a:ea typeface="Calibri" panose="020F0502020204030204" pitchFamily="34" charset="0"/>
              </a:rPr>
              <a:t>helpline</a:t>
            </a:r>
            <a:endParaRPr lang="en-IN" sz="1900" dirty="0">
              <a:ea typeface="Calibri" panose="020F0502020204030204" pitchFamily="34" charset="0"/>
            </a:endParaRPr>
          </a:p>
          <a:p>
            <a:pPr algn="just"/>
            <a:endParaRPr lang="en-IN" sz="1900" dirty="0">
              <a:ea typeface="Calibri" panose="020F0502020204030204" pitchFamily="34" charset="0"/>
            </a:endParaRPr>
          </a:p>
          <a:p>
            <a:pPr marL="285750" indent="-285750" algn="just">
              <a:buFont typeface="Wingdings" panose="05000000000000000000" pitchFamily="2" charset="2"/>
              <a:buChar char="Ø"/>
            </a:pPr>
            <a:r>
              <a:rPr lang="en-IN" sz="1900" dirty="0">
                <a:ea typeface="Calibri" panose="020F0502020204030204" pitchFamily="34" charset="0"/>
              </a:rPr>
              <a:t>Entity/Investor can seek/provide clarification on complaint online</a:t>
            </a:r>
          </a:p>
          <a:p>
            <a:pPr marL="285750" indent="-285750" algn="just">
              <a:buFont typeface="Wingdings" panose="05000000000000000000" pitchFamily="2" charset="2"/>
              <a:buChar char="Ø"/>
            </a:pPr>
            <a:endParaRPr lang="en-IN" sz="1900" dirty="0">
              <a:ea typeface="Calibri" panose="020F0502020204030204" pitchFamily="34" charset="0"/>
            </a:endParaRPr>
          </a:p>
          <a:p>
            <a:pPr marL="285750" indent="-285750" algn="just">
              <a:buFont typeface="Wingdings" panose="05000000000000000000" pitchFamily="2" charset="2"/>
              <a:buChar char="Ø"/>
            </a:pPr>
            <a:r>
              <a:rPr lang="en-IN" sz="1900" dirty="0">
                <a:ea typeface="Calibri" panose="020F0502020204030204" pitchFamily="34" charset="0"/>
              </a:rPr>
              <a:t>Unique complaint registration number for future reference and </a:t>
            </a:r>
            <a:r>
              <a:rPr lang="en-IN" sz="1900" dirty="0" smtClean="0">
                <a:ea typeface="Calibri" panose="020F0502020204030204" pitchFamily="34" charset="0"/>
              </a:rPr>
              <a:t>tracking.</a:t>
            </a:r>
            <a:endParaRPr lang="en-IN" sz="1900" dirty="0">
              <a:ea typeface="Calibri" panose="020F0502020204030204" pitchFamily="34" charset="0"/>
            </a:endParaRPr>
          </a:p>
          <a:p>
            <a:pPr marL="285750" indent="-285750" algn="just">
              <a:buFont typeface="Wingdings" panose="05000000000000000000" pitchFamily="2" charset="2"/>
              <a:buChar char="Ø"/>
            </a:pPr>
            <a:endParaRPr lang="en-IN" sz="1900" dirty="0">
              <a:ea typeface="Calibri" panose="020F0502020204030204" pitchFamily="34" charset="0"/>
            </a:endParaRPr>
          </a:p>
          <a:p>
            <a:pPr marL="285750" indent="-285750" algn="just">
              <a:buFont typeface="Wingdings" panose="05000000000000000000" pitchFamily="2" charset="2"/>
              <a:buChar char="Ø"/>
            </a:pPr>
            <a:r>
              <a:rPr lang="en-US" sz="1900" dirty="0"/>
              <a:t>All complaints received by SEBI against listed companies and SEBI registered intermediaries are dealt through SCORES. </a:t>
            </a:r>
            <a:endParaRPr lang="en-IN" sz="1900" dirty="0"/>
          </a:p>
        </p:txBody>
      </p:sp>
      <p:pic>
        <p:nvPicPr>
          <p:cNvPr id="9" name="Picture 8"/>
          <p:cNvPicPr>
            <a:picLocks noChangeAspect="1"/>
          </p:cNvPicPr>
          <p:nvPr/>
        </p:nvPicPr>
        <p:blipFill>
          <a:blip r:embed="rId4"/>
          <a:stretch>
            <a:fillRect/>
          </a:stretch>
        </p:blipFill>
        <p:spPr>
          <a:xfrm>
            <a:off x="6920049" y="1873424"/>
            <a:ext cx="2019300" cy="1962150"/>
          </a:xfrm>
          <a:prstGeom prst="rect">
            <a:avLst/>
          </a:prstGeom>
          <a:ln w="19050">
            <a:solidFill>
              <a:schemeClr val="tx1"/>
            </a:solid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a:t>
            </a:r>
            <a:endParaRPr lang="en-IN" sz="1000" b="1" strike="noStrike" spc="-1" dirty="0">
              <a:solidFill>
                <a:schemeClr val="bg1"/>
              </a:solidFill>
              <a:latin typeface="Arial"/>
            </a:endParaRPr>
          </a:p>
        </p:txBody>
      </p:sp>
      <p:pic>
        <p:nvPicPr>
          <p:cNvPr id="11" name="Picture 3"/>
          <p:cNvPicPr/>
          <p:nvPr/>
        </p:nvPicPr>
        <p:blipFill>
          <a:blip r:embed="rId5"/>
          <a:stretch/>
        </p:blipFill>
        <p:spPr>
          <a:xfrm>
            <a:off x="0" y="0"/>
            <a:ext cx="1029600" cy="803880"/>
          </a:xfrm>
          <a:prstGeom prst="rect">
            <a:avLst/>
          </a:prstGeom>
          <a:ln>
            <a:noFill/>
          </a:ln>
        </p:spPr>
      </p:pic>
    </p:spTree>
    <p:extLst>
      <p:ext uri="{BB962C8B-B14F-4D97-AF65-F5344CB8AC3E}">
        <p14:creationId xmlns:p14="http://schemas.microsoft.com/office/powerpoint/2010/main" val="886299822"/>
      </p:ext>
    </p:extLst>
  </p:cSld>
  <p:clrMapOvr>
    <a:masterClrMapping/>
  </p:clrMapOvr>
</p:sld>
</file>

<file path=ppt/slides/slide5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9463" y="34269"/>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a:t>
            </a:r>
            <a:r>
              <a:rPr kumimoji="0" lang="en-IN" sz="2800" b="1" i="0" u="none" strike="noStrike" kern="1200" cap="none" spc="0" normalizeH="0" baseline="0" noProof="0" dirty="0" smtClean="0">
                <a:ln>
                  <a:noFill/>
                </a:ln>
                <a:solidFill>
                  <a:schemeClr val="tx1"/>
                </a:solidFill>
                <a:effectLst/>
                <a:uLnTx/>
                <a:uFillTx/>
                <a:ea typeface="Calibri" pitchFamily="34" charset="0"/>
              </a:rPr>
              <a:t>Service Centres (ISCs) offering IGRC &amp; Arbitration</a:t>
            </a:r>
            <a:r>
              <a:rPr kumimoji="0" lang="en-IN" sz="2800" b="1" i="0" u="none" strike="noStrike" kern="1200" cap="none" spc="0" normalizeH="0" noProof="0" dirty="0" smtClean="0">
                <a:ln>
                  <a:noFill/>
                </a:ln>
                <a:solidFill>
                  <a:schemeClr val="tx1"/>
                </a:solidFill>
                <a:effectLst/>
                <a:uLnTx/>
                <a:uFillTx/>
                <a:ea typeface="Calibri" pitchFamily="34" charset="0"/>
              </a:rPr>
              <a:t> Facility (BSE)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1" name="Picture 4" descr="http://www.brilliantstudent.in/humanities/wp-content/uploads/2010/03/MaP-3.gif">
            <a:extLst>
              <a:ext uri="{FF2B5EF4-FFF2-40B4-BE49-F238E27FC236}">
                <a16:creationId xmlns:a16="http://schemas.microsoft.com/office/drawing/2014/main" id="{12633436-0058-4B8B-AEB4-08CA7B10F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39" y="1498271"/>
            <a:ext cx="4558812" cy="4994031"/>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Connector 11">
            <a:extLst>
              <a:ext uri="{FF2B5EF4-FFF2-40B4-BE49-F238E27FC236}">
                <a16:creationId xmlns:a16="http://schemas.microsoft.com/office/drawing/2014/main" id="{E810E05D-417E-4282-A8BE-AF6FA104B9FF}"/>
              </a:ext>
            </a:extLst>
          </p:cNvPr>
          <p:cNvSpPr/>
          <p:nvPr/>
        </p:nvSpPr>
        <p:spPr>
          <a:xfrm>
            <a:off x="1196560" y="4100793"/>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3" name="Flowchart: Connector 12">
            <a:extLst>
              <a:ext uri="{FF2B5EF4-FFF2-40B4-BE49-F238E27FC236}">
                <a16:creationId xmlns:a16="http://schemas.microsoft.com/office/drawing/2014/main" id="{650D3A47-4F80-494D-A3F8-4687EDC9F856}"/>
              </a:ext>
            </a:extLst>
          </p:cNvPr>
          <p:cNvSpPr/>
          <p:nvPr/>
        </p:nvSpPr>
        <p:spPr>
          <a:xfrm>
            <a:off x="1571038" y="4183020"/>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4" name="Flowchart: Connector 13">
            <a:extLst>
              <a:ext uri="{FF2B5EF4-FFF2-40B4-BE49-F238E27FC236}">
                <a16:creationId xmlns:a16="http://schemas.microsoft.com/office/drawing/2014/main" id="{05B4282F-921F-4744-B55E-04B10DB9D6D2}"/>
              </a:ext>
            </a:extLst>
          </p:cNvPr>
          <p:cNvSpPr/>
          <p:nvPr/>
        </p:nvSpPr>
        <p:spPr>
          <a:xfrm>
            <a:off x="2100063" y="2354220"/>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5" name="Flowchart: Connector 14">
            <a:extLst>
              <a:ext uri="{FF2B5EF4-FFF2-40B4-BE49-F238E27FC236}">
                <a16:creationId xmlns:a16="http://schemas.microsoft.com/office/drawing/2014/main" id="{9294AED1-B994-4CBD-9B39-356B13079237}"/>
              </a:ext>
            </a:extLst>
          </p:cNvPr>
          <p:cNvSpPr/>
          <p:nvPr/>
        </p:nvSpPr>
        <p:spPr>
          <a:xfrm>
            <a:off x="1970283" y="249390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6" name="Flowchart: Connector 15">
            <a:extLst>
              <a:ext uri="{FF2B5EF4-FFF2-40B4-BE49-F238E27FC236}">
                <a16:creationId xmlns:a16="http://schemas.microsoft.com/office/drawing/2014/main" id="{C99EDBBC-EAB1-4B17-8021-ABDD8BF84F3E}"/>
              </a:ext>
            </a:extLst>
          </p:cNvPr>
          <p:cNvSpPr/>
          <p:nvPr/>
        </p:nvSpPr>
        <p:spPr>
          <a:xfrm>
            <a:off x="2182290" y="2645479"/>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7" name="Flowchart: Connector 16">
            <a:extLst>
              <a:ext uri="{FF2B5EF4-FFF2-40B4-BE49-F238E27FC236}">
                <a16:creationId xmlns:a16="http://schemas.microsoft.com/office/drawing/2014/main" id="{4205556E-DCB7-4263-B421-56BB6B994DAD}"/>
              </a:ext>
            </a:extLst>
          </p:cNvPr>
          <p:cNvSpPr/>
          <p:nvPr/>
        </p:nvSpPr>
        <p:spPr>
          <a:xfrm>
            <a:off x="2123840" y="4487159"/>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8" name="Flowchart: Connector 17">
            <a:extLst>
              <a:ext uri="{FF2B5EF4-FFF2-40B4-BE49-F238E27FC236}">
                <a16:creationId xmlns:a16="http://schemas.microsoft.com/office/drawing/2014/main" id="{90F53424-1397-47FE-84BA-807FBFF648B9}"/>
              </a:ext>
            </a:extLst>
          </p:cNvPr>
          <p:cNvSpPr/>
          <p:nvPr/>
        </p:nvSpPr>
        <p:spPr>
          <a:xfrm>
            <a:off x="2287302" y="531933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9" name="Flowchart: Connector 18">
            <a:extLst>
              <a:ext uri="{FF2B5EF4-FFF2-40B4-BE49-F238E27FC236}">
                <a16:creationId xmlns:a16="http://schemas.microsoft.com/office/drawing/2014/main" id="{CBB4C352-391F-4014-AF2E-BFBF34653041}"/>
              </a:ext>
            </a:extLst>
          </p:cNvPr>
          <p:cNvSpPr/>
          <p:nvPr/>
        </p:nvSpPr>
        <p:spPr>
          <a:xfrm>
            <a:off x="1630479" y="580179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0" name="Flowchart: Connector 19">
            <a:extLst>
              <a:ext uri="{FF2B5EF4-FFF2-40B4-BE49-F238E27FC236}">
                <a16:creationId xmlns:a16="http://schemas.microsoft.com/office/drawing/2014/main" id="{A40B7775-781E-415D-B772-B63A20111A2A}"/>
              </a:ext>
            </a:extLst>
          </p:cNvPr>
          <p:cNvSpPr/>
          <p:nvPr/>
        </p:nvSpPr>
        <p:spPr>
          <a:xfrm>
            <a:off x="3541506" y="3772878"/>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1" name="Flowchart: Connector 20">
            <a:extLst>
              <a:ext uri="{FF2B5EF4-FFF2-40B4-BE49-F238E27FC236}">
                <a16:creationId xmlns:a16="http://schemas.microsoft.com/office/drawing/2014/main" id="{BD12190A-F5EA-440E-8CA5-AA1A8B9D85FC}"/>
              </a:ext>
            </a:extLst>
          </p:cNvPr>
          <p:cNvSpPr/>
          <p:nvPr/>
        </p:nvSpPr>
        <p:spPr>
          <a:xfrm>
            <a:off x="3236375" y="4100793"/>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2" name="Flowchart: Connector 21">
            <a:extLst>
              <a:ext uri="{FF2B5EF4-FFF2-40B4-BE49-F238E27FC236}">
                <a16:creationId xmlns:a16="http://schemas.microsoft.com/office/drawing/2014/main" id="{2058DE75-E0F6-4224-A980-C226EE556D7A}"/>
              </a:ext>
            </a:extLst>
          </p:cNvPr>
          <p:cNvSpPr/>
          <p:nvPr/>
        </p:nvSpPr>
        <p:spPr>
          <a:xfrm>
            <a:off x="1278787" y="4843808"/>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3" name="Flowchart: Connector 22">
            <a:extLst>
              <a:ext uri="{FF2B5EF4-FFF2-40B4-BE49-F238E27FC236}">
                <a16:creationId xmlns:a16="http://schemas.microsoft.com/office/drawing/2014/main" id="{60814AB5-22EA-46C5-B863-19744D422980}"/>
              </a:ext>
            </a:extLst>
          </p:cNvPr>
          <p:cNvSpPr/>
          <p:nvPr/>
        </p:nvSpPr>
        <p:spPr>
          <a:xfrm>
            <a:off x="4200619" y="3251778"/>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4" name="Flowchart: Connector 23">
            <a:extLst>
              <a:ext uri="{FF2B5EF4-FFF2-40B4-BE49-F238E27FC236}">
                <a16:creationId xmlns:a16="http://schemas.microsoft.com/office/drawing/2014/main" id="{CCF14CE3-82B0-4C7B-9F65-8BC29BB01020}"/>
              </a:ext>
            </a:extLst>
          </p:cNvPr>
          <p:cNvSpPr/>
          <p:nvPr/>
        </p:nvSpPr>
        <p:spPr>
          <a:xfrm>
            <a:off x="1688929" y="213131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5" name="Flowchart: Connector 24">
            <a:extLst>
              <a:ext uri="{FF2B5EF4-FFF2-40B4-BE49-F238E27FC236}">
                <a16:creationId xmlns:a16="http://schemas.microsoft.com/office/drawing/2014/main" id="{9F590DA4-C60C-4653-8392-B0E53D706CDC}"/>
              </a:ext>
            </a:extLst>
          </p:cNvPr>
          <p:cNvSpPr/>
          <p:nvPr/>
        </p:nvSpPr>
        <p:spPr>
          <a:xfrm>
            <a:off x="1899945" y="2834701"/>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6" name="Flowchart: Connector 25">
            <a:extLst>
              <a:ext uri="{FF2B5EF4-FFF2-40B4-BE49-F238E27FC236}">
                <a16:creationId xmlns:a16="http://schemas.microsoft.com/office/drawing/2014/main" id="{B7481701-ED77-4195-911C-C1906EC1E7BD}"/>
              </a:ext>
            </a:extLst>
          </p:cNvPr>
          <p:cNvSpPr/>
          <p:nvPr/>
        </p:nvSpPr>
        <p:spPr>
          <a:xfrm>
            <a:off x="1688929" y="3116055"/>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7" name="Flowchart: Connector 26">
            <a:extLst>
              <a:ext uri="{FF2B5EF4-FFF2-40B4-BE49-F238E27FC236}">
                <a16:creationId xmlns:a16="http://schemas.microsoft.com/office/drawing/2014/main" id="{5C991C94-0212-4CBF-A336-7AAE1CEEB431}"/>
              </a:ext>
            </a:extLst>
          </p:cNvPr>
          <p:cNvSpPr/>
          <p:nvPr/>
        </p:nvSpPr>
        <p:spPr>
          <a:xfrm>
            <a:off x="2462652" y="3116055"/>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8" name="Flowchart: Connector 27">
            <a:extLst>
              <a:ext uri="{FF2B5EF4-FFF2-40B4-BE49-F238E27FC236}">
                <a16:creationId xmlns:a16="http://schemas.microsoft.com/office/drawing/2014/main" id="{F820FCF1-8D38-47A8-97E6-A8B7243A9D30}"/>
              </a:ext>
            </a:extLst>
          </p:cNvPr>
          <p:cNvSpPr/>
          <p:nvPr/>
        </p:nvSpPr>
        <p:spPr>
          <a:xfrm>
            <a:off x="2251637" y="325673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9" name="Flowchart: Connector 28">
            <a:extLst>
              <a:ext uri="{FF2B5EF4-FFF2-40B4-BE49-F238E27FC236}">
                <a16:creationId xmlns:a16="http://schemas.microsoft.com/office/drawing/2014/main" id="{55AAC01F-CE90-488A-805E-FF5C5B25D6FC}"/>
              </a:ext>
            </a:extLst>
          </p:cNvPr>
          <p:cNvSpPr/>
          <p:nvPr/>
        </p:nvSpPr>
        <p:spPr>
          <a:xfrm>
            <a:off x="3025360" y="3327070"/>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0" name="Flowchart: Connector 29">
            <a:extLst>
              <a:ext uri="{FF2B5EF4-FFF2-40B4-BE49-F238E27FC236}">
                <a16:creationId xmlns:a16="http://schemas.microsoft.com/office/drawing/2014/main" id="{2BF63EC0-5817-4A9E-B755-810B70634692}"/>
              </a:ext>
            </a:extLst>
          </p:cNvPr>
          <p:cNvSpPr/>
          <p:nvPr/>
        </p:nvSpPr>
        <p:spPr>
          <a:xfrm>
            <a:off x="3025360" y="367876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1" name="Flowchart: Connector 30">
            <a:extLst>
              <a:ext uri="{FF2B5EF4-FFF2-40B4-BE49-F238E27FC236}">
                <a16:creationId xmlns:a16="http://schemas.microsoft.com/office/drawing/2014/main" id="{80AF3609-2214-4FCD-B1CB-9F131C3187F1}"/>
              </a:ext>
            </a:extLst>
          </p:cNvPr>
          <p:cNvSpPr/>
          <p:nvPr/>
        </p:nvSpPr>
        <p:spPr>
          <a:xfrm>
            <a:off x="1196560" y="3608424"/>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2" name="Flowchart: Connector 31">
            <a:extLst>
              <a:ext uri="{FF2B5EF4-FFF2-40B4-BE49-F238E27FC236}">
                <a16:creationId xmlns:a16="http://schemas.microsoft.com/office/drawing/2014/main" id="{44CF0C18-AC87-4502-B5AD-0AC3B47555F8}"/>
              </a:ext>
            </a:extLst>
          </p:cNvPr>
          <p:cNvSpPr/>
          <p:nvPr/>
        </p:nvSpPr>
        <p:spPr>
          <a:xfrm>
            <a:off x="1337237" y="3749101"/>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3" name="Flowchart: Connector 32">
            <a:extLst>
              <a:ext uri="{FF2B5EF4-FFF2-40B4-BE49-F238E27FC236}">
                <a16:creationId xmlns:a16="http://schemas.microsoft.com/office/drawing/2014/main" id="{08795D12-1987-4A5F-8393-9082A0C72C23}"/>
              </a:ext>
            </a:extLst>
          </p:cNvPr>
          <p:cNvSpPr/>
          <p:nvPr/>
        </p:nvSpPr>
        <p:spPr>
          <a:xfrm>
            <a:off x="1759268" y="367876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4" name="Flowchart: Connector 33">
            <a:extLst>
              <a:ext uri="{FF2B5EF4-FFF2-40B4-BE49-F238E27FC236}">
                <a16:creationId xmlns:a16="http://schemas.microsoft.com/office/drawing/2014/main" id="{4AF26866-C832-45AE-A98A-FC070DB769FE}"/>
              </a:ext>
            </a:extLst>
          </p:cNvPr>
          <p:cNvSpPr/>
          <p:nvPr/>
        </p:nvSpPr>
        <p:spPr>
          <a:xfrm>
            <a:off x="1817718" y="5438215"/>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5" name="Flowchart: Connector 34">
            <a:extLst>
              <a:ext uri="{FF2B5EF4-FFF2-40B4-BE49-F238E27FC236}">
                <a16:creationId xmlns:a16="http://schemas.microsoft.com/office/drawing/2014/main" id="{E24612AE-D1EA-42B1-B6E7-8F77AA6154A0}"/>
              </a:ext>
            </a:extLst>
          </p:cNvPr>
          <p:cNvSpPr/>
          <p:nvPr/>
        </p:nvSpPr>
        <p:spPr>
          <a:xfrm>
            <a:off x="2673668" y="396011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6" name="TextBox 35">
            <a:extLst>
              <a:ext uri="{FF2B5EF4-FFF2-40B4-BE49-F238E27FC236}">
                <a16:creationId xmlns:a16="http://schemas.microsoft.com/office/drawing/2014/main" id="{6B3DEE0C-8F8D-40C5-8BC1-75F913F83C93}"/>
              </a:ext>
            </a:extLst>
          </p:cNvPr>
          <p:cNvSpPr txBox="1"/>
          <p:nvPr/>
        </p:nvSpPr>
        <p:spPr>
          <a:xfrm>
            <a:off x="5896049" y="2701916"/>
            <a:ext cx="3182639" cy="2308324"/>
          </a:xfrm>
          <a:prstGeom prst="rect">
            <a:avLst/>
          </a:prstGeom>
          <a:noFill/>
        </p:spPr>
        <p:txBody>
          <a:bodyPr wrap="square" numCol="2" rtlCol="0">
            <a:spAutoFit/>
          </a:bodyPr>
          <a:lstStyle/>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Ahmedabad</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Bengaluru</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Bhubaneshwar</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Chandigarh</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Chennai</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Dehradun</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Guwahati</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Hyderabad</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Indore</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Jaipur</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Jammu</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Kanpur</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Kochi</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Kolkata</a:t>
            </a:r>
          </a:p>
          <a:p>
            <a:r>
              <a:rPr lang="en-IN" sz="1200" dirty="0">
                <a:latin typeface="Verdana" panose="020B0604030504040204" pitchFamily="34" charset="0"/>
                <a:ea typeface="Verdana" panose="020B0604030504040204" pitchFamily="34" charset="0"/>
                <a:cs typeface="Verdana" panose="020B0604030504040204" pitchFamily="34" charset="0"/>
              </a:rPr>
              <a:t>15) Lucknow</a:t>
            </a:r>
          </a:p>
          <a:p>
            <a:r>
              <a:rPr lang="en-IN" sz="1200" dirty="0">
                <a:latin typeface="Verdana" panose="020B0604030504040204" pitchFamily="34" charset="0"/>
                <a:ea typeface="Verdana" panose="020B0604030504040204" pitchFamily="34" charset="0"/>
                <a:cs typeface="Verdana" panose="020B0604030504040204" pitchFamily="34" charset="0"/>
              </a:rPr>
              <a:t>16) Mumbai (2)</a:t>
            </a:r>
          </a:p>
          <a:p>
            <a:r>
              <a:rPr lang="en-IN" sz="1200" dirty="0">
                <a:latin typeface="Verdana" panose="020B0604030504040204" pitchFamily="34" charset="0"/>
                <a:ea typeface="Verdana" panose="020B0604030504040204" pitchFamily="34" charset="0"/>
                <a:cs typeface="Verdana" panose="020B0604030504040204" pitchFamily="34" charset="0"/>
              </a:rPr>
              <a:t>17) New Delhi</a:t>
            </a:r>
          </a:p>
          <a:p>
            <a:r>
              <a:rPr lang="en-IN" sz="1200" dirty="0">
                <a:latin typeface="Verdana" panose="020B0604030504040204" pitchFamily="34" charset="0"/>
                <a:ea typeface="Verdana" panose="020B0604030504040204" pitchFamily="34" charset="0"/>
                <a:cs typeface="Verdana" panose="020B0604030504040204" pitchFamily="34" charset="0"/>
              </a:rPr>
              <a:t>18) Panjim</a:t>
            </a:r>
          </a:p>
          <a:p>
            <a:r>
              <a:rPr lang="en-IN" sz="1200" dirty="0">
                <a:latin typeface="Verdana" panose="020B0604030504040204" pitchFamily="34" charset="0"/>
                <a:ea typeface="Verdana" panose="020B0604030504040204" pitchFamily="34" charset="0"/>
                <a:cs typeface="Verdana" panose="020B0604030504040204" pitchFamily="34" charset="0"/>
              </a:rPr>
              <a:t>19) Patna</a:t>
            </a:r>
          </a:p>
          <a:p>
            <a:r>
              <a:rPr lang="en-IN" sz="1200" dirty="0">
                <a:latin typeface="Verdana" panose="020B0604030504040204" pitchFamily="34" charset="0"/>
                <a:ea typeface="Verdana" panose="020B0604030504040204" pitchFamily="34" charset="0"/>
                <a:cs typeface="Verdana" panose="020B0604030504040204" pitchFamily="34" charset="0"/>
              </a:rPr>
              <a:t>20) Pune</a:t>
            </a:r>
          </a:p>
          <a:p>
            <a:r>
              <a:rPr lang="en-IN" sz="1200" dirty="0">
                <a:latin typeface="Verdana" panose="020B0604030504040204" pitchFamily="34" charset="0"/>
                <a:ea typeface="Verdana" panose="020B0604030504040204" pitchFamily="34" charset="0"/>
                <a:cs typeface="Verdana" panose="020B0604030504040204" pitchFamily="34" charset="0"/>
              </a:rPr>
              <a:t>21) Raipur</a:t>
            </a:r>
          </a:p>
          <a:p>
            <a:r>
              <a:rPr lang="en-IN" sz="1200" dirty="0">
                <a:latin typeface="Verdana" panose="020B0604030504040204" pitchFamily="34" charset="0"/>
                <a:ea typeface="Verdana" panose="020B0604030504040204" pitchFamily="34" charset="0"/>
                <a:cs typeface="Verdana" panose="020B0604030504040204" pitchFamily="34" charset="0"/>
              </a:rPr>
              <a:t>22) Ranchi</a:t>
            </a:r>
          </a:p>
          <a:p>
            <a:r>
              <a:rPr lang="en-IN" sz="1200" dirty="0">
                <a:latin typeface="Verdana" panose="020B0604030504040204" pitchFamily="34" charset="0"/>
                <a:ea typeface="Verdana" panose="020B0604030504040204" pitchFamily="34" charset="0"/>
                <a:cs typeface="Verdana" panose="020B0604030504040204" pitchFamily="34" charset="0"/>
              </a:rPr>
              <a:t>23) Shimla</a:t>
            </a:r>
          </a:p>
          <a:p>
            <a:r>
              <a:rPr lang="en-IN" sz="1200" dirty="0">
                <a:latin typeface="Verdana" panose="020B0604030504040204" pitchFamily="34" charset="0"/>
                <a:ea typeface="Verdana" panose="020B0604030504040204" pitchFamily="34" charset="0"/>
                <a:cs typeface="Verdana" panose="020B0604030504040204" pitchFamily="34" charset="0"/>
              </a:rPr>
              <a:t>24) Vadodara</a:t>
            </a:r>
          </a:p>
        </p:txBody>
      </p:sp>
      <p:sp>
        <p:nvSpPr>
          <p:cNvPr id="38" name="TextBox 37">
            <a:extLst>
              <a:ext uri="{FF2B5EF4-FFF2-40B4-BE49-F238E27FC236}">
                <a16:creationId xmlns:a16="http://schemas.microsoft.com/office/drawing/2014/main" id="{1C56BFC8-AE4E-49B4-8E02-56D9A3625B95}"/>
              </a:ext>
            </a:extLst>
          </p:cNvPr>
          <p:cNvSpPr txBox="1"/>
          <p:nvPr/>
        </p:nvSpPr>
        <p:spPr>
          <a:xfrm>
            <a:off x="6122125" y="1426021"/>
            <a:ext cx="2461846" cy="400110"/>
          </a:xfrm>
          <a:prstGeom prst="rect">
            <a:avLst/>
          </a:prstGeom>
          <a:noFill/>
        </p:spPr>
        <p:txBody>
          <a:bodyPr wrap="square" rtlCol="0">
            <a:spAutoFit/>
          </a:bodyPr>
          <a:lstStyle/>
          <a:p>
            <a:pPr algn="ctr"/>
            <a:r>
              <a:rPr lang="en-US" sz="2000" b="1" dirty="0">
                <a:latin typeface="+mj-lt"/>
                <a:ea typeface="Verdana" panose="020B0604030504040204" pitchFamily="34" charset="0"/>
                <a:cs typeface="Verdana" panose="020B0604030504040204" pitchFamily="34" charset="0"/>
              </a:rPr>
              <a:t>25 ISCs PAN INDIA</a:t>
            </a:r>
          </a:p>
        </p:txBody>
      </p:sp>
      <p:sp>
        <p:nvSpPr>
          <p:cNvPr id="3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50</a:t>
            </a:r>
            <a:endParaRPr lang="en-IN" sz="1000" b="1" strike="noStrike" spc="-1" dirty="0">
              <a:solidFill>
                <a:schemeClr val="bg1"/>
              </a:solidFill>
              <a:latin typeface="Arial"/>
            </a:endParaRPr>
          </a:p>
        </p:txBody>
      </p:sp>
      <p:pic>
        <p:nvPicPr>
          <p:cNvPr id="40"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1497042349"/>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5844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a:t>
            </a:r>
            <a:r>
              <a:rPr lang="en-IN" sz="3200" b="1" dirty="0">
                <a:ea typeface="Calibri" pitchFamily="34" charset="0"/>
              </a:rPr>
              <a:t>BSE</a:t>
            </a:r>
            <a:r>
              <a:rPr kumimoji="0" lang="en-IN" sz="3200" b="1" i="0" u="none" strike="noStrike" kern="1200" cap="none" spc="0" normalizeH="0" noProof="0" dirty="0">
                <a:ln>
                  <a:noFill/>
                </a:ln>
                <a:solidFill>
                  <a:schemeClr val="tx1"/>
                </a:solidFill>
                <a:effectLst/>
                <a:uLnTx/>
                <a:uFillTx/>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10" name="TextBox 9">
            <a:extLst>
              <a:ext uri="{FF2B5EF4-FFF2-40B4-BE49-F238E27FC236}">
                <a16:creationId xmlns:a16="http://schemas.microsoft.com/office/drawing/2014/main" id="{8EA6688B-BAAF-45A9-8E44-B127D94BC632}"/>
              </a:ext>
            </a:extLst>
          </p:cNvPr>
          <p:cNvSpPr txBox="1"/>
          <p:nvPr/>
        </p:nvSpPr>
        <p:spPr>
          <a:xfrm>
            <a:off x="418011" y="1025188"/>
            <a:ext cx="8969380"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Process of IGRC, arbitration and appeal is same as that of </a:t>
            </a:r>
            <a:r>
              <a:rPr lang="en-US" dirty="0" smtClean="0"/>
              <a:t>NSE.</a:t>
            </a:r>
            <a:endParaRPr lang="en-US" dirty="0"/>
          </a:p>
          <a:p>
            <a:pPr algn="just"/>
            <a:endParaRPr lang="en-US" dirty="0"/>
          </a:p>
          <a:p>
            <a:pPr marL="285750" indent="-285750" algn="just">
              <a:buFont typeface="Wingdings" panose="05000000000000000000" pitchFamily="2" charset="2"/>
              <a:buChar char="Ø"/>
            </a:pPr>
            <a:r>
              <a:rPr lang="en-US" dirty="0"/>
              <a:t>Investors </a:t>
            </a:r>
            <a:r>
              <a:rPr lang="en-US" dirty="0" smtClean="0"/>
              <a:t>to </a:t>
            </a:r>
            <a:r>
              <a:rPr lang="en-US" dirty="0"/>
              <a:t>approach </a:t>
            </a:r>
            <a:r>
              <a:rPr lang="en-US" dirty="0" smtClean="0"/>
              <a:t>nearest </a:t>
            </a:r>
            <a:r>
              <a:rPr lang="en-US" dirty="0"/>
              <a:t>Regional Investor Service Centre w.r.t. the most recent address / registered office address of the </a:t>
            </a:r>
            <a:r>
              <a:rPr lang="en-US" dirty="0" smtClean="0"/>
              <a:t>constituent.</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Hearings </a:t>
            </a:r>
            <a:r>
              <a:rPr lang="en-US" dirty="0"/>
              <a:t>shall be held in </a:t>
            </a:r>
            <a:r>
              <a:rPr lang="en-US" dirty="0" smtClean="0"/>
              <a:t>concerned </a:t>
            </a:r>
            <a:r>
              <a:rPr lang="en-US" dirty="0"/>
              <a:t>Regional Investor Service Centre where the Applicant has filed the Application for IGRC/Arbitration.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For complaints </a:t>
            </a:r>
            <a:r>
              <a:rPr lang="en-US" dirty="0"/>
              <a:t>arbitration forms, fees structure, arbitrators </a:t>
            </a:r>
            <a:r>
              <a:rPr lang="en-US" dirty="0" smtClean="0"/>
              <a:t>profile: </a:t>
            </a:r>
            <a:endParaRPr lang="en-US" dirty="0"/>
          </a:p>
          <a:p>
            <a:pPr marL="540000" algn="just"/>
            <a:r>
              <a:rPr lang="en-US" dirty="0" smtClean="0">
                <a:hlinkClick r:id="rId3"/>
              </a:rPr>
              <a:t>https</a:t>
            </a:r>
            <a:r>
              <a:rPr lang="en-US" dirty="0">
                <a:hlinkClick r:id="rId3"/>
              </a:rPr>
              <a:t>://www.bseindia.com/static/investors/arbitration_mechanism.aspx</a:t>
            </a:r>
            <a:endParaRPr lang="en-US" dirty="0"/>
          </a:p>
          <a:p>
            <a:pPr algn="just"/>
            <a:endParaRPr lang="en-US" dirty="0"/>
          </a:p>
          <a:p>
            <a:pPr marL="285750" indent="-285750" algn="just">
              <a:buFont typeface="Wingdings" panose="05000000000000000000" pitchFamily="2" charset="2"/>
              <a:buChar char="Ø"/>
            </a:pPr>
            <a:r>
              <a:rPr lang="en-US" dirty="0" smtClean="0"/>
              <a:t>For details </a:t>
            </a:r>
            <a:r>
              <a:rPr lang="en-US" dirty="0"/>
              <a:t>of complaint/ Arbitration </a:t>
            </a:r>
            <a:r>
              <a:rPr lang="en-US" dirty="0" smtClean="0"/>
              <a:t>status:</a:t>
            </a:r>
            <a:endParaRPr lang="en-US" dirty="0"/>
          </a:p>
          <a:p>
            <a:pPr algn="just"/>
            <a:r>
              <a:rPr lang="en-US" dirty="0"/>
              <a:t>	</a:t>
            </a:r>
            <a:r>
              <a:rPr lang="en-US" dirty="0">
                <a:hlinkClick r:id="rId4"/>
              </a:rPr>
              <a:t>https://www.bseindia.com/investors/invgrievstats.aspx</a:t>
            </a:r>
            <a:endParaRPr lang="en-US" dirty="0"/>
          </a:p>
          <a:p>
            <a:pPr algn="just"/>
            <a:endParaRPr lang="en-US" dirty="0"/>
          </a:p>
          <a:p>
            <a:pPr marL="285750" indent="-285750" algn="just">
              <a:buFont typeface="Wingdings" panose="05000000000000000000" pitchFamily="2" charset="2"/>
              <a:buChar char="Ø"/>
            </a:pPr>
            <a:r>
              <a:rPr lang="en-US" dirty="0"/>
              <a:t>For the Arbitration </a:t>
            </a:r>
            <a:r>
              <a:rPr lang="en-US" dirty="0" smtClean="0"/>
              <a:t>awards:</a:t>
            </a:r>
            <a:endParaRPr lang="en-US" dirty="0"/>
          </a:p>
          <a:p>
            <a:pPr algn="just"/>
            <a:r>
              <a:rPr lang="en-US" dirty="0"/>
              <a:t>	</a:t>
            </a:r>
            <a:r>
              <a:rPr lang="en-US" dirty="0">
                <a:hlinkClick r:id="rId5"/>
              </a:rPr>
              <a:t>https://www.bseindia.com/investors/ArbitAwards.aspx</a:t>
            </a:r>
            <a:endParaRPr lang="en-US" dirty="0"/>
          </a:p>
          <a:p>
            <a:pPr algn="just"/>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51</a:t>
            </a:r>
            <a:endParaRPr lang="en-IN" sz="1000" b="1" strike="noStrike" spc="-1" dirty="0">
              <a:solidFill>
                <a:schemeClr val="bg1"/>
              </a:solidFill>
              <a:latin typeface="Arial"/>
            </a:endParaRPr>
          </a:p>
        </p:txBody>
      </p:sp>
      <p:pic>
        <p:nvPicPr>
          <p:cNvPr id="7" name="Picture 3"/>
          <p:cNvPicPr/>
          <p:nvPr/>
        </p:nvPicPr>
        <p:blipFill>
          <a:blip r:embed="rId6"/>
          <a:stretch/>
        </p:blipFill>
        <p:spPr>
          <a:xfrm>
            <a:off x="0" y="0"/>
            <a:ext cx="1029600" cy="803880"/>
          </a:xfrm>
          <a:prstGeom prst="rect">
            <a:avLst/>
          </a:prstGeom>
          <a:ln>
            <a:noFill/>
          </a:ln>
        </p:spPr>
      </p:pic>
    </p:spTree>
    <p:extLst>
      <p:ext uri="{BB962C8B-B14F-4D97-AF65-F5344CB8AC3E}">
        <p14:creationId xmlns:p14="http://schemas.microsoft.com/office/powerpoint/2010/main" val="1665682182"/>
      </p:ext>
    </p:extLst>
  </p:cSld>
  <p:clrMapOvr>
    <a:masterClrMapping/>
  </p:clrMapOvr>
</p:sld>
</file>

<file path=ppt/slides/slide5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a:t>
            </a:r>
            <a:r>
              <a:rPr kumimoji="0" lang="en-IN" sz="2800" b="1" i="0" u="none" strike="noStrike" kern="1200" cap="none" spc="0" normalizeH="0" baseline="0" noProof="0" dirty="0" smtClean="0">
                <a:ln>
                  <a:noFill/>
                </a:ln>
                <a:solidFill>
                  <a:schemeClr val="tx1"/>
                </a:solidFill>
                <a:effectLst/>
                <a:uLnTx/>
                <a:uFillTx/>
                <a:ea typeface="Calibri" pitchFamily="34" charset="0"/>
              </a:rPr>
              <a:t>Claim against Defaulter/ Expelled Member (BSE)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10" name="TextBox 9">
            <a:extLst>
              <a:ext uri="{FF2B5EF4-FFF2-40B4-BE49-F238E27FC236}">
                <a16:creationId xmlns:a16="http://schemas.microsoft.com/office/drawing/2014/main" id="{8EA6688B-BAAF-45A9-8E44-B127D94BC632}"/>
              </a:ext>
            </a:extLst>
          </p:cNvPr>
          <p:cNvSpPr txBox="1"/>
          <p:nvPr/>
        </p:nvSpPr>
        <p:spPr>
          <a:xfrm>
            <a:off x="548191" y="1025187"/>
            <a:ext cx="8701591" cy="5355312"/>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Maximum of </a:t>
            </a:r>
            <a:r>
              <a:rPr lang="en-US" dirty="0"/>
              <a:t>Rs. 15,00,000/- </a:t>
            </a:r>
            <a:r>
              <a:rPr lang="en-US" dirty="0" smtClean="0"/>
              <a:t>be compensated to client </a:t>
            </a:r>
            <a:r>
              <a:rPr lang="en-US" dirty="0"/>
              <a:t>of a </a:t>
            </a:r>
            <a:r>
              <a:rPr lang="en-US" dirty="0" smtClean="0"/>
              <a:t>defaulter.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Compensation paid from Investors </a:t>
            </a:r>
            <a:r>
              <a:rPr lang="en-US" dirty="0"/>
              <a:t>Protection Fund (IPF). </a:t>
            </a:r>
            <a:endParaRPr lang="en-US" dirty="0" smtClean="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Amount paid </a:t>
            </a:r>
            <a:r>
              <a:rPr lang="en-US" dirty="0"/>
              <a:t>to </a:t>
            </a:r>
            <a:r>
              <a:rPr lang="en-US" dirty="0" smtClean="0"/>
              <a:t>extent </a:t>
            </a:r>
            <a:r>
              <a:rPr lang="en-US" dirty="0"/>
              <a:t>of award amount or Rs. 15,00,000/-, whichever is lower.</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Exchange website may be accessed for:</a:t>
            </a:r>
          </a:p>
          <a:p>
            <a:pPr algn="just"/>
            <a:endParaRPr lang="en-US" dirty="0"/>
          </a:p>
          <a:p>
            <a:pPr marL="285750" indent="-285750" algn="just">
              <a:buFontTx/>
              <a:buChar char="-"/>
            </a:pPr>
            <a:r>
              <a:rPr lang="en-US" dirty="0" smtClean="0"/>
              <a:t>Norms </a:t>
            </a:r>
            <a:r>
              <a:rPr lang="en-US" dirty="0"/>
              <a:t>for eligibility of claims for compensation from </a:t>
            </a:r>
            <a:r>
              <a:rPr lang="en-US" dirty="0" smtClean="0"/>
              <a:t>IPF.</a:t>
            </a:r>
          </a:p>
          <a:p>
            <a:pPr marL="285750" indent="-285750" algn="just">
              <a:buFontTx/>
              <a:buChar char="-"/>
            </a:pPr>
            <a:endParaRPr lang="en-US" dirty="0" smtClean="0"/>
          </a:p>
          <a:p>
            <a:pPr marL="285750" indent="-285750" algn="just">
              <a:buFontTx/>
              <a:buChar char="-"/>
            </a:pPr>
            <a:r>
              <a:rPr lang="en-US" dirty="0" smtClean="0"/>
              <a:t>Form </a:t>
            </a:r>
            <a:r>
              <a:rPr lang="en-US" dirty="0"/>
              <a:t>for lodging claim against Defaulter/Expelled </a:t>
            </a:r>
            <a:r>
              <a:rPr lang="en-US" dirty="0" smtClean="0"/>
              <a:t>Member. </a:t>
            </a:r>
          </a:p>
          <a:p>
            <a:pPr marL="285750" indent="-285750" algn="just">
              <a:buFontTx/>
              <a:buChar char="-"/>
            </a:pPr>
            <a:endParaRPr lang="en-US" dirty="0" smtClean="0"/>
          </a:p>
          <a:p>
            <a:pPr marL="285750" indent="-285750" algn="just">
              <a:buFontTx/>
              <a:buChar char="-"/>
            </a:pPr>
            <a:r>
              <a:rPr lang="en-US" dirty="0" smtClean="0"/>
              <a:t>Checklist for lodging claims</a:t>
            </a:r>
            <a:endParaRPr lang="en-US" dirty="0"/>
          </a:p>
          <a:p>
            <a:pPr algn="just"/>
            <a:endParaRPr lang="en-IN" dirty="0"/>
          </a:p>
          <a:p>
            <a:pPr marL="720000" algn="just"/>
            <a:r>
              <a:rPr lang="en-US" dirty="0">
                <a:hlinkClick r:id="rId3"/>
              </a:rPr>
              <a:t>https://www.bseindia.com/static/investors/cac_tm.aspx</a:t>
            </a:r>
            <a:endParaRPr lang="en-US" dirty="0"/>
          </a:p>
          <a:p>
            <a:pPr algn="just"/>
            <a:endParaRPr lang="en-US" dirty="0"/>
          </a:p>
          <a:p>
            <a:pPr algn="just"/>
            <a:endParaRPr lang="en-US" dirty="0"/>
          </a:p>
          <a:p>
            <a:pPr algn="just"/>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52</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2601043915"/>
      </p:ext>
    </p:extLst>
  </p:cSld>
  <p:clrMapOvr>
    <a:masterClrMapping/>
  </p:clrMapOvr>
</p:sld>
</file>

<file path=ppt/slides/slide5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NSDL</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53</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92002575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05485"/>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8" name="Rectangle 7"/>
          <p:cNvSpPr/>
          <p:nvPr/>
        </p:nvSpPr>
        <p:spPr>
          <a:xfrm>
            <a:off x="457199" y="856806"/>
            <a:ext cx="6048104" cy="5078313"/>
          </a:xfrm>
          <a:prstGeom prst="rect">
            <a:avLst/>
          </a:prstGeom>
        </p:spPr>
        <p:txBody>
          <a:bodyPr wrap="square">
            <a:spAutoFit/>
          </a:bodyPr>
          <a:lstStyle/>
          <a:p>
            <a:pPr marL="285750" indent="-285750" algn="just" eaLnBrk="1" hangingPunct="1">
              <a:buClr>
                <a:srgbClr val="743622"/>
              </a:buClr>
              <a:buSzPct val="150000"/>
              <a:buFont typeface="Arial" panose="020B0604020202020204" pitchFamily="34" charset="0"/>
              <a:buChar char="•"/>
            </a:pPr>
            <a:endParaRPr lang="en-US" dirty="0" smtClean="0">
              <a:latin typeface="Cambria" pitchFamily="18" charset="0"/>
            </a:endParaRPr>
          </a:p>
          <a:p>
            <a:pPr marL="285750" indent="-285750" algn="just" eaLnBrk="1" hangingPunct="1">
              <a:buClr>
                <a:srgbClr val="743622"/>
              </a:buClr>
              <a:buSzPct val="150000"/>
              <a:buFont typeface="Wingdings" panose="05000000000000000000" pitchFamily="2" charset="2"/>
              <a:buChar char="Ø"/>
            </a:pPr>
            <a:r>
              <a:rPr lang="en-US" b="1" dirty="0" smtClean="0"/>
              <a:t>Have a Grievance related to </a:t>
            </a:r>
            <a:r>
              <a:rPr lang="en-US" b="1" dirty="0" err="1" smtClean="0"/>
              <a:t>Demat</a:t>
            </a:r>
            <a:r>
              <a:rPr lang="en-US" b="1" dirty="0" smtClean="0"/>
              <a:t> account</a:t>
            </a:r>
            <a:r>
              <a:rPr lang="en-US" dirty="0" smtClean="0"/>
              <a:t>?</a:t>
            </a:r>
          </a:p>
          <a:p>
            <a:pPr marL="285750" indent="-285750" algn="just" eaLnBrk="1" hangingPunct="1">
              <a:buClr>
                <a:srgbClr val="743622"/>
              </a:buClr>
              <a:buSzPct val="150000"/>
              <a:buFont typeface="Arial" panose="020B0604020202020204" pitchFamily="34" charset="0"/>
              <a:buChar char="•"/>
            </a:pPr>
            <a:endParaRPr lang="en-US" dirty="0"/>
          </a:p>
          <a:p>
            <a:pPr marL="285750" indent="-285750" algn="just" eaLnBrk="1" hangingPunct="1">
              <a:buClr>
                <a:srgbClr val="743622"/>
              </a:buClr>
              <a:buSzPct val="150000"/>
              <a:buFontTx/>
              <a:buChar char="-"/>
            </a:pPr>
            <a:r>
              <a:rPr lang="en-US" dirty="0" smtClean="0"/>
              <a:t>Approach </a:t>
            </a:r>
            <a:r>
              <a:rPr lang="en-US" dirty="0"/>
              <a:t>Depository Participant (DP) where </a:t>
            </a:r>
            <a:r>
              <a:rPr lang="en-US" dirty="0" smtClean="0"/>
              <a:t>you hold your </a:t>
            </a:r>
            <a:r>
              <a:rPr lang="en-US" dirty="0" err="1" smtClean="0"/>
              <a:t>demat</a:t>
            </a:r>
            <a:r>
              <a:rPr lang="en-US" dirty="0" smtClean="0"/>
              <a:t> account. </a:t>
            </a:r>
          </a:p>
          <a:p>
            <a:pPr algn="just" eaLnBrk="1" hangingPunct="1">
              <a:buClr>
                <a:srgbClr val="743622"/>
              </a:buClr>
              <a:buSzPct val="150000"/>
            </a:pPr>
            <a:endParaRPr lang="en-US" dirty="0" smtClean="0"/>
          </a:p>
          <a:p>
            <a:pPr marL="285750" indent="-285750" algn="just" eaLnBrk="1" hangingPunct="1">
              <a:buClr>
                <a:srgbClr val="743622"/>
              </a:buClr>
              <a:buSzPct val="150000"/>
              <a:buFontTx/>
              <a:buChar char="-"/>
            </a:pPr>
            <a:r>
              <a:rPr lang="en-US" dirty="0" smtClean="0"/>
              <a:t>Grievance not resolved by DP </a:t>
            </a:r>
            <a:r>
              <a:rPr lang="en-US" dirty="0" smtClean="0">
                <a:sym typeface="Wingdings" panose="05000000000000000000" pitchFamily="2" charset="2"/>
              </a:rPr>
              <a:t> Approach your Depository</a:t>
            </a:r>
          </a:p>
          <a:p>
            <a:pPr algn="just" eaLnBrk="1" hangingPunct="1">
              <a:buClr>
                <a:srgbClr val="743622"/>
              </a:buClr>
              <a:buSzPct val="150000"/>
            </a:pPr>
            <a:endParaRPr lang="en-US" dirty="0">
              <a:solidFill>
                <a:schemeClr val="tx2"/>
              </a:solidFill>
            </a:endParaRPr>
          </a:p>
          <a:p>
            <a:pPr marL="285750" indent="-285750" algn="just" eaLnBrk="1" hangingPunct="1">
              <a:buClr>
                <a:srgbClr val="743622"/>
              </a:buClr>
              <a:buSzPct val="150000"/>
              <a:buFont typeface="Wingdings" panose="05000000000000000000" pitchFamily="2" charset="2"/>
              <a:buChar char="Ø"/>
            </a:pPr>
            <a:r>
              <a:rPr lang="en-US" dirty="0" smtClean="0"/>
              <a:t>Lodge </a:t>
            </a:r>
            <a:r>
              <a:rPr lang="en-US" dirty="0"/>
              <a:t>complaint to NSDL through: </a:t>
            </a:r>
            <a:endParaRPr lang="en-US" dirty="0" smtClean="0"/>
          </a:p>
          <a:p>
            <a:pPr marL="285750" indent="-285750" algn="just" eaLnBrk="1" hangingPunct="1">
              <a:buClr>
                <a:srgbClr val="743622"/>
              </a:buClr>
              <a:buSzPct val="150000"/>
              <a:buFont typeface="Wingdings" panose="05000000000000000000" pitchFamily="2" charset="2"/>
              <a:buChar char="Ø"/>
            </a:pPr>
            <a:endParaRPr lang="en-US" dirty="0">
              <a:latin typeface="Cambria" pitchFamily="18" charset="0"/>
            </a:endParaRPr>
          </a:p>
          <a:p>
            <a:pPr algn="just" eaLnBrk="1" hangingPunct="1">
              <a:buClr>
                <a:srgbClr val="743622"/>
              </a:buClr>
              <a:buSzPct val="150000"/>
            </a:pPr>
            <a:endParaRPr lang="en-US" dirty="0" smtClean="0">
              <a:latin typeface="Cambria" pitchFamily="18" charset="0"/>
            </a:endParaRPr>
          </a:p>
          <a:p>
            <a:pPr marL="285750" indent="-285750" algn="just" eaLnBrk="1" hangingPunct="1">
              <a:buClr>
                <a:srgbClr val="743622"/>
              </a:buClr>
              <a:buSzPct val="150000"/>
              <a:buFont typeface="Wingdings" panose="05000000000000000000" pitchFamily="2" charset="2"/>
              <a:buChar char="Ø"/>
            </a:pPr>
            <a:endParaRPr lang="en-US" dirty="0">
              <a:latin typeface="Cambria" pitchFamily="18" charset="0"/>
            </a:endParaRPr>
          </a:p>
          <a:p>
            <a:pPr marL="285750" indent="-285750" algn="just" eaLnBrk="1" hangingPunct="1">
              <a:buClr>
                <a:srgbClr val="743622"/>
              </a:buClr>
              <a:buSzPct val="150000"/>
              <a:buFont typeface="Wingdings" panose="05000000000000000000" pitchFamily="2" charset="2"/>
              <a:buChar char="Ø"/>
            </a:pPr>
            <a:endParaRPr lang="en-US" dirty="0">
              <a:latin typeface="Cambria" pitchFamily="18" charset="0"/>
            </a:endParaRPr>
          </a:p>
          <a:p>
            <a:pPr algn="just" eaLnBrk="1" hangingPunct="1">
              <a:buClr>
                <a:srgbClr val="743622"/>
              </a:buClr>
              <a:buSzPct val="150000"/>
            </a:pPr>
            <a:endParaRPr lang="en-US" altLang="en-US" dirty="0">
              <a:latin typeface="Cambria" pitchFamily="18" charset="0"/>
            </a:endParaRPr>
          </a:p>
          <a:p>
            <a:pPr algn="just" eaLnBrk="1" hangingPunct="1">
              <a:buClr>
                <a:srgbClr val="743622"/>
              </a:buClr>
              <a:buSzPct val="150000"/>
            </a:pPr>
            <a:endParaRPr lang="en-US" altLang="en-US" dirty="0">
              <a:latin typeface="Cambria" pitchFamily="18" charset="0"/>
            </a:endParaRPr>
          </a:p>
          <a:p>
            <a:pPr algn="just" eaLnBrk="1" hangingPunct="1">
              <a:buClr>
                <a:srgbClr val="743622"/>
              </a:buClr>
              <a:buSzPct val="150000"/>
            </a:pPr>
            <a:endParaRPr lang="en-US" altLang="en-US" u="sng" dirty="0">
              <a:latin typeface="Cambria" pitchFamily="18" charset="0"/>
            </a:endParaRPr>
          </a:p>
          <a:p>
            <a:pPr algn="just" eaLnBrk="1" hangingPunct="1">
              <a:buClr>
                <a:srgbClr val="743622"/>
              </a:buClr>
              <a:buSzPct val="150000"/>
            </a:pPr>
            <a:endParaRPr lang="en-US" altLang="en-US" dirty="0">
              <a:latin typeface="Cambria" pitchFamily="18" charset="0"/>
            </a:endParaRPr>
          </a:p>
        </p:txBody>
      </p:sp>
      <p:pic>
        <p:nvPicPr>
          <p:cNvPr id="10" name="Picture 2" descr="Image result for complaint"/>
          <p:cNvPicPr>
            <a:picLocks noChangeAspect="1" noChangeArrowheads="1"/>
          </p:cNvPicPr>
          <p:nvPr/>
        </p:nvPicPr>
        <p:blipFill>
          <a:blip r:embed="rId3" cstate="print">
            <a:extLst>
              <a:ext uri="{28A0092B-C50C-407E-A947-70E740481C1C}">
                <a14:useLocalDpi xmlns:a14="http://schemas.microsoft.com/office/drawing/2010/main" val="0"/>
              </a:ext>
            </a:extLst>
          </a:blip>
          <a:srcRect l="19299" r="6358"/>
          <a:stretch>
            <a:fillRect/>
          </a:stretch>
        </p:blipFill>
        <p:spPr bwMode="auto">
          <a:xfrm>
            <a:off x="6753497" y="1143000"/>
            <a:ext cx="2885803" cy="23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592217240"/>
              </p:ext>
            </p:extLst>
          </p:nvPr>
        </p:nvGraphicFramePr>
        <p:xfrm>
          <a:off x="731521" y="3673435"/>
          <a:ext cx="8655870" cy="2573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54</a:t>
            </a:r>
            <a:endParaRPr lang="en-IN" sz="1000" b="1" strike="noStrike" spc="-1" dirty="0">
              <a:solidFill>
                <a:schemeClr val="bg1"/>
              </a:solidFill>
              <a:latin typeface="Arial"/>
            </a:endParaRPr>
          </a:p>
        </p:txBody>
      </p:sp>
      <p:pic>
        <p:nvPicPr>
          <p:cNvPr id="12" name="Picture 3"/>
          <p:cNvPicPr/>
          <p:nvPr/>
        </p:nvPicPr>
        <p:blipFill>
          <a:blip r:embed="rId9"/>
          <a:stretch/>
        </p:blipFill>
        <p:spPr>
          <a:xfrm>
            <a:off x="0" y="0"/>
            <a:ext cx="1029600" cy="803880"/>
          </a:xfrm>
          <a:prstGeom prst="rect">
            <a:avLst/>
          </a:prstGeom>
          <a:ln>
            <a:noFill/>
          </a:ln>
        </p:spPr>
      </p:pic>
    </p:spTree>
    <p:extLst>
      <p:ext uri="{BB962C8B-B14F-4D97-AF65-F5344CB8AC3E}">
        <p14:creationId xmlns:p14="http://schemas.microsoft.com/office/powerpoint/2010/main" val="3546381346"/>
      </p:ext>
    </p:extLst>
  </p:cSld>
  <p:clrMapOvr>
    <a:masterClrMapping/>
  </p:clrMapOvr>
  <p:timing>
    <p:tnLst>
      <p:par>
        <p:cTn id="1" dur="indefinite" restart="never" nodeType="tmRoot"/>
      </p:par>
    </p:tnLst>
  </p:timing>
</p:sld>
</file>

<file path=ppt/slides/slide5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91" y="1569426"/>
            <a:ext cx="8840903" cy="3875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798720" y="12922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55</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4284028520"/>
      </p:ext>
    </p:extLst>
  </p:cSld>
  <p:clrMapOvr>
    <a:masterClrMapping/>
  </p:clrMapOvr>
  <p:timing>
    <p:tnLst>
      <p:par>
        <p:cTn id="1" dur="indefinite" restart="never" nodeType="tmRoot"/>
      </p:par>
    </p:tnLst>
  </p:timing>
</p:sld>
</file>

<file path=ppt/slides/slide5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74" y="1698402"/>
            <a:ext cx="7637585" cy="40211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798720" y="13031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56</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2467581528"/>
      </p:ext>
    </p:extLst>
  </p:cSld>
  <p:clrMapOvr>
    <a:masterClrMapping/>
  </p:clrMapOvr>
  <p:timing>
    <p:tnLst>
      <p:par>
        <p:cTn id="1" dur="indefinite" restart="never" nodeType="tmRoot"/>
      </p:par>
    </p:tnLst>
  </p:timing>
</p:sld>
</file>

<file path=ppt/slides/slide5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3" name="Picture 12"/>
          <p:cNvPicPr/>
          <p:nvPr/>
        </p:nvPicPr>
        <p:blipFill>
          <a:blip r:embed="rId3"/>
          <a:stretch>
            <a:fillRect/>
          </a:stretch>
        </p:blipFill>
        <p:spPr>
          <a:xfrm>
            <a:off x="1272091" y="1362891"/>
            <a:ext cx="7391400" cy="4216400"/>
          </a:xfrm>
          <a:prstGeom prst="rect">
            <a:avLst/>
          </a:prstGeom>
          <a:ln w="19050">
            <a:solidFill>
              <a:schemeClr val="tx1"/>
            </a:solidFill>
          </a:ln>
        </p:spPr>
      </p:pic>
      <p:sp>
        <p:nvSpPr>
          <p:cNvPr id="11" name="Title 1"/>
          <p:cNvSpPr txBox="1">
            <a:spLocks/>
          </p:cNvSpPr>
          <p:nvPr/>
        </p:nvSpPr>
        <p:spPr>
          <a:xfrm>
            <a:off x="798720" y="143626"/>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57</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3288225072"/>
      </p:ext>
    </p:extLst>
  </p:cSld>
  <p:clrMapOvr>
    <a:masterClrMapping/>
  </p:clrMapOvr>
</p:sld>
</file>

<file path=ppt/slides/slide5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5765" y="12922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765" y="1445806"/>
            <a:ext cx="8231617" cy="43012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58</a:t>
            </a:r>
            <a:endParaRPr lang="en-IN" sz="1000" b="1" strike="noStrike" spc="-1" dirty="0">
              <a:solidFill>
                <a:schemeClr val="bg1"/>
              </a:solidFill>
              <a:latin typeface="Arial"/>
            </a:endParaRPr>
          </a:p>
        </p:txBody>
      </p:sp>
      <p:pic>
        <p:nvPicPr>
          <p:cNvPr id="7" name="Picture 3"/>
          <p:cNvPicPr/>
          <p:nvPr/>
        </p:nvPicPr>
        <p:blipFill>
          <a:blip r:embed="rId4"/>
          <a:stretch/>
        </p:blipFill>
        <p:spPr>
          <a:xfrm>
            <a:off x="0" y="0"/>
            <a:ext cx="1029600" cy="803880"/>
          </a:xfrm>
          <a:prstGeom prst="rect">
            <a:avLst/>
          </a:prstGeom>
          <a:ln>
            <a:noFill/>
          </a:ln>
        </p:spPr>
      </p:pic>
    </p:spTree>
    <p:extLst>
      <p:ext uri="{BB962C8B-B14F-4D97-AF65-F5344CB8AC3E}">
        <p14:creationId xmlns:p14="http://schemas.microsoft.com/office/powerpoint/2010/main" val="914056805"/>
      </p:ext>
    </p:extLst>
  </p:cSld>
  <p:clrMapOvr>
    <a:masterClrMapping/>
  </p:clrMapOvr>
</p:sld>
</file>

<file path=ppt/slides/slide5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CDSL</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59</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16761532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960" y="-264186"/>
            <a:ext cx="8305800" cy="954107"/>
          </a:xfrm>
          <a:prstGeom prst="rect">
            <a:avLst/>
          </a:prstGeom>
        </p:spPr>
        <p:txBody>
          <a:bodyPr wrap="square">
            <a:spAutoFit/>
          </a:bodyPr>
          <a:lstStyle/>
          <a:p>
            <a:pPr algn="ctr"/>
            <a:endParaRPr lang="en-US" sz="2800" dirty="0"/>
          </a:p>
          <a:p>
            <a:pPr algn="ctr"/>
            <a:r>
              <a:rPr lang="en-US" sz="2800" b="1" dirty="0"/>
              <a:t>Complaints </a:t>
            </a:r>
            <a:r>
              <a:rPr lang="en-US" sz="2800" b="1" dirty="0" smtClean="0"/>
              <a:t>coming under </a:t>
            </a:r>
            <a:r>
              <a:rPr lang="en-US" sz="2800" b="1" dirty="0"/>
              <a:t>the purview of SEBI</a:t>
            </a:r>
          </a:p>
        </p:txBody>
      </p:sp>
      <p:sp>
        <p:nvSpPr>
          <p:cNvPr id="4" name="Rectangle 3"/>
          <p:cNvSpPr/>
          <p:nvPr/>
        </p:nvSpPr>
        <p:spPr>
          <a:xfrm>
            <a:off x="381000" y="946189"/>
            <a:ext cx="9220200" cy="2708434"/>
          </a:xfrm>
          <a:prstGeom prst="rect">
            <a:avLst/>
          </a:prstGeom>
        </p:spPr>
        <p:txBody>
          <a:bodyPr wrap="square">
            <a:spAutoFit/>
          </a:bodyPr>
          <a:lstStyle/>
          <a:p>
            <a:endParaRPr lang="en-US" sz="2000" dirty="0"/>
          </a:p>
          <a:p>
            <a:pPr algn="just">
              <a:lnSpc>
                <a:spcPct val="150000"/>
              </a:lnSpc>
            </a:pPr>
            <a:r>
              <a:rPr lang="en-US" sz="2000" dirty="0"/>
              <a:t>Complaints arising out of issues that are covered under: </a:t>
            </a:r>
            <a:endParaRPr lang="en-US" sz="2000" dirty="0" smtClean="0"/>
          </a:p>
          <a:p>
            <a:pPr algn="just">
              <a:lnSpc>
                <a:spcPct val="150000"/>
              </a:lnSpc>
            </a:pPr>
            <a:endParaRPr lang="en-US" sz="2000" dirty="0"/>
          </a:p>
          <a:p>
            <a:pPr algn="just">
              <a:lnSpc>
                <a:spcPct val="150000"/>
              </a:lnSpc>
            </a:pPr>
            <a:endParaRPr lang="en-US" sz="2000" dirty="0"/>
          </a:p>
          <a:p>
            <a:pPr algn="just">
              <a:lnSpc>
                <a:spcPct val="150000"/>
              </a:lnSpc>
            </a:pPr>
            <a:endParaRPr lang="en-US" sz="2000" dirty="0"/>
          </a:p>
          <a:p>
            <a:pPr marL="285750" indent="-285750" algn="just">
              <a:lnSpc>
                <a:spcPct val="150000"/>
              </a:lnSpc>
              <a:buFont typeface="Wingdings" panose="05000000000000000000" pitchFamily="2" charset="2"/>
              <a:buChar char="Ø"/>
            </a:pPr>
            <a:endParaRPr lang="en-US" sz="2000" dirty="0"/>
          </a:p>
        </p:txBody>
      </p:sp>
      <p:graphicFrame>
        <p:nvGraphicFramePr>
          <p:cNvPr id="2" name="Diagram 1"/>
          <p:cNvGraphicFramePr/>
          <p:nvPr>
            <p:extLst>
              <p:ext uri="{D42A27DB-BD31-4B8C-83A1-F6EECF244321}">
                <p14:modId xmlns:p14="http://schemas.microsoft.com/office/powerpoint/2010/main" val="2815881766"/>
              </p:ext>
            </p:extLst>
          </p:nvPr>
        </p:nvGraphicFramePr>
        <p:xfrm>
          <a:off x="694509" y="2076995"/>
          <a:ext cx="9026434" cy="390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0"/>
            <a:ext cx="1029600" cy="803880"/>
          </a:xfrm>
          <a:prstGeom prst="rect">
            <a:avLst/>
          </a:prstGeom>
          <a:ln>
            <a:noFill/>
          </a:ln>
        </p:spPr>
      </p:pic>
    </p:spTree>
    <p:extLst>
      <p:ext uri="{BB962C8B-B14F-4D97-AF65-F5344CB8AC3E}">
        <p14:creationId xmlns:p14="http://schemas.microsoft.com/office/powerpoint/2010/main" val="195887223"/>
      </p:ext>
    </p:extLst>
  </p:cSld>
  <p:clrMapOvr>
    <a:masterClrMapping/>
  </p:clrMapOvr>
</p:sld>
</file>

<file path=ppt/slides/slide60.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140" y="248295"/>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(CDSL)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Rectangle 8"/>
          <p:cNvSpPr/>
          <p:nvPr/>
        </p:nvSpPr>
        <p:spPr>
          <a:xfrm>
            <a:off x="548190" y="939512"/>
            <a:ext cx="8900608" cy="3139321"/>
          </a:xfrm>
          <a:prstGeom prst="rect">
            <a:avLst/>
          </a:prstGeom>
        </p:spPr>
        <p:txBody>
          <a:bodyPr wrap="square">
            <a:spAutoFit/>
          </a:bodyPr>
          <a:lstStyle/>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r>
              <a:rPr lang="en-US" dirty="0" smtClean="0"/>
              <a:t>Lodge </a:t>
            </a:r>
            <a:r>
              <a:rPr lang="en-US" dirty="0"/>
              <a:t>complaint to </a:t>
            </a:r>
            <a:r>
              <a:rPr lang="en-US" dirty="0" smtClean="0"/>
              <a:t>CDSL </a:t>
            </a:r>
            <a:r>
              <a:rPr lang="en-US" dirty="0"/>
              <a:t>through</a:t>
            </a:r>
            <a:r>
              <a:rPr lang="en-US" dirty="0" smtClean="0"/>
              <a:t>:</a:t>
            </a:r>
          </a:p>
          <a:p>
            <a:pPr algn="just"/>
            <a:endParaRPr lang="en-US" dirty="0">
              <a:latin typeface="Calibri" panose="020F0502020204030204" pitchFamily="34" charset="0"/>
            </a:endParaRPr>
          </a:p>
          <a:p>
            <a:pPr algn="just"/>
            <a:endParaRPr lang="en-US" dirty="0">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2700135879"/>
              </p:ext>
            </p:extLst>
          </p:nvPr>
        </p:nvGraphicFramePr>
        <p:xfrm>
          <a:off x="388396" y="1061618"/>
          <a:ext cx="9060404" cy="175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263100388"/>
              </p:ext>
            </p:extLst>
          </p:nvPr>
        </p:nvGraphicFramePr>
        <p:xfrm>
          <a:off x="388394" y="3620438"/>
          <a:ext cx="9220199" cy="27150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60</a:t>
            </a:r>
            <a:endParaRPr lang="en-IN" sz="1000" b="1" strike="noStrike" spc="-1" dirty="0">
              <a:solidFill>
                <a:schemeClr val="bg1"/>
              </a:solidFill>
              <a:latin typeface="Arial"/>
            </a:endParaRPr>
          </a:p>
        </p:txBody>
      </p:sp>
      <p:pic>
        <p:nvPicPr>
          <p:cNvPr id="11" name="Picture 3"/>
          <p:cNvPicPr/>
          <p:nvPr/>
        </p:nvPicPr>
        <p:blipFill>
          <a:blip r:embed="rId13"/>
          <a:stretch/>
        </p:blipFill>
        <p:spPr>
          <a:xfrm>
            <a:off x="0" y="0"/>
            <a:ext cx="1029600" cy="803880"/>
          </a:xfrm>
          <a:prstGeom prst="rect">
            <a:avLst/>
          </a:prstGeom>
          <a:ln>
            <a:noFill/>
          </a:ln>
        </p:spPr>
      </p:pic>
    </p:spTree>
    <p:extLst>
      <p:ext uri="{BB962C8B-B14F-4D97-AF65-F5344CB8AC3E}">
        <p14:creationId xmlns:p14="http://schemas.microsoft.com/office/powerpoint/2010/main" val="3614898783"/>
      </p:ext>
    </p:extLst>
  </p:cSld>
  <p:clrMapOvr>
    <a:masterClrMapping/>
  </p:clrMapOvr>
</p:sld>
</file>

<file path=ppt/slides/slide61.xml><?xml version="1.0" encoding="utf-8"?>
<p:sld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9394" y="-2902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74095" y="2534195"/>
            <a:ext cx="8642487" cy="3644536"/>
          </a:xfrm>
          <a:prstGeom prst="rect">
            <a:avLst/>
          </a:prstGeom>
          <a:noFill/>
          <a:ln w="19050">
            <a:solidFill>
              <a:schemeClr val="tx1"/>
            </a:solidFill>
          </a:ln>
        </p:spPr>
      </p:pic>
      <p:graphicFrame>
        <p:nvGraphicFramePr>
          <p:cNvPr id="3" name="Diagram 2"/>
          <p:cNvGraphicFramePr/>
          <p:nvPr>
            <p:extLst>
              <p:ext uri="{D42A27DB-BD31-4B8C-83A1-F6EECF244321}">
                <p14:modId xmlns:p14="http://schemas.microsoft.com/office/powerpoint/2010/main" val="2159724921"/>
              </p:ext>
            </p:extLst>
          </p:nvPr>
        </p:nvGraphicFramePr>
        <p:xfrm>
          <a:off x="416247" y="487376"/>
          <a:ext cx="9192347" cy="2390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8873105" y="2248567"/>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61</a:t>
            </a:r>
            <a:endParaRPr lang="en-IN" sz="1000" b="1" strike="noStrike" spc="-1" dirty="0">
              <a:solidFill>
                <a:schemeClr val="bg1"/>
              </a:solidFill>
              <a:latin typeface="Arial"/>
            </a:endParaRPr>
          </a:p>
        </p:txBody>
      </p:sp>
      <p:pic>
        <p:nvPicPr>
          <p:cNvPr id="9" name="Picture 3"/>
          <p:cNvPicPr/>
          <p:nvPr/>
        </p:nvPicPr>
        <p:blipFill>
          <a:blip r:embed="rId9"/>
          <a:stretch/>
        </p:blipFill>
        <p:spPr>
          <a:xfrm>
            <a:off x="0" y="0"/>
            <a:ext cx="1029600" cy="803880"/>
          </a:xfrm>
          <a:prstGeom prst="rect">
            <a:avLst/>
          </a:prstGeom>
          <a:ln>
            <a:noFill/>
          </a:ln>
        </p:spPr>
      </p:pic>
    </p:spTree>
    <p:extLst>
      <p:ext uri="{BB962C8B-B14F-4D97-AF65-F5344CB8AC3E}">
        <p14:creationId xmlns:p14="http://schemas.microsoft.com/office/powerpoint/2010/main" val="2021973267"/>
      </p:ext>
    </p:extLst>
  </p:cSld>
  <p:clrMapOvr>
    <a:masterClrMapping/>
  </p:clrMapOvr>
</p:sld>
</file>

<file path=ppt/slides/slide62.xml><?xml version="1.0" encoding="utf-8"?>
<p:sld xmlns:p14="http://schemas.microsoft.com/office/powerpoint/2010/main" xmlns:dgm="http://schemas.openxmlformats.org/drawingml/2006/diagram"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 (</a:t>
            </a:r>
            <a:r>
              <a:rPr kumimoji="0" lang="en-IN" sz="3200" b="1" i="0" u="none" strike="noStrike" kern="1200" cap="none" spc="0" normalizeH="0" noProof="0" dirty="0" err="1" smtClean="0">
                <a:ln>
                  <a:noFill/>
                </a:ln>
                <a:solidFill>
                  <a:schemeClr val="tx1"/>
                </a:solidFill>
                <a:effectLst/>
                <a:uLnTx/>
                <a:uFillTx/>
                <a:ea typeface="Calibri" pitchFamily="34" charset="0"/>
              </a:rPr>
              <a:t>contd</a:t>
            </a:r>
            <a:r>
              <a:rPr lang="en-IN" sz="3200" b="1" dirty="0" smtClean="0">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1710612801"/>
              </p:ext>
            </p:extLst>
          </p:nvPr>
        </p:nvGraphicFramePr>
        <p:xfrm>
          <a:off x="546330" y="998330"/>
          <a:ext cx="8944698" cy="160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55539" y="2548086"/>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pic>
        <p:nvPicPr>
          <p:cNvPr id="8" name="Picture 7"/>
          <p:cNvPicPr/>
          <p:nvPr/>
        </p:nvPicPr>
        <p:blipFill>
          <a:blip r:embed="rId8">
            <a:extLst>
              <a:ext uri="{28A0092B-C50C-407E-A947-70E740481C1C}">
                <a14:useLocalDpi xmlns:a14="http://schemas.microsoft.com/office/drawing/2010/main" val="0"/>
              </a:ext>
            </a:extLst>
          </a:blip>
          <a:srcRect/>
          <a:stretch>
            <a:fillRect/>
          </a:stretch>
        </p:blipFill>
        <p:spPr bwMode="auto">
          <a:xfrm>
            <a:off x="600507" y="2917418"/>
            <a:ext cx="8681676" cy="3326627"/>
          </a:xfrm>
          <a:prstGeom prst="rect">
            <a:avLst/>
          </a:prstGeom>
          <a:noFill/>
          <a:ln w="19050">
            <a:solidFill>
              <a:schemeClr val="tx1"/>
            </a:solidFill>
          </a:ln>
        </p:spPr>
      </p:pic>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62</a:t>
            </a:r>
            <a:endParaRPr lang="en-IN" sz="1000" b="1" strike="noStrike" spc="-1" dirty="0">
              <a:solidFill>
                <a:schemeClr val="bg1"/>
              </a:solidFill>
              <a:latin typeface="Arial"/>
            </a:endParaRPr>
          </a:p>
        </p:txBody>
      </p:sp>
      <p:pic>
        <p:nvPicPr>
          <p:cNvPr id="11" name="Picture 3"/>
          <p:cNvPicPr/>
          <p:nvPr/>
        </p:nvPicPr>
        <p:blipFill>
          <a:blip r:embed="rId9"/>
          <a:stretch/>
        </p:blipFill>
        <p:spPr>
          <a:xfrm>
            <a:off x="0" y="0"/>
            <a:ext cx="1029600" cy="803880"/>
          </a:xfrm>
          <a:prstGeom prst="rect">
            <a:avLst/>
          </a:prstGeom>
          <a:ln>
            <a:noFill/>
          </a:ln>
        </p:spPr>
      </p:pic>
    </p:spTree>
    <p:extLst>
      <p:ext uri="{BB962C8B-B14F-4D97-AF65-F5344CB8AC3E}">
        <p14:creationId xmlns:p14="http://schemas.microsoft.com/office/powerpoint/2010/main" val="4198658272"/>
      </p:ext>
    </p:extLst>
  </p:cSld>
  <p:clrMapOvr>
    <a:masterClrMapping/>
  </p:clrMapOvr>
</p:sld>
</file>

<file path=ppt/slides/slide63.xml><?xml version="1.0" encoding="utf-8"?>
<p:sld xmlns:p14="http://schemas.microsoft.com/office/powerpoint/2010/main" xmlns:dgm="http://schemas.openxmlformats.org/drawingml/2006/diagram"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1568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 (</a:t>
            </a:r>
            <a:r>
              <a:rPr kumimoji="0" lang="en-IN" sz="3200" b="1" i="0" u="none" strike="noStrike" kern="1200" cap="none" spc="0" normalizeH="0" noProof="0" dirty="0" err="1" smtClean="0">
                <a:ln>
                  <a:noFill/>
                </a:ln>
                <a:solidFill>
                  <a:schemeClr val="tx1"/>
                </a:solidFill>
                <a:effectLst/>
                <a:uLnTx/>
                <a:uFillTx/>
                <a:ea typeface="Calibri" pitchFamily="34" charset="0"/>
              </a:rPr>
              <a:t>contd</a:t>
            </a:r>
            <a:r>
              <a:rPr lang="en-IN" sz="3200" b="1" dirty="0" smtClean="0">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351874905"/>
              </p:ext>
            </p:extLst>
          </p:nvPr>
        </p:nvGraphicFramePr>
        <p:xfrm>
          <a:off x="546330" y="998329"/>
          <a:ext cx="8944698" cy="193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55539" y="2548086"/>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pic>
        <p:nvPicPr>
          <p:cNvPr id="9" name="Picture 8" descr="C:\Users\durgeshg\Desktop\Untitled.jpg"/>
          <p:cNvPicPr/>
          <p:nvPr/>
        </p:nvPicPr>
        <p:blipFill>
          <a:blip r:embed="rId8">
            <a:extLst>
              <a:ext uri="{28A0092B-C50C-407E-A947-70E740481C1C}">
                <a14:useLocalDpi xmlns:a14="http://schemas.microsoft.com/office/drawing/2010/main" val="0"/>
              </a:ext>
            </a:extLst>
          </a:blip>
          <a:srcRect/>
          <a:stretch>
            <a:fillRect/>
          </a:stretch>
        </p:blipFill>
        <p:spPr bwMode="auto">
          <a:xfrm>
            <a:off x="521745" y="3122022"/>
            <a:ext cx="8969283" cy="3126377"/>
          </a:xfrm>
          <a:prstGeom prst="rect">
            <a:avLst/>
          </a:prstGeom>
          <a:noFill/>
          <a:ln w="19050">
            <a:solidFill>
              <a:schemeClr val="tx1"/>
            </a:solid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63</a:t>
            </a:r>
            <a:endParaRPr lang="en-IN" sz="1000" b="1" strike="noStrike" spc="-1" dirty="0">
              <a:solidFill>
                <a:schemeClr val="bg1"/>
              </a:solidFill>
              <a:latin typeface="Arial"/>
            </a:endParaRPr>
          </a:p>
        </p:txBody>
      </p:sp>
      <p:pic>
        <p:nvPicPr>
          <p:cNvPr id="11" name="Picture 3"/>
          <p:cNvPicPr/>
          <p:nvPr/>
        </p:nvPicPr>
        <p:blipFill>
          <a:blip r:embed="rId9"/>
          <a:stretch/>
        </p:blipFill>
        <p:spPr>
          <a:xfrm>
            <a:off x="0" y="0"/>
            <a:ext cx="1029600" cy="803880"/>
          </a:xfrm>
          <a:prstGeom prst="rect">
            <a:avLst/>
          </a:prstGeom>
          <a:ln>
            <a:noFill/>
          </a:ln>
        </p:spPr>
      </p:pic>
    </p:spTree>
    <p:extLst>
      <p:ext uri="{BB962C8B-B14F-4D97-AF65-F5344CB8AC3E}">
        <p14:creationId xmlns:p14="http://schemas.microsoft.com/office/powerpoint/2010/main" val="2869297389"/>
      </p:ext>
    </p:extLst>
  </p:cSld>
  <p:clrMapOvr>
    <a:masterClrMapping/>
  </p:clrMapOvr>
</p:sld>
</file>

<file path=ppt/slides/slide64.xml><?xml version="1.0" encoding="utf-8"?>
<p:sld xmlns:p14="http://schemas.microsoft.com/office/powerpoint/2010/main" xmlns:dgm="http://schemas.openxmlformats.org/drawingml/2006/diagram"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9395" y="-40466"/>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 (</a:t>
            </a:r>
            <a:r>
              <a:rPr kumimoji="0" lang="en-IN" sz="3200" b="1" i="0" u="none" strike="noStrike" kern="1200" cap="none" spc="0" normalizeH="0" noProof="0" dirty="0" err="1" smtClean="0">
                <a:ln>
                  <a:noFill/>
                </a:ln>
                <a:solidFill>
                  <a:schemeClr val="tx1"/>
                </a:solidFill>
                <a:effectLst/>
                <a:uLnTx/>
                <a:uFillTx/>
                <a:ea typeface="Calibri" pitchFamily="34" charset="0"/>
              </a:rPr>
              <a:t>contd</a:t>
            </a:r>
            <a:r>
              <a:rPr lang="en-IN" sz="3200" b="1" dirty="0" smtClean="0">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1136924024"/>
              </p:ext>
            </p:extLst>
          </p:nvPr>
        </p:nvGraphicFramePr>
        <p:xfrm>
          <a:off x="546330" y="998329"/>
          <a:ext cx="8944698" cy="193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55539" y="2671511"/>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pic>
        <p:nvPicPr>
          <p:cNvPr id="8" name="Picture 7"/>
          <p:cNvPicPr/>
          <p:nvPr/>
        </p:nvPicPr>
        <p:blipFill>
          <a:blip r:embed="rId8">
            <a:extLst>
              <a:ext uri="{28A0092B-C50C-407E-A947-70E740481C1C}">
                <a14:useLocalDpi xmlns:a14="http://schemas.microsoft.com/office/drawing/2010/main" val="0"/>
              </a:ext>
            </a:extLst>
          </a:blip>
          <a:srcRect/>
          <a:stretch>
            <a:fillRect/>
          </a:stretch>
        </p:blipFill>
        <p:spPr bwMode="auto">
          <a:xfrm>
            <a:off x="705394" y="3081309"/>
            <a:ext cx="8171005" cy="3243291"/>
          </a:xfrm>
          <a:prstGeom prst="rect">
            <a:avLst/>
          </a:prstGeom>
          <a:noFill/>
          <a:ln w="19050">
            <a:solidFill>
              <a:schemeClr val="tx1"/>
            </a:solidFill>
          </a:ln>
        </p:spPr>
      </p:pic>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64</a:t>
            </a:r>
            <a:endParaRPr lang="en-IN" sz="1000" b="1" strike="noStrike" spc="-1" dirty="0">
              <a:solidFill>
                <a:schemeClr val="bg1"/>
              </a:solidFill>
              <a:latin typeface="Arial"/>
            </a:endParaRPr>
          </a:p>
        </p:txBody>
      </p:sp>
      <p:pic>
        <p:nvPicPr>
          <p:cNvPr id="11" name="Picture 3"/>
          <p:cNvPicPr/>
          <p:nvPr/>
        </p:nvPicPr>
        <p:blipFill>
          <a:blip r:embed="rId9"/>
          <a:stretch/>
        </p:blipFill>
        <p:spPr>
          <a:xfrm>
            <a:off x="0" y="0"/>
            <a:ext cx="1029600" cy="803880"/>
          </a:xfrm>
          <a:prstGeom prst="rect">
            <a:avLst/>
          </a:prstGeom>
          <a:ln>
            <a:noFill/>
          </a:ln>
        </p:spPr>
      </p:pic>
    </p:spTree>
    <p:extLst>
      <p:ext uri="{BB962C8B-B14F-4D97-AF65-F5344CB8AC3E}">
        <p14:creationId xmlns:p14="http://schemas.microsoft.com/office/powerpoint/2010/main" val="2461894339"/>
      </p:ext>
    </p:extLst>
  </p:cSld>
  <p:clrMapOvr>
    <a:masterClrMapping/>
  </p:clrMapOvr>
</p:sld>
</file>

<file path=ppt/slides/slide6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9600" y="-21723"/>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Websites</a:t>
            </a:r>
            <a:r>
              <a:rPr lang="en-IN" sz="3200" b="1" dirty="0">
                <a:ea typeface="Calibri" pitchFamily="34" charset="0"/>
              </a:rPr>
              <a:t> </a:t>
            </a:r>
            <a:r>
              <a:rPr lang="en-IN" sz="3200" b="1" dirty="0" smtClean="0">
                <a:ea typeface="Calibri" pitchFamily="34" charset="0"/>
              </a:rPr>
              <a:t>of SEBI and Stock Exchanges and Depositories</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65</a:t>
            </a:r>
            <a:endParaRPr lang="en-IN" sz="1000" b="1" strike="noStrike" spc="-1" dirty="0">
              <a:solidFill>
                <a:schemeClr val="bg1"/>
              </a:solidFill>
              <a:latin typeface="Arial"/>
            </a:endParaRPr>
          </a:p>
        </p:txBody>
      </p:sp>
      <p:pic>
        <p:nvPicPr>
          <p:cNvPr id="11" name="Picture 3"/>
          <p:cNvPicPr/>
          <p:nvPr/>
        </p:nvPicPr>
        <p:blipFill>
          <a:blip r:embed="rId3"/>
          <a:stretch/>
        </p:blipFill>
        <p:spPr>
          <a:xfrm>
            <a:off x="0" y="0"/>
            <a:ext cx="1029600" cy="803880"/>
          </a:xfrm>
          <a:prstGeom prst="rect">
            <a:avLst/>
          </a:prstGeom>
          <a:ln>
            <a:noFill/>
          </a:ln>
        </p:spPr>
      </p:pic>
      <p:sp>
        <p:nvSpPr>
          <p:cNvPr id="13" name="TextBox 12"/>
          <p:cNvSpPr txBox="1"/>
          <p:nvPr/>
        </p:nvSpPr>
        <p:spPr>
          <a:xfrm>
            <a:off x="274095" y="1227105"/>
            <a:ext cx="8849057" cy="550920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SEBI: </a:t>
            </a:r>
            <a:r>
              <a:rPr lang="en-US" sz="2400" dirty="0" smtClean="0">
                <a:hlinkClick r:id="rId4"/>
              </a:rPr>
              <a:t>www.sebi.gov.in</a:t>
            </a:r>
            <a:endParaRPr lang="en-US" sz="2400"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2400" dirty="0" smtClean="0"/>
              <a:t>SEBI SCORES: </a:t>
            </a:r>
            <a:r>
              <a:rPr lang="en-US" sz="2400" dirty="0" smtClean="0">
                <a:hlinkClick r:id="rId5"/>
              </a:rPr>
              <a:t>www.scores.gov.in</a:t>
            </a:r>
            <a:endParaRPr lang="en-US" sz="2400" dirty="0" smtClean="0"/>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Stock Exchanges:</a:t>
            </a:r>
          </a:p>
          <a:p>
            <a:pPr marL="742950" lvl="1" indent="-285750">
              <a:buFont typeface="Wingdings" panose="05000000000000000000" pitchFamily="2" charset="2"/>
              <a:buChar char="Ø"/>
            </a:pPr>
            <a:endParaRPr lang="en-US" sz="2000" dirty="0" smtClean="0"/>
          </a:p>
          <a:p>
            <a:pPr marL="742950" lvl="1" indent="-285750">
              <a:buFont typeface="Wingdings" panose="05000000000000000000" pitchFamily="2" charset="2"/>
              <a:buChar char="Ø"/>
            </a:pPr>
            <a:r>
              <a:rPr lang="en-US" sz="2000" dirty="0" smtClean="0"/>
              <a:t>NSE Ltd: </a:t>
            </a:r>
            <a:r>
              <a:rPr lang="en-US" sz="2000" dirty="0" smtClean="0">
                <a:hlinkClick r:id="rId6"/>
              </a:rPr>
              <a:t>www.nseindia.com</a:t>
            </a:r>
            <a:endParaRPr lang="en-US" sz="2000" dirty="0" smtClean="0"/>
          </a:p>
          <a:p>
            <a:pPr marL="742950" lvl="1" indent="-285750">
              <a:buFont typeface="Wingdings" panose="05000000000000000000" pitchFamily="2" charset="2"/>
              <a:buChar char="Ø"/>
            </a:pPr>
            <a:r>
              <a:rPr lang="en-US" sz="2000" dirty="0" smtClean="0"/>
              <a:t>BSE Ltd: </a:t>
            </a:r>
            <a:r>
              <a:rPr lang="en-US" sz="2000" dirty="0" smtClean="0">
                <a:hlinkClick r:id="rId7"/>
              </a:rPr>
              <a:t>www.bseindi.com</a:t>
            </a:r>
            <a:endParaRPr lang="en-US" sz="2000" dirty="0" smtClean="0"/>
          </a:p>
          <a:p>
            <a:pPr marL="742950" lvl="1" indent="-285750">
              <a:buFont typeface="Wingdings" panose="05000000000000000000" pitchFamily="2" charset="2"/>
              <a:buChar char="Ø"/>
            </a:pPr>
            <a:r>
              <a:rPr lang="en-US" sz="2000" dirty="0" smtClean="0"/>
              <a:t>MSE: </a:t>
            </a:r>
            <a:r>
              <a:rPr lang="en-US" sz="2000" dirty="0" smtClean="0">
                <a:hlinkClick r:id="rId8"/>
              </a:rPr>
              <a:t>www.msei.in</a:t>
            </a:r>
            <a:endParaRPr lang="en-US" sz="2000" dirty="0" smtClean="0"/>
          </a:p>
          <a:p>
            <a:pPr marL="742950" lvl="1" indent="-285750">
              <a:buFont typeface="Wingdings" panose="05000000000000000000" pitchFamily="2" charset="2"/>
              <a:buChar char="Ø"/>
            </a:pPr>
            <a:endParaRPr lang="en-US" sz="2000" dirty="0" smtClean="0"/>
          </a:p>
          <a:p>
            <a:pPr marL="0" lvl="1" indent="-285750">
              <a:buFont typeface="Wingdings" panose="05000000000000000000" pitchFamily="2" charset="2"/>
              <a:buChar char="Ø"/>
            </a:pPr>
            <a:r>
              <a:rPr lang="en-US" sz="2400" dirty="0" smtClean="0"/>
              <a:t>Depositories:</a:t>
            </a:r>
          </a:p>
          <a:p>
            <a:pPr marL="0" lvl="1" indent="-285750">
              <a:buFont typeface="Wingdings" panose="05000000000000000000" pitchFamily="2" charset="2"/>
              <a:buChar char="Ø"/>
            </a:pPr>
            <a:endParaRPr lang="en-US" sz="2000" dirty="0" smtClean="0"/>
          </a:p>
          <a:p>
            <a:pPr marL="741600" lvl="3" indent="-285750">
              <a:buFontTx/>
              <a:buChar char="-"/>
            </a:pPr>
            <a:r>
              <a:rPr lang="en-US" sz="2000" dirty="0" smtClean="0"/>
              <a:t>NSDL: </a:t>
            </a:r>
            <a:r>
              <a:rPr lang="en-US" sz="2000" dirty="0" smtClean="0">
                <a:hlinkClick r:id="rId9"/>
              </a:rPr>
              <a:t>www.nsdl.co.in</a:t>
            </a:r>
            <a:endParaRPr lang="en-US" sz="2000" dirty="0" smtClean="0"/>
          </a:p>
          <a:p>
            <a:pPr marL="741600" lvl="3" indent="-285750">
              <a:buFontTx/>
              <a:buChar char="-"/>
            </a:pPr>
            <a:r>
              <a:rPr lang="en-US" sz="2000" dirty="0" smtClean="0"/>
              <a:t>CDSL: </a:t>
            </a:r>
            <a:r>
              <a:rPr lang="en-US" sz="2000" dirty="0" smtClean="0">
                <a:hlinkClick r:id="rId10"/>
              </a:rPr>
              <a:t>www.cdslindia.com</a:t>
            </a:r>
            <a:endParaRPr lang="en-US" sz="2000" dirty="0" smtClean="0"/>
          </a:p>
          <a:p>
            <a:pPr marL="628650" lvl="3"/>
            <a:endParaRPr lang="en-US" dirty="0"/>
          </a:p>
          <a:p>
            <a:pPr marL="742950" lvl="1"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IN" dirty="0"/>
          </a:p>
        </p:txBody>
      </p:sp>
    </p:spTree>
    <p:extLst>
      <p:ext uri="{BB962C8B-B14F-4D97-AF65-F5344CB8AC3E}">
        <p14:creationId xmlns:p14="http://schemas.microsoft.com/office/powerpoint/2010/main" val="1513310569"/>
      </p:ext>
    </p:extLst>
  </p:cSld>
  <p:clrMapOvr>
    <a:masterClrMapping/>
  </p:clrMapOvr>
</p:sld>
</file>

<file path=ppt/slides/slide6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66</a:t>
            </a:r>
            <a:endParaRPr lang="en-IN" sz="1000" b="1" strike="noStrike" spc="-1" dirty="0">
              <a:solidFill>
                <a:schemeClr val="bg1"/>
              </a:solidFill>
              <a:latin typeface="Arial"/>
            </a:endParaRPr>
          </a:p>
        </p:txBody>
      </p:sp>
      <p:pic>
        <p:nvPicPr>
          <p:cNvPr id="5"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9600" y="140330"/>
            <a:ext cx="8686800" cy="523220"/>
          </a:xfrm>
          <a:prstGeom prst="rect">
            <a:avLst/>
          </a:prstGeom>
        </p:spPr>
        <p:txBody>
          <a:bodyPr wrap="square">
            <a:spAutoFit/>
          </a:bodyPr>
          <a:lstStyle/>
          <a:p>
            <a:pPr algn="ctr"/>
            <a:r>
              <a:rPr lang="en-US" sz="2800" b="1" dirty="0" smtClean="0"/>
              <a:t>Matters not considered </a:t>
            </a:r>
            <a:r>
              <a:rPr lang="en-US" sz="2800" b="1" dirty="0"/>
              <a:t>as complaints in SCORES</a:t>
            </a:r>
          </a:p>
        </p:txBody>
      </p:sp>
      <p:sp>
        <p:nvSpPr>
          <p:cNvPr id="4" name="Rectangle 3"/>
          <p:cNvSpPr/>
          <p:nvPr/>
        </p:nvSpPr>
        <p:spPr>
          <a:xfrm>
            <a:off x="228600" y="892249"/>
            <a:ext cx="9144000" cy="512448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a:t>Complaint not pertaining to investment in securities market</a:t>
            </a:r>
          </a:p>
          <a:p>
            <a:pPr marL="342900" indent="-342900" algn="just">
              <a:lnSpc>
                <a:spcPct val="150000"/>
              </a:lnSpc>
              <a:buFont typeface="Wingdings" panose="05000000000000000000" pitchFamily="2" charset="2"/>
              <a:buChar char="Ø"/>
            </a:pPr>
            <a:r>
              <a:rPr lang="en-US" sz="2000" dirty="0"/>
              <a:t>Anonymous Complaints (except whistleblower complaints)</a:t>
            </a:r>
          </a:p>
          <a:p>
            <a:pPr marL="342900" indent="-342900" algn="just">
              <a:lnSpc>
                <a:spcPct val="150000"/>
              </a:lnSpc>
              <a:buFont typeface="Wingdings" panose="05000000000000000000" pitchFamily="2" charset="2"/>
              <a:buChar char="Ø"/>
            </a:pPr>
            <a:r>
              <a:rPr lang="en-US" sz="2000" dirty="0"/>
              <a:t>Incomplete or un-specific complaints </a:t>
            </a:r>
          </a:p>
          <a:p>
            <a:pPr marL="342900" indent="-342900" algn="just">
              <a:lnSpc>
                <a:spcPct val="150000"/>
              </a:lnSpc>
              <a:buFont typeface="Wingdings" panose="05000000000000000000" pitchFamily="2" charset="2"/>
              <a:buChar char="Ø"/>
            </a:pPr>
            <a:r>
              <a:rPr lang="en-US" sz="2000" dirty="0"/>
              <a:t>Allegations without supporting documents </a:t>
            </a:r>
          </a:p>
          <a:p>
            <a:pPr marL="342900" indent="-342900" algn="just">
              <a:lnSpc>
                <a:spcPct val="150000"/>
              </a:lnSpc>
              <a:buFont typeface="Wingdings" panose="05000000000000000000" pitchFamily="2" charset="2"/>
              <a:buChar char="Ø"/>
            </a:pPr>
            <a:r>
              <a:rPr lang="en-US" sz="2000" dirty="0"/>
              <a:t>Suggestions or seeking guidance/explanation </a:t>
            </a:r>
          </a:p>
          <a:p>
            <a:pPr marL="342900" indent="-342900" algn="just">
              <a:lnSpc>
                <a:spcPct val="150000"/>
              </a:lnSpc>
              <a:buFont typeface="Wingdings" panose="05000000000000000000" pitchFamily="2" charset="2"/>
              <a:buChar char="Ø"/>
            </a:pPr>
            <a:r>
              <a:rPr lang="en-US" sz="2000" dirty="0"/>
              <a:t>Not satisfied with trading price of the shares of the companies </a:t>
            </a:r>
          </a:p>
          <a:p>
            <a:pPr marL="342900" indent="-342900" algn="just">
              <a:lnSpc>
                <a:spcPct val="150000"/>
              </a:lnSpc>
              <a:buFont typeface="Wingdings" panose="05000000000000000000" pitchFamily="2" charset="2"/>
              <a:buChar char="Ø"/>
            </a:pPr>
            <a:r>
              <a:rPr lang="en-US" sz="2000" dirty="0"/>
              <a:t>Non-listing of shares of private offer </a:t>
            </a:r>
          </a:p>
          <a:p>
            <a:pPr marL="342900" indent="-342900" algn="just">
              <a:lnSpc>
                <a:spcPct val="150000"/>
              </a:lnSpc>
              <a:buFont typeface="Wingdings" panose="05000000000000000000" pitchFamily="2" charset="2"/>
              <a:buChar char="Ø"/>
            </a:pPr>
            <a:r>
              <a:rPr lang="en-US" sz="2000" dirty="0"/>
              <a:t>Disputes arising out of private agreement with companies/intermediaries </a:t>
            </a:r>
          </a:p>
          <a:p>
            <a:pPr marL="342900" indent="-342900" algn="just">
              <a:lnSpc>
                <a:spcPct val="150000"/>
              </a:lnSpc>
              <a:buFont typeface="Wingdings" panose="05000000000000000000" pitchFamily="2" charset="2"/>
              <a:buChar char="Ø"/>
            </a:pPr>
            <a:r>
              <a:rPr lang="en-US" sz="2000" dirty="0"/>
              <a:t>Matter involving fake/forged documents </a:t>
            </a:r>
          </a:p>
          <a:p>
            <a:pPr marL="342900" indent="-342900" algn="just">
              <a:lnSpc>
                <a:spcPct val="150000"/>
              </a:lnSpc>
              <a:buFont typeface="Wingdings" panose="05000000000000000000" pitchFamily="2" charset="2"/>
              <a:buChar char="Ø"/>
            </a:pPr>
            <a:r>
              <a:rPr lang="en-US" sz="2000" dirty="0"/>
              <a:t>Complaints on matters not in SEBI purview </a:t>
            </a:r>
          </a:p>
          <a:p>
            <a:pPr marL="342900" indent="-342900" algn="just">
              <a:lnSpc>
                <a:spcPct val="150000"/>
              </a:lnSpc>
              <a:buFont typeface="Wingdings" panose="05000000000000000000" pitchFamily="2" charset="2"/>
              <a:buChar char="Ø"/>
            </a:pPr>
            <a:r>
              <a:rPr lang="en-US" sz="2000" dirty="0"/>
              <a:t>Complaints about any unregistered/ un-regulated activity </a:t>
            </a: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chemeClr val="bg1"/>
                </a:solidFill>
                <a:latin typeface="Arial"/>
              </a:rPr>
              <a:t>7</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3491455707"/>
      </p:ext>
    </p:extLst>
  </p:cSld>
  <p:clrMapOvr>
    <a:masterClrMapping/>
  </p:clrMapOvr>
</p:sld>
</file>

<file path=ppt/slides/slide8.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120" y="-295018"/>
            <a:ext cx="8686800" cy="1200329"/>
          </a:xfrm>
          <a:prstGeom prst="rect">
            <a:avLst/>
          </a:prstGeom>
        </p:spPr>
        <p:txBody>
          <a:bodyPr wrap="square">
            <a:spAutoFit/>
          </a:bodyPr>
          <a:lstStyle/>
          <a:p>
            <a:pPr algn="ctr"/>
            <a:endParaRPr lang="en-US" sz="2400" dirty="0"/>
          </a:p>
          <a:p>
            <a:pPr algn="ctr"/>
            <a:r>
              <a:rPr lang="en-US" sz="2400" b="1" dirty="0"/>
              <a:t>Complaints against companies that cannot be dealt on SCORES</a:t>
            </a:r>
          </a:p>
        </p:txBody>
      </p:sp>
      <p:graphicFrame>
        <p:nvGraphicFramePr>
          <p:cNvPr id="7" name="Diagram 6"/>
          <p:cNvGraphicFramePr/>
          <p:nvPr>
            <p:extLst>
              <p:ext uri="{D42A27DB-BD31-4B8C-83A1-F6EECF244321}">
                <p14:modId xmlns:p14="http://schemas.microsoft.com/office/powerpoint/2010/main" val="3914710797"/>
              </p:ext>
            </p:extLst>
          </p:nvPr>
        </p:nvGraphicFramePr>
        <p:xfrm>
          <a:off x="495299" y="1227666"/>
          <a:ext cx="8839769" cy="480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8</a:t>
            </a:r>
            <a:endParaRPr lang="en-IN" sz="1000" b="1" strike="noStrike" spc="-1" dirty="0">
              <a:solidFill>
                <a:schemeClr val="bg1"/>
              </a:solidFill>
              <a:latin typeface="Arial"/>
            </a:endParaRPr>
          </a:p>
        </p:txBody>
      </p:sp>
      <p:pic>
        <p:nvPicPr>
          <p:cNvPr id="8" name="Picture 3"/>
          <p:cNvPicPr/>
          <p:nvPr/>
        </p:nvPicPr>
        <p:blipFill>
          <a:blip r:embed="rId7"/>
          <a:stretch/>
        </p:blipFill>
        <p:spPr>
          <a:xfrm>
            <a:off x="0" y="0"/>
            <a:ext cx="1029600" cy="803880"/>
          </a:xfrm>
          <a:prstGeom prst="rect">
            <a:avLst/>
          </a:prstGeom>
          <a:ln>
            <a:noFill/>
          </a:ln>
        </p:spPr>
      </p:pic>
    </p:spTree>
    <p:extLst>
      <p:ext uri="{BB962C8B-B14F-4D97-AF65-F5344CB8AC3E}">
        <p14:creationId xmlns:p14="http://schemas.microsoft.com/office/powerpoint/2010/main" val="3319763831"/>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7540" y="3661"/>
            <a:ext cx="8686800" cy="800219"/>
          </a:xfrm>
          <a:prstGeom prst="rect">
            <a:avLst/>
          </a:prstGeom>
        </p:spPr>
        <p:txBody>
          <a:bodyPr wrap="square">
            <a:spAutoFit/>
          </a:bodyPr>
          <a:lstStyle/>
          <a:p>
            <a:endParaRPr lang="en-US" dirty="0"/>
          </a:p>
          <a:p>
            <a:pPr algn="ctr"/>
            <a:r>
              <a:rPr lang="en-US" sz="2800" b="1" dirty="0" smtClean="0"/>
              <a:t>Lodging </a:t>
            </a:r>
            <a:r>
              <a:rPr lang="en-US" sz="2800" b="1" dirty="0"/>
              <a:t>complaint in SCORES</a:t>
            </a:r>
          </a:p>
        </p:txBody>
      </p:sp>
      <p:sp>
        <p:nvSpPr>
          <p:cNvPr id="4" name="Rectangle 3"/>
          <p:cNvSpPr/>
          <p:nvPr/>
        </p:nvSpPr>
        <p:spPr>
          <a:xfrm>
            <a:off x="228600" y="892248"/>
            <a:ext cx="9220200" cy="553997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IN" sz="2000" dirty="0" smtClean="0"/>
              <a:t>Lodge </a:t>
            </a:r>
            <a:r>
              <a:rPr lang="en-IN" sz="2000" dirty="0"/>
              <a:t>a complaint on SCORES within </a:t>
            </a:r>
            <a:r>
              <a:rPr lang="en-IN" sz="2000" b="1" u="sng" dirty="0"/>
              <a:t>three </a:t>
            </a:r>
            <a:r>
              <a:rPr lang="en-IN" sz="2000" b="1" u="sng" dirty="0" smtClean="0"/>
              <a:t>(03)</a:t>
            </a:r>
            <a:r>
              <a:rPr lang="en-IN" sz="2000" dirty="0" smtClean="0"/>
              <a:t> years </a:t>
            </a:r>
            <a:r>
              <a:rPr lang="en-IN" sz="2000" dirty="0"/>
              <a:t>from the date of cause of complaint.</a:t>
            </a:r>
          </a:p>
          <a:p>
            <a:pPr>
              <a:lnSpc>
                <a:spcPct val="150000"/>
              </a:lnSpc>
            </a:pPr>
            <a:endParaRPr lang="en-IN" sz="2000" dirty="0"/>
          </a:p>
          <a:p>
            <a:pPr marL="285750" indent="-285750">
              <a:lnSpc>
                <a:spcPct val="150000"/>
              </a:lnSpc>
              <a:buFont typeface="Wingdings" panose="05000000000000000000" pitchFamily="2" charset="2"/>
              <a:buChar char="Ø"/>
            </a:pPr>
            <a:endParaRPr lang="en-IN" sz="2000" dirty="0" smtClean="0"/>
          </a:p>
          <a:p>
            <a:pPr marL="285750" indent="-285750">
              <a:lnSpc>
                <a:spcPct val="150000"/>
              </a:lnSpc>
              <a:buFont typeface="Wingdings" panose="05000000000000000000" pitchFamily="2" charset="2"/>
              <a:buChar char="Ø"/>
            </a:pPr>
            <a:endParaRPr lang="en-IN" sz="2000" dirty="0"/>
          </a:p>
          <a:p>
            <a:pPr marL="285750" indent="-285750">
              <a:lnSpc>
                <a:spcPct val="150000"/>
              </a:lnSpc>
              <a:buFont typeface="Wingdings" panose="05000000000000000000" pitchFamily="2" charset="2"/>
              <a:buChar char="Ø"/>
            </a:pPr>
            <a:endParaRPr lang="en-IN" sz="2000" dirty="0" smtClean="0"/>
          </a:p>
          <a:p>
            <a:pPr marL="285750" indent="-285750">
              <a:lnSpc>
                <a:spcPct val="150000"/>
              </a:lnSpc>
              <a:buFont typeface="Wingdings" panose="05000000000000000000" pitchFamily="2" charset="2"/>
              <a:buChar char="Ø"/>
            </a:pPr>
            <a:endParaRPr lang="en-IN" sz="2000" dirty="0"/>
          </a:p>
          <a:p>
            <a:pPr lvl="8">
              <a:lnSpc>
                <a:spcPct val="150000"/>
              </a:lnSpc>
            </a:pPr>
            <a:r>
              <a:rPr lang="en-US" sz="2000" dirty="0"/>
              <a:t> </a:t>
            </a:r>
            <a:r>
              <a:rPr lang="en-US" sz="2000" dirty="0" smtClean="0"/>
              <a:t>       OR</a:t>
            </a:r>
            <a:endParaRPr lang="en-IN" sz="2000" dirty="0" smtClean="0"/>
          </a:p>
          <a:p>
            <a:pPr marL="285750" indent="-285750">
              <a:lnSpc>
                <a:spcPct val="150000"/>
              </a:lnSpc>
              <a:buFont typeface="Wingdings" panose="05000000000000000000" pitchFamily="2" charset="2"/>
              <a:buChar char="Ø"/>
            </a:pPr>
            <a:endParaRPr lang="en-IN" sz="2000" dirty="0"/>
          </a:p>
          <a:p>
            <a:pPr>
              <a:lnSpc>
                <a:spcPct val="150000"/>
              </a:lnSpc>
            </a:pPr>
            <a:r>
              <a:rPr lang="en-IN" sz="2000" dirty="0"/>
              <a:t>	</a:t>
            </a:r>
          </a:p>
          <a:p>
            <a:pPr>
              <a:lnSpc>
                <a:spcPct val="150000"/>
              </a:lnSpc>
            </a:pPr>
            <a:r>
              <a:rPr lang="en-IN" dirty="0"/>
              <a:t>			</a:t>
            </a:r>
            <a:endParaRPr lang="en-US" dirty="0"/>
          </a:p>
          <a:p>
            <a:pPr>
              <a:lnSpc>
                <a:spcPct val="150000"/>
              </a:lnSpc>
            </a:pPr>
            <a:endParaRPr lang="en-US" dirty="0"/>
          </a:p>
        </p:txBody>
      </p:sp>
      <p:sp>
        <p:nvSpPr>
          <p:cNvPr id="5" name="Rounded Rectangle 4"/>
          <p:cNvSpPr/>
          <p:nvPr/>
        </p:nvSpPr>
        <p:spPr>
          <a:xfrm>
            <a:off x="1946367" y="2320720"/>
            <a:ext cx="5695404" cy="709863"/>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Fail to lodge a complaint within Stipulated Time?</a:t>
            </a:r>
            <a:endParaRPr lang="en-IN" dirty="0"/>
          </a:p>
        </p:txBody>
      </p:sp>
      <p:cxnSp>
        <p:nvCxnSpPr>
          <p:cNvPr id="10" name="Straight Arrow Connector 9"/>
          <p:cNvCxnSpPr>
            <a:stCxn id="5" idx="2"/>
            <a:endCxn id="11" idx="0"/>
          </p:cNvCxnSpPr>
          <p:nvPr/>
        </p:nvCxnSpPr>
        <p:spPr>
          <a:xfrm>
            <a:off x="4794069" y="3030583"/>
            <a:ext cx="2581393" cy="726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593861" y="3757511"/>
            <a:ext cx="3563202" cy="119331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Approach appropriate Court of Law</a:t>
            </a:r>
            <a:endParaRPr lang="en-IN" dirty="0">
              <a:solidFill>
                <a:schemeClr val="tx1"/>
              </a:solidFill>
            </a:endParaRPr>
          </a:p>
        </p:txBody>
      </p:sp>
      <p:sp>
        <p:nvSpPr>
          <p:cNvPr id="12" name="Rounded Rectangle 11"/>
          <p:cNvSpPr/>
          <p:nvPr/>
        </p:nvSpPr>
        <p:spPr>
          <a:xfrm>
            <a:off x="363973" y="3757511"/>
            <a:ext cx="3711638" cy="119331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solidFill>
                  <a:schemeClr val="tx1"/>
                </a:solidFill>
              </a:rPr>
              <a:t>Take up the complaint with the entity concerned</a:t>
            </a:r>
          </a:p>
        </p:txBody>
      </p:sp>
      <p:cxnSp>
        <p:nvCxnSpPr>
          <p:cNvPr id="23" name="Straight Arrow Connector 22"/>
          <p:cNvCxnSpPr>
            <a:endCxn id="12" idx="0"/>
          </p:cNvCxnSpPr>
          <p:nvPr/>
        </p:nvCxnSpPr>
        <p:spPr>
          <a:xfrm flipH="1">
            <a:off x="2219792" y="3030583"/>
            <a:ext cx="2574277" cy="726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9</a:t>
            </a:r>
            <a:endParaRPr lang="en-IN" sz="1000" b="1" strike="noStrike" spc="-1" dirty="0">
              <a:solidFill>
                <a:schemeClr val="bg1"/>
              </a:solidFill>
              <a:latin typeface="Arial"/>
            </a:endParaRPr>
          </a:p>
        </p:txBody>
      </p:sp>
      <p:pic>
        <p:nvPicPr>
          <p:cNvPr id="14" name="Picture 3"/>
          <p:cNvPicPr/>
          <p:nvPr/>
        </p:nvPicPr>
        <p:blipFill>
          <a:blip r:embed="rId2"/>
          <a:stretch/>
        </p:blipFill>
        <p:spPr>
          <a:xfrm>
            <a:off x="0" y="0"/>
            <a:ext cx="1029600" cy="803880"/>
          </a:xfrm>
          <a:prstGeom prst="rect">
            <a:avLst/>
          </a:prstGeom>
          <a:ln>
            <a:noFill/>
          </a:ln>
        </p:spPr>
      </p:pic>
    </p:spTree>
    <p:extLst>
      <p:ext uri="{BB962C8B-B14F-4D97-AF65-F5344CB8AC3E}">
        <p14:creationId xmlns:p14="http://schemas.microsoft.com/office/powerpoint/2010/main" val="97545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3.xml.rels>&#65279;<?xml version="1.0" encoding="utf-8"?><Relationships xmlns="http://schemas.openxmlformats.org/package/2006/relationships"><Relationship Type="http://schemas.openxmlformats.org/officeDocument/2006/relationships/customXmlProps" Target="/customXML/itemProps2.xml" Id="R59e25d60" /></Relationships>
</file>

<file path=customXML/item2.xml>
</file>

<file path=customXML/item3.xml><?xml version="1.0" encoding="utf-8"?>
<Klassify>
  <SNO>2</SNO>
  <KDate>2020-12-21 14:15:24</KDate>
  <Classification>SEBI-INTERNAL</Classification>
  <HostName>MUM0111192</HostName>
  <Domain_User>SEBINT/1192</Domain_User>
  <IPAdd>10.88.98.242</IPAdd>
  <FilePath>C:\Users\1192\AppData\Roaming\Klassify\76389\PPT-9 Investor Grievance Redressal Mechanism-SEBI Scores, NSE,BSE, NSDL, CDSL.pptx</FilePath>
  <KID>E4B97AF59085637269649180931804</KID>
</Klassify>
</file>

<file path=customXML/itemProps2.xml><?xml version="1.0" encoding="utf-8"?>
<ds:datastoreItem xmlns:ds="http://schemas.openxmlformats.org/officeDocument/2006/customXml" ds:itemID="{D7543C77-5EBC-46F2-AC21-5D702358D3E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10497</TotalTime>
  <Words>3551</Words>
  <Application>Microsoft Office PowerPoint</Application>
  <PresentationFormat>A4 Paper (210x297 mm)</PresentationFormat>
  <Paragraphs>764</Paragraphs>
  <Slides>66</Slides>
  <Notes>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66</vt:i4>
      </vt:variant>
    </vt:vector>
  </HeadingPairs>
  <TitlesOfParts>
    <vt:vector size="80" baseType="lpstr">
      <vt:lpstr>Arial</vt:lpstr>
      <vt:lpstr>Calibri</vt:lpstr>
      <vt:lpstr>Cambria</vt:lpstr>
      <vt:lpstr>DejaVu Sans</vt:lpstr>
      <vt:lpstr>Garamond</vt:lpstr>
      <vt:lpstr>IBM Plex Sans</vt:lpstr>
      <vt:lpstr>Mangal</vt:lpstr>
      <vt:lpstr>Symbol</vt:lpstr>
      <vt:lpstr>Times New Roman</vt:lpstr>
      <vt:lpstr>Verdana</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investor complaints handled? – Existing (Effective from August 01, 2018)</vt:lpstr>
      <vt:lpstr>Disposing of Investor Complaints</vt:lpstr>
      <vt:lpstr>Entity Status in SCORES Website</vt:lpstr>
      <vt:lpstr>SEBI SCORES App </vt:lpstr>
      <vt:lpstr>PowerPoint Presentation</vt:lpstr>
      <vt:lpstr>SEBI SCORES App </vt:lpstr>
      <vt:lpstr>PowerPoint Presentation</vt:lpstr>
      <vt:lpstr>Regulators/Authorities for grievances not dealt by SEBI</vt:lpstr>
      <vt:lpstr>Regulators/Authorities for grievances not dealt by SEBI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RASHMI SHARMA</cp:lastModifiedBy>
  <cp:revision>301</cp:revision>
  <cp:lastPrinted>2020-11-09T11:39:03Z</cp:lastPrinted>
  <dcterms:modified xsi:type="dcterms:W3CDTF">2020-12-03T10:34:25Z</dcterms:modified>
  <dc:language>en-IN</dc:language>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AppVersion">
    <vt:lpwstr>16.0000</vt:lpwstr>
  </op:property>
  <op:property fmtid="{D5CDD505-2E9C-101B-9397-08002B2CF9AE}" pid="3" name="HiddenSlides">
    <vt:i4>0</vt:i4>
  </op:property>
  <op:property fmtid="{D5CDD505-2E9C-101B-9397-08002B2CF9AE}" pid="4" name="HyperlinksChanged">
    <vt:bool>false</vt:bool>
  </op:property>
  <op:property fmtid="{D5CDD505-2E9C-101B-9397-08002B2CF9AE}" pid="5" name="LinksUpToDate">
    <vt:bool>false</vt:bool>
  </op:property>
  <op:property fmtid="{D5CDD505-2E9C-101B-9397-08002B2CF9AE}" pid="6" name="MMClips">
    <vt:i4>0</vt:i4>
  </op:property>
  <op:property fmtid="{D5CDD505-2E9C-101B-9397-08002B2CF9AE}" pid="7" name="Notes">
    <vt:i4>0</vt:i4>
  </op:property>
  <op:property fmtid="{D5CDD505-2E9C-101B-9397-08002B2CF9AE}" pid="8" name="PresentationFormat">
    <vt:lpwstr>A4 Paper (210x297 mm)</vt:lpwstr>
  </op:property>
  <op:property fmtid="{D5CDD505-2E9C-101B-9397-08002B2CF9AE}" pid="9" name="ScaleCrop">
    <vt:bool>false</vt:bool>
  </op:property>
  <op:property fmtid="{D5CDD505-2E9C-101B-9397-08002B2CF9AE}" pid="10" name="ShareDoc">
    <vt:bool>false</vt:bool>
  </op:property>
  <op:property fmtid="{D5CDD505-2E9C-101B-9397-08002B2CF9AE}" pid="11" name="Slides">
    <vt:i4>18</vt:i4>
  </op:property>
  <op:property fmtid="{D5CDD505-2E9C-101B-9397-08002B2CF9AE}" pid="12" name="Rules">
    <vt:lpwstr/>
  </op:property>
  <op:property fmtid="{D5CDD505-2E9C-101B-9397-08002B2CF9AE}" pid="13" name="Classification">
    <vt:lpwstr>SEBI-INTERNAL</vt:lpwstr>
  </op:property>
  <op:property fmtid="{D5CDD505-2E9C-101B-9397-08002B2CF9AE}" pid="14" name="KID">
    <vt:lpwstr>E4B97AF59085637269649180931804</vt:lpwstr>
  </op:property>
</op:Properties>
</file>